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437" r:id="rId2"/>
    <p:sldId id="256" r:id="rId3"/>
    <p:sldId id="258" r:id="rId4"/>
    <p:sldId id="301" r:id="rId5"/>
    <p:sldId id="260" r:id="rId6"/>
    <p:sldId id="259" r:id="rId7"/>
    <p:sldId id="261" r:id="rId8"/>
    <p:sldId id="264" r:id="rId9"/>
  </p:sldIdLst>
  <p:sldSz cx="18288000" cy="10287000"/>
  <p:notesSz cx="6858000" cy="9144000"/>
  <p:embeddedFontLst>
    <p:embeddedFont>
      <p:font typeface="Cambria" panose="02040503050406030204" pitchFamily="18" charset="0"/>
      <p:regular r:id="rId10"/>
      <p:bold r:id="rId11"/>
      <p:italic r:id="rId12"/>
      <p:boldItalic r:id="rId13"/>
    </p:embeddedFont>
    <p:embeddedFont>
      <p:font typeface="TT Fors Display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1597" autoAdjust="0"/>
  </p:normalViewPr>
  <p:slideViewPr>
    <p:cSldViewPr>
      <p:cViewPr varScale="1">
        <p:scale>
          <a:sx n="54" d="100"/>
          <a:sy n="54" d="100"/>
        </p:scale>
        <p:origin x="56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1/27/2026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1/27/2026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1/27/2026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svg"/><Relationship Id="rId21" Type="http://schemas.openxmlformats.org/officeDocument/2006/relationships/image" Target="../media/image26.pn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microsoft.com/office/2007/relationships/hdphoto" Target="../media/hdphoto1.wdp"/><Relationship Id="rId5" Type="http://schemas.openxmlformats.org/officeDocument/2006/relationships/image" Target="../media/image30.sv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32.svg"/><Relationship Id="rId7"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0.svg"/><Relationship Id="rId3" Type="http://schemas.openxmlformats.org/officeDocument/2006/relationships/image" Target="../media/image35.svg"/><Relationship Id="rId7" Type="http://schemas.openxmlformats.org/officeDocument/2006/relationships/image" Target="../media/image12.svg"/><Relationship Id="rId12"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8.sv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4.sv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microsoft.com/office/2007/relationships/hdphoto" Target="../media/hdphoto2.wdp"/><Relationship Id="rId5" Type="http://schemas.openxmlformats.org/officeDocument/2006/relationships/image" Target="../media/image20.svg"/><Relationship Id="rId10" Type="http://schemas.openxmlformats.org/officeDocument/2006/relationships/image" Target="../media/image39.png"/><Relationship Id="rId4" Type="http://schemas.openxmlformats.org/officeDocument/2006/relationships/image" Target="../media/image19.png"/><Relationship Id="rId9" Type="http://schemas.openxmlformats.org/officeDocument/2006/relationships/image" Target="../media/image32.sv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2.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20.svg"/><Relationship Id="rId10" Type="http://schemas.openxmlformats.org/officeDocument/2006/relationships/image" Target="../media/image44.png"/><Relationship Id="rId4" Type="http://schemas.openxmlformats.org/officeDocument/2006/relationships/image" Target="../media/image19.png"/><Relationship Id="rId9"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4" name="组合 3"/>
          <p:cNvGrpSpPr/>
          <p:nvPr/>
        </p:nvGrpSpPr>
        <p:grpSpPr>
          <a:xfrm>
            <a:off x="1432152" y="1096054"/>
            <a:ext cx="15630525" cy="8220074"/>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zh-CN" altLang="en-US" sz="2700">
                <a:solidFill>
                  <a:prstClr val="white"/>
                </a:solidFill>
                <a:latin typeface="思源黑体 CN"/>
                <a:ea typeface="思源黑体 CN"/>
              </a:endParaRPr>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zh-CN" altLang="en-US" sz="2700" dirty="0">
                <a:solidFill>
                  <a:prstClr val="white"/>
                </a:solidFill>
                <a:latin typeface="思源黑体 CN"/>
                <a:ea typeface="思源黑体 CN"/>
              </a:endParaRPr>
            </a:p>
          </p:txBody>
        </p:sp>
      </p:grpSp>
      <p:grpSp>
        <p:nvGrpSpPr>
          <p:cNvPr id="5" name="组合 4"/>
          <p:cNvGrpSpPr/>
          <p:nvPr/>
        </p:nvGrpSpPr>
        <p:grpSpPr>
          <a:xfrm>
            <a:off x="-453803" y="4900716"/>
            <a:ext cx="19402431" cy="7458075"/>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pic>
        <p:nvPicPr>
          <p:cNvPr id="3" name="图片 2"/>
          <p:cNvPicPr>
            <a:picLocks noChangeAspect="1"/>
          </p:cNvPicPr>
          <p:nvPr/>
        </p:nvPicPr>
        <p:blipFill>
          <a:blip r:embed="rId7"/>
          <a:stretch>
            <a:fillRect/>
          </a:stretch>
        </p:blipFill>
        <p:spPr>
          <a:xfrm>
            <a:off x="2" y="2"/>
            <a:ext cx="18289586" cy="3100085"/>
          </a:xfrm>
          <a:prstGeom prst="rect">
            <a:avLst/>
          </a:prstGeom>
        </p:spPr>
      </p:pic>
      <p:sp>
        <p:nvSpPr>
          <p:cNvPr id="25" name="TextBox 24"/>
          <p:cNvSpPr txBox="1"/>
          <p:nvPr/>
        </p:nvSpPr>
        <p:spPr>
          <a:xfrm>
            <a:off x="3363039" y="1784129"/>
            <a:ext cx="18317496" cy="1015663"/>
          </a:xfrm>
          <a:prstGeom prst="rect">
            <a:avLst/>
          </a:prstGeom>
          <a:noFill/>
        </p:spPr>
        <p:txBody>
          <a:bodyPr wrap="square" rtlCol="0">
            <a:spAutoFit/>
          </a:bodyPr>
          <a:lstStyle/>
          <a:p>
            <a:pPr defTabSz="2057504">
              <a:defRPr/>
            </a:pPr>
            <a:r>
              <a:rPr lang="en-US" sz="6000" b="1" dirty="0">
                <a:solidFill>
                  <a:srgbClr val="0000FF"/>
                </a:solidFill>
                <a:latin typeface="Times New Roman" panose="02020603050405020304" pitchFamily="18" charset="0"/>
                <a:ea typeface="思源黑体 CN"/>
                <a:cs typeface="Times New Roman" panose="02020603050405020304" pitchFamily="18" charset="0"/>
              </a:rPr>
              <a:t>TRƯỜNG TIỂU HỌC SÀI ĐỒNG</a:t>
            </a:r>
          </a:p>
        </p:txBody>
      </p:sp>
      <p:sp>
        <p:nvSpPr>
          <p:cNvPr id="28" name="TextBox 27"/>
          <p:cNvSpPr txBox="1"/>
          <p:nvPr/>
        </p:nvSpPr>
        <p:spPr>
          <a:xfrm>
            <a:off x="1588632" y="4227107"/>
            <a:ext cx="15463683" cy="1754326"/>
          </a:xfrm>
          <a:prstGeom prst="rect">
            <a:avLst/>
          </a:prstGeom>
          <a:noFill/>
        </p:spPr>
        <p:txBody>
          <a:bodyPr wrap="square" rtlCol="0">
            <a:spAutoFit/>
          </a:bodyPr>
          <a:lstStyle/>
          <a:p>
            <a:pPr algn="ctr" defTabSz="2057504">
              <a:defRPr/>
            </a:pPr>
            <a:r>
              <a:rPr lang="en-US" sz="5400" b="1" dirty="0" err="1">
                <a:solidFill>
                  <a:srgbClr val="000000"/>
                </a:solidFill>
                <a:latin typeface="Times New Roman" panose="02020603050405020304" pitchFamily="18" charset="0"/>
                <a:ea typeface="思源黑体 CN"/>
                <a:cs typeface="Times New Roman" panose="02020603050405020304" pitchFamily="18" charset="0"/>
              </a:rPr>
              <a:t>Lớp</a:t>
            </a:r>
            <a:r>
              <a:rPr lang="en-US" sz="5400" b="1" dirty="0">
                <a:solidFill>
                  <a:srgbClr val="000000"/>
                </a:solidFill>
                <a:latin typeface="Times New Roman" panose="02020603050405020304" pitchFamily="18" charset="0"/>
                <a:ea typeface="思源黑体 CN"/>
                <a:cs typeface="Times New Roman" panose="02020603050405020304" pitchFamily="18" charset="0"/>
              </a:rPr>
              <a:t>: 4A5</a:t>
            </a:r>
          </a:p>
          <a:p>
            <a:pPr algn="ctr" defTabSz="2057504">
              <a:defRPr/>
            </a:pPr>
            <a:r>
              <a:rPr lang="en-US" sz="5400" b="1" dirty="0">
                <a:solidFill>
                  <a:srgbClr val="000000"/>
                </a:solidFill>
                <a:latin typeface="Times New Roman" panose="02020603050405020304" pitchFamily="18" charset="0"/>
                <a:ea typeface="思源黑体 CN"/>
                <a:cs typeface="Times New Roman" panose="02020603050405020304" pitchFamily="18" charset="0"/>
              </a:rPr>
              <a:t>GV: Âu Thị Thanh Dung</a:t>
            </a:r>
          </a:p>
        </p:txBody>
      </p:sp>
    </p:spTree>
    <p:extLst>
      <p:ext uri="{BB962C8B-B14F-4D97-AF65-F5344CB8AC3E}">
        <p14:creationId xmlns:p14="http://schemas.microsoft.com/office/powerpoint/2010/main" val="240393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ED"/>
        </a:solidFill>
        <a:effectLst/>
      </p:bgPr>
    </p:bg>
    <p:spTree>
      <p:nvGrpSpPr>
        <p:cNvPr id="1" name=""/>
        <p:cNvGrpSpPr/>
        <p:nvPr/>
      </p:nvGrpSpPr>
      <p:grpSpPr>
        <a:xfrm>
          <a:off x="0" y="0"/>
          <a:ext cx="0" cy="0"/>
          <a:chOff x="0" y="0"/>
          <a:chExt cx="0" cy="0"/>
        </a:xfrm>
      </p:grpSpPr>
      <p:sp>
        <p:nvSpPr>
          <p:cNvPr id="2" name="Freeform 2"/>
          <p:cNvSpPr/>
          <p:nvPr/>
        </p:nvSpPr>
        <p:spPr>
          <a:xfrm>
            <a:off x="3501598" y="5838850"/>
            <a:ext cx="11939102" cy="4054325"/>
          </a:xfrm>
          <a:custGeom>
            <a:avLst/>
            <a:gdLst/>
            <a:ahLst/>
            <a:cxnLst/>
            <a:rect l="l" t="t" r="r" b="b"/>
            <a:pathLst>
              <a:path w="11939102" h="4054325">
                <a:moveTo>
                  <a:pt x="0" y="0"/>
                </a:moveTo>
                <a:lnTo>
                  <a:pt x="11939102" y="0"/>
                </a:lnTo>
                <a:lnTo>
                  <a:pt x="11939102" y="4054325"/>
                </a:lnTo>
                <a:lnTo>
                  <a:pt x="0" y="4054325"/>
                </a:lnTo>
                <a:lnTo>
                  <a:pt x="0" y="0"/>
                </a:lnTo>
                <a:close/>
              </a:path>
            </a:pathLst>
          </a:custGeom>
          <a:blipFill>
            <a:blip r:embed="rId2">
              <a:extLst>
                <a:ext uri="{96DAC541-7B7A-43D3-8B79-37D633B846F1}">
                  <asvg:svgBlip xmlns:asvg="http://schemas.microsoft.com/office/drawing/2016/SVG/main" r:embed="rId3"/>
                </a:ext>
              </a:extLst>
            </a:blip>
            <a:stretch>
              <a:fillRect b="-98036"/>
            </a:stretch>
          </a:blipFill>
        </p:spPr>
        <p:txBody>
          <a:bodyPr/>
          <a:lstStyle/>
          <a:p>
            <a:endParaRPr lang="vi-VN"/>
          </a:p>
        </p:txBody>
      </p:sp>
      <p:sp>
        <p:nvSpPr>
          <p:cNvPr id="3" name="Freeform 3"/>
          <p:cNvSpPr/>
          <p:nvPr/>
        </p:nvSpPr>
        <p:spPr>
          <a:xfrm rot="438533" flipH="1">
            <a:off x="15245115" y="6240331"/>
            <a:ext cx="3609139" cy="4687194"/>
          </a:xfrm>
          <a:custGeom>
            <a:avLst/>
            <a:gdLst/>
            <a:ahLst/>
            <a:cxnLst/>
            <a:rect l="l" t="t" r="r" b="b"/>
            <a:pathLst>
              <a:path w="3609139" h="4687194">
                <a:moveTo>
                  <a:pt x="3609139" y="0"/>
                </a:moveTo>
                <a:lnTo>
                  <a:pt x="0" y="0"/>
                </a:lnTo>
                <a:lnTo>
                  <a:pt x="0" y="4687193"/>
                </a:lnTo>
                <a:lnTo>
                  <a:pt x="3609139" y="4687193"/>
                </a:lnTo>
                <a:lnTo>
                  <a:pt x="360913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223230">
            <a:off x="3989784" y="6164314"/>
            <a:ext cx="2261634" cy="5254521"/>
          </a:xfrm>
          <a:custGeom>
            <a:avLst/>
            <a:gdLst/>
            <a:ahLst/>
            <a:cxnLst/>
            <a:rect l="l" t="t" r="r" b="b"/>
            <a:pathLst>
              <a:path w="2261634" h="5254521">
                <a:moveTo>
                  <a:pt x="0" y="0"/>
                </a:moveTo>
                <a:lnTo>
                  <a:pt x="2261634" y="0"/>
                </a:lnTo>
                <a:lnTo>
                  <a:pt x="2261634" y="5254522"/>
                </a:lnTo>
                <a:lnTo>
                  <a:pt x="0" y="52545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402388" flipH="1">
            <a:off x="13421602" y="7225371"/>
            <a:ext cx="2143882" cy="4364136"/>
          </a:xfrm>
          <a:custGeom>
            <a:avLst/>
            <a:gdLst/>
            <a:ahLst/>
            <a:cxnLst/>
            <a:rect l="l" t="t" r="r" b="b"/>
            <a:pathLst>
              <a:path w="2143882" h="4364136">
                <a:moveTo>
                  <a:pt x="2143882" y="0"/>
                </a:moveTo>
                <a:lnTo>
                  <a:pt x="0" y="0"/>
                </a:lnTo>
                <a:lnTo>
                  <a:pt x="0" y="4364135"/>
                </a:lnTo>
                <a:lnTo>
                  <a:pt x="2143882" y="4364135"/>
                </a:lnTo>
                <a:lnTo>
                  <a:pt x="214388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6" name="Freeform 6"/>
          <p:cNvSpPr/>
          <p:nvPr/>
        </p:nvSpPr>
        <p:spPr>
          <a:xfrm>
            <a:off x="-607144" y="5715025"/>
            <a:ext cx="5544266" cy="3946624"/>
          </a:xfrm>
          <a:custGeom>
            <a:avLst/>
            <a:gdLst/>
            <a:ahLst/>
            <a:cxnLst/>
            <a:rect l="l" t="t" r="r" b="b"/>
            <a:pathLst>
              <a:path w="5544266" h="3946624">
                <a:moveTo>
                  <a:pt x="0" y="0"/>
                </a:moveTo>
                <a:lnTo>
                  <a:pt x="5544266" y="0"/>
                </a:lnTo>
                <a:lnTo>
                  <a:pt x="5544266" y="3946625"/>
                </a:lnTo>
                <a:lnTo>
                  <a:pt x="0" y="3946625"/>
                </a:lnTo>
                <a:lnTo>
                  <a:pt x="0" y="0"/>
                </a:lnTo>
                <a:close/>
              </a:path>
            </a:pathLst>
          </a:custGeom>
          <a:blipFill>
            <a:blip r:embed="rId10">
              <a:extLst>
                <a:ext uri="{96DAC541-7B7A-43D3-8B79-37D633B846F1}">
                  <asvg:svgBlip xmlns:asvg="http://schemas.microsoft.com/office/drawing/2016/SVG/main" r:embed="rId11"/>
                </a:ext>
              </a:extLst>
            </a:blip>
            <a:stretch>
              <a:fillRect l="-4867" t="-3327" b="-125220"/>
            </a:stretch>
          </a:blipFill>
        </p:spPr>
        <p:txBody>
          <a:bodyPr/>
          <a:lstStyle/>
          <a:p>
            <a:endParaRPr lang="vi-VN"/>
          </a:p>
        </p:txBody>
      </p:sp>
      <p:grpSp>
        <p:nvGrpSpPr>
          <p:cNvPr id="7" name="Group 7"/>
          <p:cNvGrpSpPr/>
          <p:nvPr/>
        </p:nvGrpSpPr>
        <p:grpSpPr>
          <a:xfrm>
            <a:off x="-83815" y="9000763"/>
            <a:ext cx="18455630" cy="1514837"/>
            <a:chOff x="0" y="0"/>
            <a:chExt cx="24607507" cy="2019783"/>
          </a:xfrm>
        </p:grpSpPr>
        <p:grpSp>
          <p:nvGrpSpPr>
            <p:cNvPr id="8" name="Group 8"/>
            <p:cNvGrpSpPr/>
            <p:nvPr/>
          </p:nvGrpSpPr>
          <p:grpSpPr>
            <a:xfrm rot="-10800000">
              <a:off x="12287518" y="0"/>
              <a:ext cx="6176230" cy="2019783"/>
              <a:chOff x="0" y="0"/>
              <a:chExt cx="5765800" cy="1885562"/>
            </a:xfrm>
          </p:grpSpPr>
          <p:sp>
            <p:nvSpPr>
              <p:cNvPr id="9" name="Freeform 9"/>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nvGrpSpPr>
            <p:cNvPr id="10" name="Group 10"/>
            <p:cNvGrpSpPr/>
            <p:nvPr/>
          </p:nvGrpSpPr>
          <p:grpSpPr>
            <a:xfrm rot="-10800000">
              <a:off x="18431277" y="0"/>
              <a:ext cx="6176230" cy="2019783"/>
              <a:chOff x="0" y="0"/>
              <a:chExt cx="5765800" cy="1885562"/>
            </a:xfrm>
          </p:grpSpPr>
          <p:sp>
            <p:nvSpPr>
              <p:cNvPr id="11" name="Freeform 11"/>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nvGrpSpPr>
            <p:cNvPr id="12" name="Group 12"/>
            <p:cNvGrpSpPr/>
            <p:nvPr/>
          </p:nvGrpSpPr>
          <p:grpSpPr>
            <a:xfrm rot="-10800000">
              <a:off x="6143759" y="0"/>
              <a:ext cx="6176230" cy="2019783"/>
              <a:chOff x="0" y="0"/>
              <a:chExt cx="5765800" cy="1885562"/>
            </a:xfrm>
          </p:grpSpPr>
          <p:sp>
            <p:nvSpPr>
              <p:cNvPr id="13" name="Freeform 13"/>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nvGrpSpPr>
            <p:cNvPr id="14" name="Group 14"/>
            <p:cNvGrpSpPr/>
            <p:nvPr/>
          </p:nvGrpSpPr>
          <p:grpSpPr>
            <a:xfrm rot="-10800000">
              <a:off x="0" y="0"/>
              <a:ext cx="6176230" cy="2019783"/>
              <a:chOff x="0" y="0"/>
              <a:chExt cx="5765800" cy="1885562"/>
            </a:xfrm>
          </p:grpSpPr>
          <p:sp>
            <p:nvSpPr>
              <p:cNvPr id="15" name="Freeform 15"/>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sp>
        <p:nvSpPr>
          <p:cNvPr id="16" name="Freeform 16"/>
          <p:cNvSpPr/>
          <p:nvPr/>
        </p:nvSpPr>
        <p:spPr>
          <a:xfrm rot="80030">
            <a:off x="1960799" y="2461888"/>
            <a:ext cx="14460008" cy="2837777"/>
          </a:xfrm>
          <a:custGeom>
            <a:avLst/>
            <a:gdLst/>
            <a:ahLst/>
            <a:cxnLst/>
            <a:rect l="l" t="t" r="r" b="b"/>
            <a:pathLst>
              <a:path w="14460008" h="2837777">
                <a:moveTo>
                  <a:pt x="0" y="0"/>
                </a:moveTo>
                <a:lnTo>
                  <a:pt x="14460008" y="0"/>
                </a:lnTo>
                <a:lnTo>
                  <a:pt x="14460008" y="2837776"/>
                </a:lnTo>
                <a:lnTo>
                  <a:pt x="0" y="28377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7" name="Freeform 17"/>
          <p:cNvSpPr/>
          <p:nvPr/>
        </p:nvSpPr>
        <p:spPr>
          <a:xfrm rot="80030">
            <a:off x="1999198" y="812728"/>
            <a:ext cx="14460008" cy="2837777"/>
          </a:xfrm>
          <a:custGeom>
            <a:avLst/>
            <a:gdLst/>
            <a:ahLst/>
            <a:cxnLst/>
            <a:rect l="l" t="t" r="r" b="b"/>
            <a:pathLst>
              <a:path w="14460008" h="2837777">
                <a:moveTo>
                  <a:pt x="0" y="0"/>
                </a:moveTo>
                <a:lnTo>
                  <a:pt x="14460008" y="0"/>
                </a:lnTo>
                <a:lnTo>
                  <a:pt x="14460008" y="2837776"/>
                </a:lnTo>
                <a:lnTo>
                  <a:pt x="0" y="28377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9" name="Freeform 19"/>
          <p:cNvSpPr/>
          <p:nvPr/>
        </p:nvSpPr>
        <p:spPr>
          <a:xfrm>
            <a:off x="15261043" y="2485957"/>
            <a:ext cx="1472915" cy="1468005"/>
          </a:xfrm>
          <a:custGeom>
            <a:avLst/>
            <a:gdLst/>
            <a:ahLst/>
            <a:cxnLst/>
            <a:rect l="l" t="t" r="r" b="b"/>
            <a:pathLst>
              <a:path w="1472915" h="1468005">
                <a:moveTo>
                  <a:pt x="0" y="0"/>
                </a:moveTo>
                <a:lnTo>
                  <a:pt x="1472915" y="0"/>
                </a:lnTo>
                <a:lnTo>
                  <a:pt x="1472915" y="1468005"/>
                </a:lnTo>
                <a:lnTo>
                  <a:pt x="0" y="146800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
        <p:nvSpPr>
          <p:cNvPr id="20" name="Freeform 20"/>
          <p:cNvSpPr/>
          <p:nvPr/>
        </p:nvSpPr>
        <p:spPr>
          <a:xfrm>
            <a:off x="1554042" y="2485957"/>
            <a:ext cx="1472915" cy="1468005"/>
          </a:xfrm>
          <a:custGeom>
            <a:avLst/>
            <a:gdLst/>
            <a:ahLst/>
            <a:cxnLst/>
            <a:rect l="l" t="t" r="r" b="b"/>
            <a:pathLst>
              <a:path w="1472915" h="1468005">
                <a:moveTo>
                  <a:pt x="0" y="0"/>
                </a:moveTo>
                <a:lnTo>
                  <a:pt x="1472915" y="0"/>
                </a:lnTo>
                <a:lnTo>
                  <a:pt x="1472915" y="1468005"/>
                </a:lnTo>
                <a:lnTo>
                  <a:pt x="0" y="146800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
        <p:nvSpPr>
          <p:cNvPr id="21" name="Freeform 21"/>
          <p:cNvSpPr/>
          <p:nvPr/>
        </p:nvSpPr>
        <p:spPr>
          <a:xfrm flipH="1">
            <a:off x="-1055159" y="-907633"/>
            <a:ext cx="3053288" cy="2721243"/>
          </a:xfrm>
          <a:custGeom>
            <a:avLst/>
            <a:gdLst/>
            <a:ahLst/>
            <a:cxnLst/>
            <a:rect l="l" t="t" r="r" b="b"/>
            <a:pathLst>
              <a:path w="3053288" h="2721243">
                <a:moveTo>
                  <a:pt x="3053288" y="0"/>
                </a:moveTo>
                <a:lnTo>
                  <a:pt x="0" y="0"/>
                </a:lnTo>
                <a:lnTo>
                  <a:pt x="0" y="2721243"/>
                </a:lnTo>
                <a:lnTo>
                  <a:pt x="3053288" y="2721243"/>
                </a:lnTo>
                <a:lnTo>
                  <a:pt x="3053288"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vi-VN"/>
          </a:p>
        </p:txBody>
      </p:sp>
      <p:sp>
        <p:nvSpPr>
          <p:cNvPr id="22" name="Freeform 22"/>
          <p:cNvSpPr/>
          <p:nvPr/>
        </p:nvSpPr>
        <p:spPr>
          <a:xfrm>
            <a:off x="16289871" y="-907633"/>
            <a:ext cx="3053288" cy="2721243"/>
          </a:xfrm>
          <a:custGeom>
            <a:avLst/>
            <a:gdLst/>
            <a:ahLst/>
            <a:cxnLst/>
            <a:rect l="l" t="t" r="r" b="b"/>
            <a:pathLst>
              <a:path w="3053288" h="2721243">
                <a:moveTo>
                  <a:pt x="0" y="0"/>
                </a:moveTo>
                <a:lnTo>
                  <a:pt x="3053288" y="0"/>
                </a:lnTo>
                <a:lnTo>
                  <a:pt x="3053288" y="2721243"/>
                </a:lnTo>
                <a:lnTo>
                  <a:pt x="0" y="272124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vi-VN"/>
          </a:p>
        </p:txBody>
      </p:sp>
      <p:pic>
        <p:nvPicPr>
          <p:cNvPr id="25" name="Picture 24">
            <a:extLst>
              <a:ext uri="{FF2B5EF4-FFF2-40B4-BE49-F238E27FC236}">
                <a16:creationId xmlns:a16="http://schemas.microsoft.com/office/drawing/2014/main" id="{C4507B0D-C6F0-18C5-6C68-5DA830E7FEE2}"/>
              </a:ext>
            </a:extLst>
          </p:cNvPr>
          <p:cNvPicPr>
            <a:picLocks noChangeAspect="1"/>
          </p:cNvPicPr>
          <p:nvPr/>
        </p:nvPicPr>
        <p:blipFill>
          <a:blip r:embed="rId18"/>
          <a:stretch>
            <a:fillRect/>
          </a:stretch>
        </p:blipFill>
        <p:spPr>
          <a:xfrm>
            <a:off x="7154468" y="-133993"/>
            <a:ext cx="4633362" cy="1603387"/>
          </a:xfrm>
          <a:prstGeom prst="rect">
            <a:avLst/>
          </a:prstGeom>
        </p:spPr>
      </p:pic>
      <p:pic>
        <p:nvPicPr>
          <p:cNvPr id="29" name="Picture 28">
            <a:extLst>
              <a:ext uri="{FF2B5EF4-FFF2-40B4-BE49-F238E27FC236}">
                <a16:creationId xmlns:a16="http://schemas.microsoft.com/office/drawing/2014/main" id="{17A5AF1A-1FBC-0F5A-B70B-4FA463775AFD}"/>
              </a:ext>
            </a:extLst>
          </p:cNvPr>
          <p:cNvPicPr>
            <a:picLocks noChangeAspect="1"/>
          </p:cNvPicPr>
          <p:nvPr/>
        </p:nvPicPr>
        <p:blipFill>
          <a:blip r:embed="rId19"/>
          <a:stretch>
            <a:fillRect/>
          </a:stretch>
        </p:blipFill>
        <p:spPr>
          <a:xfrm>
            <a:off x="-1649276" y="1850364"/>
            <a:ext cx="21756956" cy="2934211"/>
          </a:xfrm>
          <a:prstGeom prst="rect">
            <a:avLst/>
          </a:prstGeom>
        </p:spPr>
      </p:pic>
      <p:pic>
        <p:nvPicPr>
          <p:cNvPr id="31" name="Picture 30" descr="A green and white logo&#10;&#10;Description automatically generated">
            <a:extLst>
              <a:ext uri="{FF2B5EF4-FFF2-40B4-BE49-F238E27FC236}">
                <a16:creationId xmlns:a16="http://schemas.microsoft.com/office/drawing/2014/main" id="{2690B3D8-1D88-E9C9-5B09-BD1E79AA1A1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2303" y="-209137"/>
            <a:ext cx="2047667" cy="2047667"/>
          </a:xfrm>
          <a:prstGeom prst="rect">
            <a:avLst/>
          </a:prstGeom>
        </p:spPr>
      </p:pic>
      <p:pic>
        <p:nvPicPr>
          <p:cNvPr id="33" name="Picture 32">
            <a:extLst>
              <a:ext uri="{FF2B5EF4-FFF2-40B4-BE49-F238E27FC236}">
                <a16:creationId xmlns:a16="http://schemas.microsoft.com/office/drawing/2014/main" id="{3E73F99F-4C95-8C5D-2670-0706699EF56B}"/>
              </a:ext>
            </a:extLst>
          </p:cNvPr>
          <p:cNvPicPr>
            <a:picLocks noChangeAspect="1"/>
          </p:cNvPicPr>
          <p:nvPr/>
        </p:nvPicPr>
        <p:blipFill>
          <a:blip r:embed="rId21"/>
          <a:stretch>
            <a:fillRect/>
          </a:stretch>
        </p:blipFill>
        <p:spPr>
          <a:xfrm>
            <a:off x="8308943" y="4398115"/>
            <a:ext cx="3145809" cy="13351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0" y="8686800"/>
            <a:ext cx="18288000" cy="1600200"/>
            <a:chOff x="0" y="0"/>
            <a:chExt cx="4816593" cy="421452"/>
          </a:xfrm>
        </p:grpSpPr>
        <p:sp>
          <p:nvSpPr>
            <p:cNvPr id="3" name="Freeform 3"/>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endParaRPr lang="vi-VN"/>
            </a:p>
          </p:txBody>
        </p:sp>
        <p:sp>
          <p:nvSpPr>
            <p:cNvPr id="4" name="TextBox 4"/>
            <p:cNvSpPr txBox="1"/>
            <p:nvPr/>
          </p:nvSpPr>
          <p:spPr>
            <a:xfrm>
              <a:off x="0" y="-9525"/>
              <a:ext cx="4816593" cy="430977"/>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9144000" y="7523286"/>
            <a:ext cx="10804489" cy="3222378"/>
            <a:chOff x="0" y="0"/>
            <a:chExt cx="2725282" cy="812800"/>
          </a:xfrm>
        </p:grpSpPr>
        <p:sp>
          <p:nvSpPr>
            <p:cNvPr id="6" name="Freeform 6"/>
            <p:cNvSpPr/>
            <p:nvPr/>
          </p:nvSpPr>
          <p:spPr>
            <a:xfrm>
              <a:off x="0" y="0"/>
              <a:ext cx="2725282" cy="812800"/>
            </a:xfrm>
            <a:custGeom>
              <a:avLst/>
              <a:gdLst/>
              <a:ahLst/>
              <a:cxnLst/>
              <a:rect l="l" t="t" r="r" b="b"/>
              <a:pathLst>
                <a:path w="2725282" h="812800">
                  <a:moveTo>
                    <a:pt x="1362641" y="0"/>
                  </a:moveTo>
                  <a:cubicBezTo>
                    <a:pt x="610075" y="0"/>
                    <a:pt x="0" y="181951"/>
                    <a:pt x="0" y="406400"/>
                  </a:cubicBezTo>
                  <a:cubicBezTo>
                    <a:pt x="0" y="630849"/>
                    <a:pt x="610075" y="812800"/>
                    <a:pt x="1362641" y="812800"/>
                  </a:cubicBezTo>
                  <a:cubicBezTo>
                    <a:pt x="2115207" y="812800"/>
                    <a:pt x="2725282" y="630849"/>
                    <a:pt x="2725282" y="406400"/>
                  </a:cubicBezTo>
                  <a:cubicBezTo>
                    <a:pt x="2725282" y="181951"/>
                    <a:pt x="2115207" y="0"/>
                    <a:pt x="1362641" y="0"/>
                  </a:cubicBezTo>
                  <a:close/>
                </a:path>
              </a:pathLst>
            </a:custGeom>
            <a:solidFill>
              <a:srgbClr val="E8D496"/>
            </a:solidFill>
          </p:spPr>
          <p:txBody>
            <a:bodyPr/>
            <a:lstStyle/>
            <a:p>
              <a:endParaRPr lang="vi-VN"/>
            </a:p>
          </p:txBody>
        </p:sp>
        <p:sp>
          <p:nvSpPr>
            <p:cNvPr id="7" name="TextBox 7"/>
            <p:cNvSpPr txBox="1"/>
            <p:nvPr/>
          </p:nvSpPr>
          <p:spPr>
            <a:xfrm>
              <a:off x="255495" y="66675"/>
              <a:ext cx="2214292" cy="669925"/>
            </a:xfrm>
            <a:prstGeom prst="rect">
              <a:avLst/>
            </a:prstGeom>
          </p:spPr>
          <p:txBody>
            <a:bodyPr lIns="50800" tIns="50800" rIns="50800" bIns="50800" rtlCol="0" anchor="ctr"/>
            <a:lstStyle/>
            <a:p>
              <a:pPr algn="ctr">
                <a:lnSpc>
                  <a:spcPts val="3000"/>
                </a:lnSpc>
              </a:pPr>
              <a:endParaRPr/>
            </a:p>
          </p:txBody>
        </p:sp>
      </p:grpSp>
      <p:grpSp>
        <p:nvGrpSpPr>
          <p:cNvPr id="15" name="Group 15"/>
          <p:cNvGrpSpPr/>
          <p:nvPr/>
        </p:nvGrpSpPr>
        <p:grpSpPr>
          <a:xfrm>
            <a:off x="457200" y="84716"/>
            <a:ext cx="14636151" cy="1295400"/>
            <a:chOff x="0" y="0"/>
            <a:chExt cx="14659296" cy="2937583"/>
          </a:xfrm>
        </p:grpSpPr>
        <p:sp>
          <p:nvSpPr>
            <p:cNvPr id="16" name="Freeform 16"/>
            <p:cNvSpPr/>
            <p:nvPr/>
          </p:nvSpPr>
          <p:spPr>
            <a:xfrm>
              <a:off x="0" y="-4262"/>
              <a:ext cx="14667043" cy="2944069"/>
            </a:xfrm>
            <a:custGeom>
              <a:avLst/>
              <a:gdLst/>
              <a:ahLst/>
              <a:cxnLst/>
              <a:rect l="l" t="t" r="r" b="b"/>
              <a:pathLst>
                <a:path w="14667043" h="2944069">
                  <a:moveTo>
                    <a:pt x="13728142" y="2932881"/>
                  </a:moveTo>
                  <a:cubicBezTo>
                    <a:pt x="13728142" y="2932881"/>
                    <a:pt x="13308389" y="2944069"/>
                    <a:pt x="12845805" y="2941447"/>
                  </a:cubicBezTo>
                  <a:cubicBezTo>
                    <a:pt x="4607828" y="2939285"/>
                    <a:pt x="1057073" y="2931460"/>
                    <a:pt x="1057073" y="2931460"/>
                  </a:cubicBezTo>
                  <a:cubicBezTo>
                    <a:pt x="812931" y="2922626"/>
                    <a:pt x="565145" y="2905645"/>
                    <a:pt x="398404" y="2847468"/>
                  </a:cubicBezTo>
                  <a:cubicBezTo>
                    <a:pt x="120505" y="2750506"/>
                    <a:pt x="0" y="2572977"/>
                    <a:pt x="0" y="1090652"/>
                  </a:cubicBezTo>
                  <a:cubicBezTo>
                    <a:pt x="8536" y="440430"/>
                    <a:pt x="34263" y="311302"/>
                    <a:pt x="140291" y="225758"/>
                  </a:cubicBezTo>
                  <a:cubicBezTo>
                    <a:pt x="342602" y="62530"/>
                    <a:pt x="736658" y="7673"/>
                    <a:pt x="1155311" y="7673"/>
                  </a:cubicBezTo>
                  <a:cubicBezTo>
                    <a:pt x="1155311" y="7673"/>
                    <a:pt x="1551711" y="15681"/>
                    <a:pt x="10341194" y="7673"/>
                  </a:cubicBezTo>
                  <a:cubicBezTo>
                    <a:pt x="13089463" y="0"/>
                    <a:pt x="13553390" y="7673"/>
                    <a:pt x="13553390" y="7673"/>
                  </a:cubicBezTo>
                  <a:cubicBezTo>
                    <a:pt x="13921698" y="15152"/>
                    <a:pt x="14285010" y="84484"/>
                    <a:pt x="14482752" y="207066"/>
                  </a:cubicBezTo>
                  <a:cubicBezTo>
                    <a:pt x="14633769" y="300683"/>
                    <a:pt x="14667043" y="425358"/>
                    <a:pt x="14657902" y="1090652"/>
                  </a:cubicBezTo>
                  <a:cubicBezTo>
                    <a:pt x="14657902" y="2690943"/>
                    <a:pt x="14374906" y="2905040"/>
                    <a:pt x="13728142" y="2932881"/>
                  </a:cubicBezTo>
                  <a:close/>
                </a:path>
              </a:pathLst>
            </a:custGeom>
            <a:solidFill>
              <a:srgbClr val="E8D496"/>
            </a:solidFill>
          </p:spPr>
          <p:txBody>
            <a:bodyPr/>
            <a:lstStyle/>
            <a:p>
              <a:endParaRPr lang="vi-VN"/>
            </a:p>
          </p:txBody>
        </p:sp>
      </p:grpSp>
      <p:sp>
        <p:nvSpPr>
          <p:cNvPr id="19" name="Freeform 19"/>
          <p:cNvSpPr/>
          <p:nvPr/>
        </p:nvSpPr>
        <p:spPr>
          <a:xfrm>
            <a:off x="14707943" y="7219237"/>
            <a:ext cx="2513257" cy="2276594"/>
          </a:xfrm>
          <a:custGeom>
            <a:avLst/>
            <a:gdLst/>
            <a:ahLst/>
            <a:cxnLst/>
            <a:rect l="l" t="t" r="r" b="b"/>
            <a:pathLst>
              <a:path w="3909128" h="5003683">
                <a:moveTo>
                  <a:pt x="0" y="0"/>
                </a:moveTo>
                <a:lnTo>
                  <a:pt x="3909128" y="0"/>
                </a:lnTo>
                <a:lnTo>
                  <a:pt x="3909128" y="5003683"/>
                </a:lnTo>
                <a:lnTo>
                  <a:pt x="0" y="5003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0" name="Freeform 20"/>
          <p:cNvSpPr/>
          <p:nvPr/>
        </p:nvSpPr>
        <p:spPr>
          <a:xfrm>
            <a:off x="12022872" y="7561589"/>
            <a:ext cx="3132200" cy="1864960"/>
          </a:xfrm>
          <a:custGeom>
            <a:avLst/>
            <a:gdLst/>
            <a:ahLst/>
            <a:cxnLst/>
            <a:rect l="l" t="t" r="r" b="b"/>
            <a:pathLst>
              <a:path w="4238568" h="2770964">
                <a:moveTo>
                  <a:pt x="0" y="0"/>
                </a:moveTo>
                <a:lnTo>
                  <a:pt x="4238568" y="0"/>
                </a:lnTo>
                <a:lnTo>
                  <a:pt x="4238568" y="2770963"/>
                </a:lnTo>
                <a:lnTo>
                  <a:pt x="0" y="27709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21" name="Freeform 21"/>
          <p:cNvSpPr/>
          <p:nvPr/>
        </p:nvSpPr>
        <p:spPr>
          <a:xfrm>
            <a:off x="12636859" y="4864227"/>
            <a:ext cx="952113" cy="972370"/>
          </a:xfrm>
          <a:custGeom>
            <a:avLst/>
            <a:gdLst/>
            <a:ahLst/>
            <a:cxnLst/>
            <a:rect l="l" t="t" r="r" b="b"/>
            <a:pathLst>
              <a:path w="952113" h="972370">
                <a:moveTo>
                  <a:pt x="0" y="0"/>
                </a:moveTo>
                <a:lnTo>
                  <a:pt x="952113" y="0"/>
                </a:lnTo>
                <a:lnTo>
                  <a:pt x="952113" y="972370"/>
                </a:lnTo>
                <a:lnTo>
                  <a:pt x="0" y="972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22" name="Freeform 22"/>
          <p:cNvSpPr/>
          <p:nvPr/>
        </p:nvSpPr>
        <p:spPr>
          <a:xfrm>
            <a:off x="16860781" y="8837292"/>
            <a:ext cx="978629" cy="975367"/>
          </a:xfrm>
          <a:custGeom>
            <a:avLst/>
            <a:gdLst/>
            <a:ahLst/>
            <a:cxnLst/>
            <a:rect l="l" t="t" r="r" b="b"/>
            <a:pathLst>
              <a:path w="978629" h="975367">
                <a:moveTo>
                  <a:pt x="0" y="0"/>
                </a:moveTo>
                <a:lnTo>
                  <a:pt x="978628" y="0"/>
                </a:lnTo>
                <a:lnTo>
                  <a:pt x="978628" y="975366"/>
                </a:lnTo>
                <a:lnTo>
                  <a:pt x="0" y="9753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48" name="TextBox 47">
            <a:extLst>
              <a:ext uri="{FF2B5EF4-FFF2-40B4-BE49-F238E27FC236}">
                <a16:creationId xmlns:a16="http://schemas.microsoft.com/office/drawing/2014/main" id="{9924A960-FBF0-F6BC-854D-4A9646E6BEB3}"/>
              </a:ext>
            </a:extLst>
          </p:cNvPr>
          <p:cNvSpPr txBox="1"/>
          <p:nvPr/>
        </p:nvSpPr>
        <p:spPr>
          <a:xfrm>
            <a:off x="907374" y="247307"/>
            <a:ext cx="13563600" cy="861774"/>
          </a:xfrm>
          <a:prstGeom prst="rect">
            <a:avLst/>
          </a:prstGeom>
          <a:noFill/>
        </p:spPr>
        <p:txBody>
          <a:bodyPr wrap="square" rtlCol="0">
            <a:spAutoFit/>
          </a:bodyPr>
          <a:lstStyle/>
          <a:p>
            <a:r>
              <a:rPr lang="en-US" sz="5000" b="1" dirty="0">
                <a:latin typeface="Cambria" panose="02040503050406030204" pitchFamily="18" charset="0"/>
                <a:ea typeface="Cambria" panose="02040503050406030204" pitchFamily="18" charset="0"/>
              </a:rPr>
              <a:t>1. Các nhóm chất dinh dưỡng có trong thức ăn</a:t>
            </a:r>
            <a:endParaRPr lang="vi-VN" sz="5000" b="1" dirty="0">
              <a:latin typeface="Cambria" panose="02040503050406030204" pitchFamily="18" charset="0"/>
              <a:ea typeface="Cambria" panose="02040503050406030204" pitchFamily="18" charset="0"/>
            </a:endParaRPr>
          </a:p>
        </p:txBody>
      </p:sp>
      <p:pic>
        <p:nvPicPr>
          <p:cNvPr id="50" name="Picture 49">
            <a:extLst>
              <a:ext uri="{FF2B5EF4-FFF2-40B4-BE49-F238E27FC236}">
                <a16:creationId xmlns:a16="http://schemas.microsoft.com/office/drawing/2014/main" id="{6009D69B-9232-7CC0-6877-C86AC76127F3}"/>
              </a:ext>
            </a:extLst>
          </p:cNvPr>
          <p:cNvPicPr>
            <a:picLocks noChangeAspect="1"/>
          </p:cNvPicPr>
          <p:nvPr/>
        </p:nvPicPr>
        <p:blipFill>
          <a:blip r:embed="rId10">
            <a:extLst>
              <a:ext uri="{BEBA8EAE-BF5A-486C-A8C5-ECC9F3942E4B}">
                <a14:imgProps xmlns:a14="http://schemas.microsoft.com/office/drawing/2010/main">
                  <a14:imgLayer r:embed="rId11">
                    <a14:imgEffect>
                      <a14:saturation sat="200000"/>
                    </a14:imgEffect>
                  </a14:imgLayer>
                </a14:imgProps>
              </a:ext>
            </a:extLst>
          </a:blip>
          <a:stretch>
            <a:fillRect/>
          </a:stretch>
        </p:blipFill>
        <p:spPr>
          <a:xfrm>
            <a:off x="441384" y="1750749"/>
            <a:ext cx="11754089" cy="7675800"/>
          </a:xfrm>
          <a:prstGeom prst="rect">
            <a:avLst/>
          </a:prstGeom>
        </p:spPr>
      </p:pic>
      <p:sp>
        <p:nvSpPr>
          <p:cNvPr id="51" name="TextBox 50">
            <a:extLst>
              <a:ext uri="{FF2B5EF4-FFF2-40B4-BE49-F238E27FC236}">
                <a16:creationId xmlns:a16="http://schemas.microsoft.com/office/drawing/2014/main" id="{19FAAAEF-A17F-F032-EF4B-F1D4F5B3F7FE}"/>
              </a:ext>
            </a:extLst>
          </p:cNvPr>
          <p:cNvSpPr txBox="1"/>
          <p:nvPr/>
        </p:nvSpPr>
        <p:spPr>
          <a:xfrm>
            <a:off x="12247800" y="1545567"/>
            <a:ext cx="6060328" cy="5509200"/>
          </a:xfrm>
          <a:prstGeom prst="rect">
            <a:avLst/>
          </a:prstGeom>
          <a:noFill/>
        </p:spPr>
        <p:txBody>
          <a:bodyPr wrap="square" rtlCol="0">
            <a:spAutoFit/>
          </a:bodyPr>
          <a:lstStyle/>
          <a:p>
            <a:pPr algn="just"/>
            <a:r>
              <a:rPr lang="en-US" sz="3200" b="1" dirty="0">
                <a:solidFill>
                  <a:schemeClr val="accent2">
                    <a:lumMod val="50000"/>
                  </a:schemeClr>
                </a:solidFill>
                <a:latin typeface="Cambria" panose="02040503050406030204" pitchFamily="18" charset="0"/>
                <a:ea typeface="Cambria" panose="02040503050406030204" pitchFamily="18" charset="0"/>
              </a:rPr>
              <a:t>Quan sát hình 1 và cho biét:</a:t>
            </a:r>
          </a:p>
          <a:p>
            <a:pPr algn="just"/>
            <a:endParaRPr lang="en-US" sz="3200" b="1" dirty="0">
              <a:solidFill>
                <a:schemeClr val="accent2">
                  <a:lumMod val="50000"/>
                </a:schemeClr>
              </a:solidFill>
              <a:latin typeface="Cambria" panose="02040503050406030204" pitchFamily="18" charset="0"/>
              <a:ea typeface="Cambria" panose="02040503050406030204" pitchFamily="18" charset="0"/>
            </a:endParaRPr>
          </a:p>
          <a:p>
            <a:pPr algn="just"/>
            <a:r>
              <a:rPr lang="en-US" sz="3200" b="1" dirty="0">
                <a:solidFill>
                  <a:schemeClr val="accent2">
                    <a:lumMod val="50000"/>
                  </a:schemeClr>
                </a:solidFill>
                <a:latin typeface="Cambria" panose="02040503050406030204" pitchFamily="18" charset="0"/>
                <a:ea typeface="Cambria" panose="02040503050406030204" pitchFamily="18" charset="0"/>
              </a:rPr>
              <a:t>	Thực phẩm nào chứa nhiều chất bột đường? Thực phẩm nào chứa nhiều chất đạm, chất béo, vitamin và chất khoáng?</a:t>
            </a:r>
          </a:p>
          <a:p>
            <a:pPr algn="just"/>
            <a:endParaRPr lang="en-US" sz="3200" b="1" dirty="0">
              <a:solidFill>
                <a:schemeClr val="accent2">
                  <a:lumMod val="50000"/>
                </a:schemeClr>
              </a:solidFill>
              <a:latin typeface="Cambria" panose="02040503050406030204" pitchFamily="18" charset="0"/>
              <a:ea typeface="Cambria" panose="02040503050406030204" pitchFamily="18" charset="0"/>
            </a:endParaRPr>
          </a:p>
          <a:p>
            <a:pPr algn="just"/>
            <a:r>
              <a:rPr lang="en-US" sz="3200" b="1" dirty="0">
                <a:solidFill>
                  <a:schemeClr val="accent2">
                    <a:lumMod val="50000"/>
                  </a:schemeClr>
                </a:solidFill>
                <a:latin typeface="Cambria" panose="02040503050406030204" pitchFamily="18" charset="0"/>
                <a:ea typeface="Cambria" panose="02040503050406030204" pitchFamily="18" charset="0"/>
              </a:rPr>
              <a:t>	Hàm lượng các chất dinh dưỡng trong mỗi loại thực phẩm khác nhau như thế nào?</a:t>
            </a:r>
            <a:endParaRPr lang="vi-VN" sz="3200" b="1" dirty="0">
              <a:solidFill>
                <a:schemeClr val="accent2">
                  <a:lumMod val="50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Vertical)">
                                      <p:cBhvr>
                                        <p:cTn id="17" dur="500"/>
                                        <p:tgtEl>
                                          <p:spTgt spid="5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barn(inVertical)">
                                      <p:cBhvr>
                                        <p:cTn id="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0" y="8686800"/>
            <a:ext cx="18288000" cy="1600200"/>
            <a:chOff x="0" y="0"/>
            <a:chExt cx="4816593" cy="421452"/>
          </a:xfrm>
        </p:grpSpPr>
        <p:sp>
          <p:nvSpPr>
            <p:cNvPr id="3" name="Freeform 3"/>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4"/>
            <p:cNvSpPr txBox="1"/>
            <p:nvPr/>
          </p:nvSpPr>
          <p:spPr>
            <a:xfrm>
              <a:off x="0" y="-9525"/>
              <a:ext cx="4816593" cy="430977"/>
            </a:xfrm>
            <a:prstGeom prst="rect">
              <a:avLst/>
            </a:prstGeom>
          </p:spPr>
          <p:txBody>
            <a:bodyPr lIns="50800" tIns="50800" rIns="50800" bIns="50800" rtlCol="0" anchor="ctr"/>
            <a:lstStyle/>
            <a:p>
              <a:pPr marL="0" marR="0" lvl="0" indent="0" algn="ctr" defTabSz="914400" rtl="0" eaLnBrk="1" fontAlgn="auto" latinLnBrk="0" hangingPunct="1">
                <a:lnSpc>
                  <a:spcPts val="3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9144000" y="7523286"/>
            <a:ext cx="10804489" cy="3222378"/>
            <a:chOff x="0" y="0"/>
            <a:chExt cx="2725282" cy="812800"/>
          </a:xfrm>
        </p:grpSpPr>
        <p:sp>
          <p:nvSpPr>
            <p:cNvPr id="6" name="Freeform 6"/>
            <p:cNvSpPr/>
            <p:nvPr/>
          </p:nvSpPr>
          <p:spPr>
            <a:xfrm>
              <a:off x="0" y="0"/>
              <a:ext cx="2725282" cy="812800"/>
            </a:xfrm>
            <a:custGeom>
              <a:avLst/>
              <a:gdLst/>
              <a:ahLst/>
              <a:cxnLst/>
              <a:rect l="l" t="t" r="r" b="b"/>
              <a:pathLst>
                <a:path w="2725282" h="812800">
                  <a:moveTo>
                    <a:pt x="1362641" y="0"/>
                  </a:moveTo>
                  <a:cubicBezTo>
                    <a:pt x="610075" y="0"/>
                    <a:pt x="0" y="181951"/>
                    <a:pt x="0" y="406400"/>
                  </a:cubicBezTo>
                  <a:cubicBezTo>
                    <a:pt x="0" y="630849"/>
                    <a:pt x="610075" y="812800"/>
                    <a:pt x="1362641" y="812800"/>
                  </a:cubicBezTo>
                  <a:cubicBezTo>
                    <a:pt x="2115207" y="812800"/>
                    <a:pt x="2725282" y="630849"/>
                    <a:pt x="2725282" y="406400"/>
                  </a:cubicBezTo>
                  <a:cubicBezTo>
                    <a:pt x="2725282" y="181951"/>
                    <a:pt x="2115207" y="0"/>
                    <a:pt x="1362641" y="0"/>
                  </a:cubicBezTo>
                  <a:close/>
                </a:path>
              </a:pathLst>
            </a:custGeom>
            <a:solidFill>
              <a:srgbClr val="E8D49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Box 7"/>
            <p:cNvSpPr txBox="1"/>
            <p:nvPr/>
          </p:nvSpPr>
          <p:spPr>
            <a:xfrm>
              <a:off x="255495" y="66675"/>
              <a:ext cx="2214292" cy="669925"/>
            </a:xfrm>
            <a:prstGeom prst="rect">
              <a:avLst/>
            </a:prstGeom>
          </p:spPr>
          <p:txBody>
            <a:bodyPr lIns="50800" tIns="50800" rIns="50800" bIns="50800" rtlCol="0" anchor="ctr"/>
            <a:lstStyle/>
            <a:p>
              <a:pPr marL="0" marR="0" lvl="0" indent="0" algn="ctr" defTabSz="914400" rtl="0" eaLnBrk="1" fontAlgn="auto" latinLnBrk="0" hangingPunct="1">
                <a:lnSpc>
                  <a:spcPts val="3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57200" y="84716"/>
            <a:ext cx="14636151" cy="1295400"/>
            <a:chOff x="0" y="0"/>
            <a:chExt cx="14659296" cy="2937583"/>
          </a:xfrm>
        </p:grpSpPr>
        <p:sp>
          <p:nvSpPr>
            <p:cNvPr id="16" name="Freeform 16"/>
            <p:cNvSpPr/>
            <p:nvPr/>
          </p:nvSpPr>
          <p:spPr>
            <a:xfrm>
              <a:off x="0" y="-4262"/>
              <a:ext cx="14667043" cy="2944069"/>
            </a:xfrm>
            <a:custGeom>
              <a:avLst/>
              <a:gdLst/>
              <a:ahLst/>
              <a:cxnLst/>
              <a:rect l="l" t="t" r="r" b="b"/>
              <a:pathLst>
                <a:path w="14667043" h="2944069">
                  <a:moveTo>
                    <a:pt x="13728142" y="2932881"/>
                  </a:moveTo>
                  <a:cubicBezTo>
                    <a:pt x="13728142" y="2932881"/>
                    <a:pt x="13308389" y="2944069"/>
                    <a:pt x="12845805" y="2941447"/>
                  </a:cubicBezTo>
                  <a:cubicBezTo>
                    <a:pt x="4607828" y="2939285"/>
                    <a:pt x="1057073" y="2931460"/>
                    <a:pt x="1057073" y="2931460"/>
                  </a:cubicBezTo>
                  <a:cubicBezTo>
                    <a:pt x="812931" y="2922626"/>
                    <a:pt x="565145" y="2905645"/>
                    <a:pt x="398404" y="2847468"/>
                  </a:cubicBezTo>
                  <a:cubicBezTo>
                    <a:pt x="120505" y="2750506"/>
                    <a:pt x="0" y="2572977"/>
                    <a:pt x="0" y="1090652"/>
                  </a:cubicBezTo>
                  <a:cubicBezTo>
                    <a:pt x="8536" y="440430"/>
                    <a:pt x="34263" y="311302"/>
                    <a:pt x="140291" y="225758"/>
                  </a:cubicBezTo>
                  <a:cubicBezTo>
                    <a:pt x="342602" y="62530"/>
                    <a:pt x="736658" y="7673"/>
                    <a:pt x="1155311" y="7673"/>
                  </a:cubicBezTo>
                  <a:cubicBezTo>
                    <a:pt x="1155311" y="7673"/>
                    <a:pt x="1551711" y="15681"/>
                    <a:pt x="10341194" y="7673"/>
                  </a:cubicBezTo>
                  <a:cubicBezTo>
                    <a:pt x="13089463" y="0"/>
                    <a:pt x="13553390" y="7673"/>
                    <a:pt x="13553390" y="7673"/>
                  </a:cubicBezTo>
                  <a:cubicBezTo>
                    <a:pt x="13921698" y="15152"/>
                    <a:pt x="14285010" y="84484"/>
                    <a:pt x="14482752" y="207066"/>
                  </a:cubicBezTo>
                  <a:cubicBezTo>
                    <a:pt x="14633769" y="300683"/>
                    <a:pt x="14667043" y="425358"/>
                    <a:pt x="14657902" y="1090652"/>
                  </a:cubicBezTo>
                  <a:cubicBezTo>
                    <a:pt x="14657902" y="2690943"/>
                    <a:pt x="14374906" y="2905040"/>
                    <a:pt x="13728142" y="2932881"/>
                  </a:cubicBezTo>
                  <a:close/>
                </a:path>
              </a:pathLst>
            </a:custGeom>
            <a:solidFill>
              <a:srgbClr val="E8D49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1" name="Freeform 21"/>
          <p:cNvSpPr/>
          <p:nvPr/>
        </p:nvSpPr>
        <p:spPr>
          <a:xfrm>
            <a:off x="12636859" y="4864227"/>
            <a:ext cx="952113" cy="972370"/>
          </a:xfrm>
          <a:custGeom>
            <a:avLst/>
            <a:gdLst/>
            <a:ahLst/>
            <a:cxnLst/>
            <a:rect l="l" t="t" r="r" b="b"/>
            <a:pathLst>
              <a:path w="952113" h="972370">
                <a:moveTo>
                  <a:pt x="0" y="0"/>
                </a:moveTo>
                <a:lnTo>
                  <a:pt x="952113" y="0"/>
                </a:lnTo>
                <a:lnTo>
                  <a:pt x="952113" y="972370"/>
                </a:lnTo>
                <a:lnTo>
                  <a:pt x="0" y="9723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Freeform 22"/>
          <p:cNvSpPr/>
          <p:nvPr/>
        </p:nvSpPr>
        <p:spPr>
          <a:xfrm>
            <a:off x="16860781" y="8837292"/>
            <a:ext cx="978629" cy="975367"/>
          </a:xfrm>
          <a:custGeom>
            <a:avLst/>
            <a:gdLst/>
            <a:ahLst/>
            <a:cxnLst/>
            <a:rect l="l" t="t" r="r" b="b"/>
            <a:pathLst>
              <a:path w="978629" h="975367">
                <a:moveTo>
                  <a:pt x="0" y="0"/>
                </a:moveTo>
                <a:lnTo>
                  <a:pt x="978628" y="0"/>
                </a:lnTo>
                <a:lnTo>
                  <a:pt x="978628" y="975366"/>
                </a:lnTo>
                <a:lnTo>
                  <a:pt x="0" y="9753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TextBox 47">
            <a:extLst>
              <a:ext uri="{FF2B5EF4-FFF2-40B4-BE49-F238E27FC236}">
                <a16:creationId xmlns:a16="http://schemas.microsoft.com/office/drawing/2014/main" id="{9924A960-FBF0-F6BC-854D-4A9646E6BEB3}"/>
              </a:ext>
            </a:extLst>
          </p:cNvPr>
          <p:cNvSpPr txBox="1"/>
          <p:nvPr/>
        </p:nvSpPr>
        <p:spPr>
          <a:xfrm>
            <a:off x="907374" y="247307"/>
            <a:ext cx="13563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Các nhóm chất dinh dưỡng có trong thức ăn</a:t>
            </a:r>
            <a:endPar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0" name="Picture 49">
            <a:extLst>
              <a:ext uri="{FF2B5EF4-FFF2-40B4-BE49-F238E27FC236}">
                <a16:creationId xmlns:a16="http://schemas.microsoft.com/office/drawing/2014/main" id="{6009D69B-9232-7CC0-6877-C86AC76127F3}"/>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441384" y="1545567"/>
            <a:ext cx="11754089" cy="8494126"/>
          </a:xfrm>
          <a:prstGeom prst="rect">
            <a:avLst/>
          </a:prstGeom>
        </p:spPr>
      </p:pic>
      <p:sp>
        <p:nvSpPr>
          <p:cNvPr id="51" name="TextBox 50">
            <a:extLst>
              <a:ext uri="{FF2B5EF4-FFF2-40B4-BE49-F238E27FC236}">
                <a16:creationId xmlns:a16="http://schemas.microsoft.com/office/drawing/2014/main" id="{19FAAAEF-A17F-F032-EF4B-F1D4F5B3F7FE}"/>
              </a:ext>
            </a:extLst>
          </p:cNvPr>
          <p:cNvSpPr txBox="1"/>
          <p:nvPr/>
        </p:nvSpPr>
        <p:spPr>
          <a:xfrm>
            <a:off x="12247800" y="1545567"/>
            <a:ext cx="6060328" cy="84023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Gạo chứa nhiều chất bột đường. Thịt gà chứa nhiều chất đạm. Thịt heo chứa nhiều chất béo. Cải xanh chứa nhiều vitamin và chất khoáng.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vi-VN" sz="3600"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Mỗi loại thực phẩm sẽ có hàm lường dinh dưỡng này nhiều và hàm lượng dinh dưỡng khác sẽ ít hơn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(VD: gạo chứa 76g chất bột đường, chỉ có 8g chất đạm, 1g chất béo và ít hơn 1g Vi ta min và chất khoáng.)</a:t>
            </a:r>
          </a:p>
        </p:txBody>
      </p:sp>
    </p:spTree>
    <p:extLst>
      <p:ext uri="{BB962C8B-B14F-4D97-AF65-F5344CB8AC3E}">
        <p14:creationId xmlns:p14="http://schemas.microsoft.com/office/powerpoint/2010/main" val="3825796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5" name="Group 5"/>
          <p:cNvGrpSpPr/>
          <p:nvPr/>
        </p:nvGrpSpPr>
        <p:grpSpPr>
          <a:xfrm>
            <a:off x="7781587" y="3190311"/>
            <a:ext cx="2724826" cy="650708"/>
            <a:chOff x="0" y="0"/>
            <a:chExt cx="3633102" cy="867611"/>
          </a:xfrm>
        </p:grpSpPr>
        <p:grpSp>
          <p:nvGrpSpPr>
            <p:cNvPr id="6" name="Group 6"/>
            <p:cNvGrpSpPr/>
            <p:nvPr/>
          </p:nvGrpSpPr>
          <p:grpSpPr>
            <a:xfrm>
              <a:off x="0" y="0"/>
              <a:ext cx="3633102" cy="867611"/>
              <a:chOff x="0" y="0"/>
              <a:chExt cx="9070509" cy="2166102"/>
            </a:xfrm>
          </p:grpSpPr>
          <p:sp>
            <p:nvSpPr>
              <p:cNvPr id="7" name="Freeform 7"/>
              <p:cNvSpPr/>
              <p:nvPr/>
            </p:nvSpPr>
            <p:spPr>
              <a:xfrm>
                <a:off x="0" y="-4262"/>
                <a:ext cx="9078255" cy="2172588"/>
              </a:xfrm>
              <a:custGeom>
                <a:avLst/>
                <a:gdLst/>
                <a:ahLst/>
                <a:cxnLst/>
                <a:rect l="l" t="t" r="r" b="b"/>
                <a:pathLst>
                  <a:path w="9078255" h="2172588">
                    <a:moveTo>
                      <a:pt x="8139356" y="2161400"/>
                    </a:moveTo>
                    <a:cubicBezTo>
                      <a:pt x="8139356" y="2161400"/>
                      <a:pt x="7719603" y="2172588"/>
                      <a:pt x="7257018" y="2169966"/>
                    </a:cubicBezTo>
                    <a:cubicBezTo>
                      <a:pt x="3102569" y="2167804"/>
                      <a:pt x="1057073" y="2159979"/>
                      <a:pt x="1057073" y="2159979"/>
                    </a:cubicBezTo>
                    <a:cubicBezTo>
                      <a:pt x="812931" y="2151145"/>
                      <a:pt x="565145" y="2134164"/>
                      <a:pt x="398404" y="2075987"/>
                    </a:cubicBezTo>
                    <a:cubicBezTo>
                      <a:pt x="120505" y="1979025"/>
                      <a:pt x="0" y="1801496"/>
                      <a:pt x="0" y="870503"/>
                    </a:cubicBezTo>
                    <a:cubicBezTo>
                      <a:pt x="8536" y="440430"/>
                      <a:pt x="34263" y="311302"/>
                      <a:pt x="140291" y="225758"/>
                    </a:cubicBezTo>
                    <a:cubicBezTo>
                      <a:pt x="342602" y="62530"/>
                      <a:pt x="736658" y="7673"/>
                      <a:pt x="1155311" y="7673"/>
                    </a:cubicBezTo>
                    <a:cubicBezTo>
                      <a:pt x="1155311" y="7673"/>
                      <a:pt x="1551711" y="15681"/>
                      <a:pt x="5981094" y="7673"/>
                    </a:cubicBezTo>
                    <a:cubicBezTo>
                      <a:pt x="7500676" y="0"/>
                      <a:pt x="7964604" y="7673"/>
                      <a:pt x="7964604" y="7673"/>
                    </a:cubicBezTo>
                    <a:cubicBezTo>
                      <a:pt x="8332912" y="15152"/>
                      <a:pt x="8696224" y="84484"/>
                      <a:pt x="8893964" y="207066"/>
                    </a:cubicBezTo>
                    <a:cubicBezTo>
                      <a:pt x="9044981" y="300683"/>
                      <a:pt x="9078255" y="425358"/>
                      <a:pt x="9069115" y="870503"/>
                    </a:cubicBezTo>
                    <a:cubicBezTo>
                      <a:pt x="9069115" y="1919462"/>
                      <a:pt x="8786119" y="2133559"/>
                      <a:pt x="8139356" y="2161400"/>
                    </a:cubicBezTo>
                    <a:close/>
                  </a:path>
                </a:pathLst>
              </a:custGeom>
              <a:solidFill>
                <a:srgbClr val="E8D496"/>
              </a:solidFill>
            </p:spPr>
            <p:txBody>
              <a:bodyPr/>
              <a:lstStyle/>
              <a:p>
                <a:endParaRPr lang="vi-VN"/>
              </a:p>
            </p:txBody>
          </p:sp>
        </p:grpSp>
        <p:sp>
          <p:nvSpPr>
            <p:cNvPr id="8" name="TextBox 8"/>
            <p:cNvSpPr txBox="1"/>
            <p:nvPr/>
          </p:nvSpPr>
          <p:spPr>
            <a:xfrm>
              <a:off x="373489" y="154504"/>
              <a:ext cx="2886125" cy="558602"/>
            </a:xfrm>
            <a:prstGeom prst="rect">
              <a:avLst/>
            </a:prstGeom>
          </p:spPr>
          <p:txBody>
            <a:bodyPr lIns="0" tIns="0" rIns="0" bIns="0" rtlCol="0" anchor="t">
              <a:spAutoFit/>
            </a:bodyPr>
            <a:lstStyle/>
            <a:p>
              <a:pPr marL="0" lvl="0" indent="0" algn="ctr">
                <a:lnSpc>
                  <a:spcPts val="3359"/>
                </a:lnSpc>
                <a:spcBef>
                  <a:spcPct val="0"/>
                </a:spcBef>
              </a:pPr>
              <a:r>
                <a:rPr lang="en-US" sz="2799">
                  <a:solidFill>
                    <a:srgbClr val="56733C"/>
                  </a:solidFill>
                  <a:latin typeface="TT Fors Display Bold"/>
                </a:rPr>
                <a:t>Toiletries</a:t>
              </a:r>
            </a:p>
          </p:txBody>
        </p:sp>
      </p:grpSp>
      <p:grpSp>
        <p:nvGrpSpPr>
          <p:cNvPr id="9" name="Group 9"/>
          <p:cNvGrpSpPr/>
          <p:nvPr/>
        </p:nvGrpSpPr>
        <p:grpSpPr>
          <a:xfrm>
            <a:off x="0" y="8686800"/>
            <a:ext cx="18288000" cy="1600200"/>
            <a:chOff x="0" y="0"/>
            <a:chExt cx="4816593" cy="421452"/>
          </a:xfrm>
        </p:grpSpPr>
        <p:sp>
          <p:nvSpPr>
            <p:cNvPr id="10" name="Freeform 10"/>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endParaRPr lang="vi-VN"/>
            </a:p>
          </p:txBody>
        </p:sp>
        <p:sp>
          <p:nvSpPr>
            <p:cNvPr id="11" name="TextBox 11"/>
            <p:cNvSpPr txBox="1"/>
            <p:nvPr/>
          </p:nvSpPr>
          <p:spPr>
            <a:xfrm>
              <a:off x="0" y="-9525"/>
              <a:ext cx="4816593" cy="430977"/>
            </a:xfrm>
            <a:prstGeom prst="rect">
              <a:avLst/>
            </a:prstGeom>
          </p:spPr>
          <p:txBody>
            <a:bodyPr lIns="50800" tIns="50800" rIns="50800" bIns="50800" rtlCol="0" anchor="ctr"/>
            <a:lstStyle/>
            <a:p>
              <a:pPr algn="ctr">
                <a:lnSpc>
                  <a:spcPts val="3000"/>
                </a:lnSpc>
              </a:pPr>
              <a:endParaRPr/>
            </a:p>
          </p:txBody>
        </p:sp>
      </p:grpSp>
      <p:grpSp>
        <p:nvGrpSpPr>
          <p:cNvPr id="12" name="Group 12"/>
          <p:cNvGrpSpPr/>
          <p:nvPr/>
        </p:nvGrpSpPr>
        <p:grpSpPr>
          <a:xfrm>
            <a:off x="2832671" y="4544189"/>
            <a:ext cx="12961329" cy="3888378"/>
            <a:chOff x="0" y="0"/>
            <a:chExt cx="38576848" cy="9137174"/>
          </a:xfrm>
        </p:grpSpPr>
        <p:sp>
          <p:nvSpPr>
            <p:cNvPr id="13" name="Freeform 13"/>
            <p:cNvSpPr/>
            <p:nvPr/>
          </p:nvSpPr>
          <p:spPr>
            <a:xfrm>
              <a:off x="0" y="-4262"/>
              <a:ext cx="38584594" cy="9143659"/>
            </a:xfrm>
            <a:custGeom>
              <a:avLst/>
              <a:gdLst/>
              <a:ahLst/>
              <a:cxnLst/>
              <a:rect l="l" t="t" r="r" b="b"/>
              <a:pathLst>
                <a:path w="38584594" h="9143659">
                  <a:moveTo>
                    <a:pt x="37645693" y="9132472"/>
                  </a:moveTo>
                  <a:cubicBezTo>
                    <a:pt x="37645693" y="9132472"/>
                    <a:pt x="37225942" y="9143659"/>
                    <a:pt x="36763356" y="9141038"/>
                  </a:cubicBezTo>
                  <a:cubicBezTo>
                    <a:pt x="11049673" y="9138876"/>
                    <a:pt x="1057073" y="9131051"/>
                    <a:pt x="1057073" y="9131051"/>
                  </a:cubicBezTo>
                  <a:cubicBezTo>
                    <a:pt x="812931" y="9122217"/>
                    <a:pt x="565145" y="9105236"/>
                    <a:pt x="398404" y="9047058"/>
                  </a:cubicBezTo>
                  <a:cubicBezTo>
                    <a:pt x="120505" y="8950097"/>
                    <a:pt x="0" y="8772568"/>
                    <a:pt x="0" y="2859760"/>
                  </a:cubicBezTo>
                  <a:cubicBezTo>
                    <a:pt x="8536" y="440430"/>
                    <a:pt x="34263" y="311302"/>
                    <a:pt x="140291" y="225758"/>
                  </a:cubicBezTo>
                  <a:cubicBezTo>
                    <a:pt x="342602" y="62530"/>
                    <a:pt x="736658" y="7673"/>
                    <a:pt x="1155311" y="7673"/>
                  </a:cubicBezTo>
                  <a:cubicBezTo>
                    <a:pt x="1155311" y="7673"/>
                    <a:pt x="1551711" y="15681"/>
                    <a:pt x="29000503" y="7673"/>
                  </a:cubicBezTo>
                  <a:cubicBezTo>
                    <a:pt x="37007016" y="0"/>
                    <a:pt x="37470941" y="7673"/>
                    <a:pt x="37470941" y="7673"/>
                  </a:cubicBezTo>
                  <a:cubicBezTo>
                    <a:pt x="37839250" y="15152"/>
                    <a:pt x="38202561" y="84484"/>
                    <a:pt x="38400301" y="207066"/>
                  </a:cubicBezTo>
                  <a:cubicBezTo>
                    <a:pt x="38551318" y="300683"/>
                    <a:pt x="38584594" y="425358"/>
                    <a:pt x="38575453" y="2859760"/>
                  </a:cubicBezTo>
                  <a:cubicBezTo>
                    <a:pt x="38575453" y="8890534"/>
                    <a:pt x="38292456" y="9104631"/>
                    <a:pt x="37645693" y="9132472"/>
                  </a:cubicBezTo>
                  <a:close/>
                </a:path>
              </a:pathLst>
            </a:custGeom>
            <a:solidFill>
              <a:srgbClr val="FFFFFF"/>
            </a:solidFill>
          </p:spPr>
          <p:txBody>
            <a:bodyPr/>
            <a:lstStyle/>
            <a:p>
              <a:endParaRPr lang="vi-VN"/>
            </a:p>
          </p:txBody>
        </p:sp>
      </p:grpSp>
      <p:grpSp>
        <p:nvGrpSpPr>
          <p:cNvPr id="15" name="Group 15"/>
          <p:cNvGrpSpPr/>
          <p:nvPr/>
        </p:nvGrpSpPr>
        <p:grpSpPr>
          <a:xfrm>
            <a:off x="7632000" y="3607622"/>
            <a:ext cx="2724826" cy="650708"/>
            <a:chOff x="0" y="0"/>
            <a:chExt cx="9070509" cy="2166102"/>
          </a:xfrm>
        </p:grpSpPr>
        <p:sp>
          <p:nvSpPr>
            <p:cNvPr id="16" name="Freeform 16"/>
            <p:cNvSpPr/>
            <p:nvPr/>
          </p:nvSpPr>
          <p:spPr>
            <a:xfrm>
              <a:off x="0" y="-4262"/>
              <a:ext cx="9078255" cy="2172588"/>
            </a:xfrm>
            <a:custGeom>
              <a:avLst/>
              <a:gdLst/>
              <a:ahLst/>
              <a:cxnLst/>
              <a:rect l="l" t="t" r="r" b="b"/>
              <a:pathLst>
                <a:path w="9078255" h="2172588">
                  <a:moveTo>
                    <a:pt x="8139356" y="2161400"/>
                  </a:moveTo>
                  <a:cubicBezTo>
                    <a:pt x="8139356" y="2161400"/>
                    <a:pt x="7719603" y="2172588"/>
                    <a:pt x="7257018" y="2169966"/>
                  </a:cubicBezTo>
                  <a:cubicBezTo>
                    <a:pt x="3102569" y="2167804"/>
                    <a:pt x="1057073" y="2159979"/>
                    <a:pt x="1057073" y="2159979"/>
                  </a:cubicBezTo>
                  <a:cubicBezTo>
                    <a:pt x="812931" y="2151145"/>
                    <a:pt x="565145" y="2134164"/>
                    <a:pt x="398404" y="2075987"/>
                  </a:cubicBezTo>
                  <a:cubicBezTo>
                    <a:pt x="120505" y="1979025"/>
                    <a:pt x="0" y="1801496"/>
                    <a:pt x="0" y="870503"/>
                  </a:cubicBezTo>
                  <a:cubicBezTo>
                    <a:pt x="8536" y="440430"/>
                    <a:pt x="34263" y="311302"/>
                    <a:pt x="140291" y="225758"/>
                  </a:cubicBezTo>
                  <a:cubicBezTo>
                    <a:pt x="342602" y="62530"/>
                    <a:pt x="736658" y="7673"/>
                    <a:pt x="1155311" y="7673"/>
                  </a:cubicBezTo>
                  <a:cubicBezTo>
                    <a:pt x="1155311" y="7673"/>
                    <a:pt x="1551711" y="15681"/>
                    <a:pt x="5981094" y="7673"/>
                  </a:cubicBezTo>
                  <a:cubicBezTo>
                    <a:pt x="7500676" y="0"/>
                    <a:pt x="7964604" y="7673"/>
                    <a:pt x="7964604" y="7673"/>
                  </a:cubicBezTo>
                  <a:cubicBezTo>
                    <a:pt x="8332912" y="15152"/>
                    <a:pt x="8696224" y="84484"/>
                    <a:pt x="8893964" y="207066"/>
                  </a:cubicBezTo>
                  <a:cubicBezTo>
                    <a:pt x="9044981" y="300683"/>
                    <a:pt x="9078255" y="425358"/>
                    <a:pt x="9069115" y="870503"/>
                  </a:cubicBezTo>
                  <a:cubicBezTo>
                    <a:pt x="9069115" y="1919462"/>
                    <a:pt x="8786119" y="2133559"/>
                    <a:pt x="8139356" y="2161400"/>
                  </a:cubicBezTo>
                  <a:close/>
                </a:path>
              </a:pathLst>
            </a:custGeom>
            <a:solidFill>
              <a:srgbClr val="E8D496"/>
            </a:solidFill>
          </p:spPr>
          <p:txBody>
            <a:bodyPr/>
            <a:lstStyle/>
            <a:p>
              <a:endParaRPr lang="vi-VN"/>
            </a:p>
          </p:txBody>
        </p:sp>
      </p:grpSp>
      <p:sp>
        <p:nvSpPr>
          <p:cNvPr id="18" name="Freeform 18"/>
          <p:cNvSpPr/>
          <p:nvPr/>
        </p:nvSpPr>
        <p:spPr>
          <a:xfrm flipH="1">
            <a:off x="887057" y="-1041975"/>
            <a:ext cx="2808070" cy="2502693"/>
          </a:xfrm>
          <a:custGeom>
            <a:avLst/>
            <a:gdLst/>
            <a:ahLst/>
            <a:cxnLst/>
            <a:rect l="l" t="t" r="r" b="b"/>
            <a:pathLst>
              <a:path w="2808070" h="2502693">
                <a:moveTo>
                  <a:pt x="2808070" y="0"/>
                </a:moveTo>
                <a:lnTo>
                  <a:pt x="0" y="0"/>
                </a:lnTo>
                <a:lnTo>
                  <a:pt x="0" y="2502693"/>
                </a:lnTo>
                <a:lnTo>
                  <a:pt x="2808070" y="2502693"/>
                </a:lnTo>
                <a:lnTo>
                  <a:pt x="280807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19" name="Group 19"/>
          <p:cNvGrpSpPr/>
          <p:nvPr/>
        </p:nvGrpSpPr>
        <p:grpSpPr>
          <a:xfrm>
            <a:off x="-1601984" y="0"/>
            <a:ext cx="3893076" cy="10287000"/>
            <a:chOff x="0" y="0"/>
            <a:chExt cx="5190768" cy="13716000"/>
          </a:xfrm>
        </p:grpSpPr>
        <p:sp>
          <p:nvSpPr>
            <p:cNvPr id="20" name="Freeform 20"/>
            <p:cNvSpPr/>
            <p:nvPr/>
          </p:nvSpPr>
          <p:spPr>
            <a:xfrm rot="5400000">
              <a:off x="-1549090" y="6785723"/>
              <a:ext cx="10062616" cy="3417101"/>
            </a:xfrm>
            <a:custGeom>
              <a:avLst/>
              <a:gdLst/>
              <a:ahLst/>
              <a:cxnLst/>
              <a:rect l="l" t="t" r="r" b="b"/>
              <a:pathLst>
                <a:path w="10062616" h="3417101">
                  <a:moveTo>
                    <a:pt x="0" y="0"/>
                  </a:moveTo>
                  <a:lnTo>
                    <a:pt x="10062616" y="0"/>
                  </a:lnTo>
                  <a:lnTo>
                    <a:pt x="10062616" y="3417101"/>
                  </a:lnTo>
                  <a:lnTo>
                    <a:pt x="0" y="3417101"/>
                  </a:lnTo>
                  <a:lnTo>
                    <a:pt x="0" y="0"/>
                  </a:lnTo>
                  <a:close/>
                </a:path>
              </a:pathLst>
            </a:custGeom>
            <a:blipFill>
              <a:blip r:embed="rId4">
                <a:extLst>
                  <a:ext uri="{96DAC541-7B7A-43D3-8B79-37D633B846F1}">
                    <asvg:svgBlip xmlns:asvg="http://schemas.microsoft.com/office/drawing/2016/SVG/main" r:embed="rId5"/>
                  </a:ext>
                </a:extLst>
              </a:blip>
              <a:stretch>
                <a:fillRect b="-98036"/>
              </a:stretch>
            </a:blipFill>
          </p:spPr>
          <p:txBody>
            <a:bodyPr/>
            <a:lstStyle/>
            <a:p>
              <a:endParaRPr lang="vi-VN"/>
            </a:p>
          </p:txBody>
        </p:sp>
        <p:sp>
          <p:nvSpPr>
            <p:cNvPr id="21" name="Freeform 21"/>
            <p:cNvSpPr/>
            <p:nvPr/>
          </p:nvSpPr>
          <p:spPr>
            <a:xfrm rot="5176769">
              <a:off x="1695629" y="2709512"/>
              <a:ext cx="1906169" cy="4428661"/>
            </a:xfrm>
            <a:custGeom>
              <a:avLst/>
              <a:gdLst/>
              <a:ahLst/>
              <a:cxnLst/>
              <a:rect l="l" t="t" r="r" b="b"/>
              <a:pathLst>
                <a:path w="1906169" h="4428661">
                  <a:moveTo>
                    <a:pt x="0" y="0"/>
                  </a:moveTo>
                  <a:lnTo>
                    <a:pt x="1906169" y="0"/>
                  </a:lnTo>
                  <a:lnTo>
                    <a:pt x="1906169" y="4428661"/>
                  </a:lnTo>
                  <a:lnTo>
                    <a:pt x="0" y="44286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22" name="Freeform 22"/>
            <p:cNvSpPr/>
            <p:nvPr/>
          </p:nvSpPr>
          <p:spPr>
            <a:xfrm rot="5400000" flipH="1">
              <a:off x="990758" y="10811887"/>
              <a:ext cx="1913355" cy="3894871"/>
            </a:xfrm>
            <a:custGeom>
              <a:avLst/>
              <a:gdLst/>
              <a:ahLst/>
              <a:cxnLst/>
              <a:rect l="l" t="t" r="r" b="b"/>
              <a:pathLst>
                <a:path w="1913355" h="3894871">
                  <a:moveTo>
                    <a:pt x="1913355" y="0"/>
                  </a:moveTo>
                  <a:lnTo>
                    <a:pt x="0" y="0"/>
                  </a:lnTo>
                  <a:lnTo>
                    <a:pt x="0" y="3894871"/>
                  </a:lnTo>
                  <a:lnTo>
                    <a:pt x="1913355" y="3894871"/>
                  </a:lnTo>
                  <a:lnTo>
                    <a:pt x="191335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23" name="Freeform 23"/>
            <p:cNvSpPr/>
            <p:nvPr/>
          </p:nvSpPr>
          <p:spPr>
            <a:xfrm rot="5400000">
              <a:off x="1108427" y="673269"/>
              <a:ext cx="4672866" cy="3326328"/>
            </a:xfrm>
            <a:custGeom>
              <a:avLst/>
              <a:gdLst/>
              <a:ahLst/>
              <a:cxnLst/>
              <a:rect l="l" t="t" r="r" b="b"/>
              <a:pathLst>
                <a:path w="4672866" h="3326328">
                  <a:moveTo>
                    <a:pt x="0" y="0"/>
                  </a:moveTo>
                  <a:lnTo>
                    <a:pt x="4672865" y="0"/>
                  </a:lnTo>
                  <a:lnTo>
                    <a:pt x="4672865" y="3326328"/>
                  </a:lnTo>
                  <a:lnTo>
                    <a:pt x="0" y="3326328"/>
                  </a:lnTo>
                  <a:lnTo>
                    <a:pt x="0" y="0"/>
                  </a:lnTo>
                  <a:close/>
                </a:path>
              </a:pathLst>
            </a:custGeom>
            <a:blipFill>
              <a:blip r:embed="rId10">
                <a:extLst>
                  <a:ext uri="{96DAC541-7B7A-43D3-8B79-37D633B846F1}">
                    <asvg:svgBlip xmlns:asvg="http://schemas.microsoft.com/office/drawing/2016/SVG/main" r:embed="rId11"/>
                  </a:ext>
                </a:extLst>
              </a:blip>
              <a:stretch>
                <a:fillRect l="-4867" t="-3327" b="-125220"/>
              </a:stretch>
            </a:blipFill>
          </p:spPr>
          <p:txBody>
            <a:bodyPr/>
            <a:lstStyle/>
            <a:p>
              <a:endParaRPr lang="vi-VN"/>
            </a:p>
          </p:txBody>
        </p:sp>
      </p:grpSp>
      <p:sp>
        <p:nvSpPr>
          <p:cNvPr id="24" name="Freeform 24"/>
          <p:cNvSpPr/>
          <p:nvPr/>
        </p:nvSpPr>
        <p:spPr>
          <a:xfrm>
            <a:off x="14592873" y="-1041975"/>
            <a:ext cx="2808070" cy="2502693"/>
          </a:xfrm>
          <a:custGeom>
            <a:avLst/>
            <a:gdLst/>
            <a:ahLst/>
            <a:cxnLst/>
            <a:rect l="l" t="t" r="r" b="b"/>
            <a:pathLst>
              <a:path w="2808070" h="2502693">
                <a:moveTo>
                  <a:pt x="0" y="0"/>
                </a:moveTo>
                <a:lnTo>
                  <a:pt x="2808070" y="0"/>
                </a:lnTo>
                <a:lnTo>
                  <a:pt x="2808070" y="2502693"/>
                </a:lnTo>
                <a:lnTo>
                  <a:pt x="0" y="25026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25" name="Group 25"/>
          <p:cNvGrpSpPr/>
          <p:nvPr/>
        </p:nvGrpSpPr>
        <p:grpSpPr>
          <a:xfrm rot="-10800000">
            <a:off x="15996908" y="0"/>
            <a:ext cx="3893076" cy="10287000"/>
            <a:chOff x="0" y="0"/>
            <a:chExt cx="5190768" cy="13716000"/>
          </a:xfrm>
        </p:grpSpPr>
        <p:sp>
          <p:nvSpPr>
            <p:cNvPr id="26" name="Freeform 26"/>
            <p:cNvSpPr/>
            <p:nvPr/>
          </p:nvSpPr>
          <p:spPr>
            <a:xfrm rot="5400000">
              <a:off x="-1549090" y="6785723"/>
              <a:ext cx="10062616" cy="3417101"/>
            </a:xfrm>
            <a:custGeom>
              <a:avLst/>
              <a:gdLst/>
              <a:ahLst/>
              <a:cxnLst/>
              <a:rect l="l" t="t" r="r" b="b"/>
              <a:pathLst>
                <a:path w="10062616" h="3417101">
                  <a:moveTo>
                    <a:pt x="0" y="0"/>
                  </a:moveTo>
                  <a:lnTo>
                    <a:pt x="10062616" y="0"/>
                  </a:lnTo>
                  <a:lnTo>
                    <a:pt x="10062616" y="3417101"/>
                  </a:lnTo>
                  <a:lnTo>
                    <a:pt x="0" y="3417101"/>
                  </a:lnTo>
                  <a:lnTo>
                    <a:pt x="0" y="0"/>
                  </a:lnTo>
                  <a:close/>
                </a:path>
              </a:pathLst>
            </a:custGeom>
            <a:blipFill>
              <a:blip r:embed="rId4">
                <a:extLst>
                  <a:ext uri="{96DAC541-7B7A-43D3-8B79-37D633B846F1}">
                    <asvg:svgBlip xmlns:asvg="http://schemas.microsoft.com/office/drawing/2016/SVG/main" r:embed="rId5"/>
                  </a:ext>
                </a:extLst>
              </a:blip>
              <a:stretch>
                <a:fillRect b="-98036"/>
              </a:stretch>
            </a:blipFill>
          </p:spPr>
          <p:txBody>
            <a:bodyPr/>
            <a:lstStyle/>
            <a:p>
              <a:endParaRPr lang="vi-VN"/>
            </a:p>
          </p:txBody>
        </p:sp>
        <p:sp>
          <p:nvSpPr>
            <p:cNvPr id="27" name="Freeform 27"/>
            <p:cNvSpPr/>
            <p:nvPr/>
          </p:nvSpPr>
          <p:spPr>
            <a:xfrm rot="5176769">
              <a:off x="1695629" y="2709512"/>
              <a:ext cx="1906169" cy="4428661"/>
            </a:xfrm>
            <a:custGeom>
              <a:avLst/>
              <a:gdLst/>
              <a:ahLst/>
              <a:cxnLst/>
              <a:rect l="l" t="t" r="r" b="b"/>
              <a:pathLst>
                <a:path w="1906169" h="4428661">
                  <a:moveTo>
                    <a:pt x="0" y="0"/>
                  </a:moveTo>
                  <a:lnTo>
                    <a:pt x="1906169" y="0"/>
                  </a:lnTo>
                  <a:lnTo>
                    <a:pt x="1906169" y="4428661"/>
                  </a:lnTo>
                  <a:lnTo>
                    <a:pt x="0" y="44286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28" name="Freeform 28"/>
            <p:cNvSpPr/>
            <p:nvPr/>
          </p:nvSpPr>
          <p:spPr>
            <a:xfrm rot="5400000" flipH="1">
              <a:off x="990758" y="10811887"/>
              <a:ext cx="1913355" cy="3894871"/>
            </a:xfrm>
            <a:custGeom>
              <a:avLst/>
              <a:gdLst/>
              <a:ahLst/>
              <a:cxnLst/>
              <a:rect l="l" t="t" r="r" b="b"/>
              <a:pathLst>
                <a:path w="1913355" h="3894871">
                  <a:moveTo>
                    <a:pt x="1913355" y="0"/>
                  </a:moveTo>
                  <a:lnTo>
                    <a:pt x="0" y="0"/>
                  </a:lnTo>
                  <a:lnTo>
                    <a:pt x="0" y="3894871"/>
                  </a:lnTo>
                  <a:lnTo>
                    <a:pt x="1913355" y="3894871"/>
                  </a:lnTo>
                  <a:lnTo>
                    <a:pt x="191335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29" name="Freeform 29"/>
            <p:cNvSpPr/>
            <p:nvPr/>
          </p:nvSpPr>
          <p:spPr>
            <a:xfrm rot="5400000">
              <a:off x="1108427" y="673269"/>
              <a:ext cx="4672866" cy="3326328"/>
            </a:xfrm>
            <a:custGeom>
              <a:avLst/>
              <a:gdLst/>
              <a:ahLst/>
              <a:cxnLst/>
              <a:rect l="l" t="t" r="r" b="b"/>
              <a:pathLst>
                <a:path w="4672866" h="3326328">
                  <a:moveTo>
                    <a:pt x="0" y="0"/>
                  </a:moveTo>
                  <a:lnTo>
                    <a:pt x="4672865" y="0"/>
                  </a:lnTo>
                  <a:lnTo>
                    <a:pt x="4672865" y="3326328"/>
                  </a:lnTo>
                  <a:lnTo>
                    <a:pt x="0" y="3326328"/>
                  </a:lnTo>
                  <a:lnTo>
                    <a:pt x="0" y="0"/>
                  </a:lnTo>
                  <a:close/>
                </a:path>
              </a:pathLst>
            </a:custGeom>
            <a:blipFill>
              <a:blip r:embed="rId10">
                <a:extLst>
                  <a:ext uri="{96DAC541-7B7A-43D3-8B79-37D633B846F1}">
                    <asvg:svgBlip xmlns:asvg="http://schemas.microsoft.com/office/drawing/2016/SVG/main" r:embed="rId11"/>
                  </a:ext>
                </a:extLst>
              </a:blip>
              <a:stretch>
                <a:fillRect l="-4867" t="-3327" b="-125220"/>
              </a:stretch>
            </a:blipFill>
          </p:spPr>
          <p:txBody>
            <a:bodyPr/>
            <a:lstStyle/>
            <a:p>
              <a:endParaRPr lang="vi-VN"/>
            </a:p>
          </p:txBody>
        </p:sp>
      </p:grpSp>
      <p:sp>
        <p:nvSpPr>
          <p:cNvPr id="30" name="Freeform 30"/>
          <p:cNvSpPr/>
          <p:nvPr/>
        </p:nvSpPr>
        <p:spPr>
          <a:xfrm>
            <a:off x="3695127" y="1028700"/>
            <a:ext cx="978629" cy="975367"/>
          </a:xfrm>
          <a:custGeom>
            <a:avLst/>
            <a:gdLst/>
            <a:ahLst/>
            <a:cxnLst/>
            <a:rect l="l" t="t" r="r" b="b"/>
            <a:pathLst>
              <a:path w="978629" h="975367">
                <a:moveTo>
                  <a:pt x="0" y="0"/>
                </a:moveTo>
                <a:lnTo>
                  <a:pt x="978629" y="0"/>
                </a:lnTo>
                <a:lnTo>
                  <a:pt x="978629" y="975367"/>
                </a:lnTo>
                <a:lnTo>
                  <a:pt x="0" y="9753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31" name="Freeform 31"/>
          <p:cNvSpPr/>
          <p:nvPr/>
        </p:nvSpPr>
        <p:spPr>
          <a:xfrm>
            <a:off x="13614244" y="1028700"/>
            <a:ext cx="978629" cy="975367"/>
          </a:xfrm>
          <a:custGeom>
            <a:avLst/>
            <a:gdLst/>
            <a:ahLst/>
            <a:cxnLst/>
            <a:rect l="l" t="t" r="r" b="b"/>
            <a:pathLst>
              <a:path w="978629" h="975367">
                <a:moveTo>
                  <a:pt x="0" y="0"/>
                </a:moveTo>
                <a:lnTo>
                  <a:pt x="978629" y="0"/>
                </a:lnTo>
                <a:lnTo>
                  <a:pt x="978629" y="975367"/>
                </a:lnTo>
                <a:lnTo>
                  <a:pt x="0" y="9753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4" name="Freeform 4"/>
          <p:cNvSpPr/>
          <p:nvPr/>
        </p:nvSpPr>
        <p:spPr>
          <a:xfrm>
            <a:off x="2473747" y="1177381"/>
            <a:ext cx="13320253" cy="2878511"/>
          </a:xfrm>
          <a:custGeom>
            <a:avLst/>
            <a:gdLst/>
            <a:ahLst/>
            <a:cxnLst/>
            <a:rect l="l" t="t" r="r" b="b"/>
            <a:pathLst>
              <a:path w="38584594" h="9143659">
                <a:moveTo>
                  <a:pt x="37645693" y="9132472"/>
                </a:moveTo>
                <a:cubicBezTo>
                  <a:pt x="37645693" y="9132472"/>
                  <a:pt x="37225942" y="9143659"/>
                  <a:pt x="36763356" y="9141038"/>
                </a:cubicBezTo>
                <a:cubicBezTo>
                  <a:pt x="11049673" y="9138876"/>
                  <a:pt x="1057073" y="9131051"/>
                  <a:pt x="1057073" y="9131051"/>
                </a:cubicBezTo>
                <a:cubicBezTo>
                  <a:pt x="812931" y="9122217"/>
                  <a:pt x="565145" y="9105236"/>
                  <a:pt x="398404" y="9047058"/>
                </a:cubicBezTo>
                <a:cubicBezTo>
                  <a:pt x="120505" y="8950097"/>
                  <a:pt x="0" y="8772568"/>
                  <a:pt x="0" y="2859760"/>
                </a:cubicBezTo>
                <a:cubicBezTo>
                  <a:pt x="8536" y="440430"/>
                  <a:pt x="34263" y="311302"/>
                  <a:pt x="140291" y="225758"/>
                </a:cubicBezTo>
                <a:cubicBezTo>
                  <a:pt x="342602" y="62530"/>
                  <a:pt x="736658" y="7673"/>
                  <a:pt x="1155311" y="7673"/>
                </a:cubicBezTo>
                <a:cubicBezTo>
                  <a:pt x="1155311" y="7673"/>
                  <a:pt x="1551711" y="15681"/>
                  <a:pt x="29000503" y="7673"/>
                </a:cubicBezTo>
                <a:cubicBezTo>
                  <a:pt x="37007016" y="0"/>
                  <a:pt x="37470941" y="7673"/>
                  <a:pt x="37470941" y="7673"/>
                </a:cubicBezTo>
                <a:cubicBezTo>
                  <a:pt x="37839250" y="15152"/>
                  <a:pt x="38202561" y="84484"/>
                  <a:pt x="38400301" y="207066"/>
                </a:cubicBezTo>
                <a:cubicBezTo>
                  <a:pt x="38551318" y="300683"/>
                  <a:pt x="38584594" y="425358"/>
                  <a:pt x="38575453" y="2859760"/>
                </a:cubicBezTo>
                <a:cubicBezTo>
                  <a:pt x="38575453" y="8890534"/>
                  <a:pt x="38292456" y="9104631"/>
                  <a:pt x="37645693" y="9132472"/>
                </a:cubicBezTo>
                <a:close/>
              </a:path>
            </a:pathLst>
          </a:custGeom>
          <a:solidFill>
            <a:srgbClr val="FFFFFF"/>
          </a:solidFill>
        </p:spPr>
        <p:txBody>
          <a:bodyPr/>
          <a:lstStyle/>
          <a:p>
            <a:endParaRPr lang="vi-VN"/>
          </a:p>
        </p:txBody>
      </p:sp>
      <p:sp>
        <p:nvSpPr>
          <p:cNvPr id="32" name="TextBox 31">
            <a:extLst>
              <a:ext uri="{FF2B5EF4-FFF2-40B4-BE49-F238E27FC236}">
                <a16:creationId xmlns:a16="http://schemas.microsoft.com/office/drawing/2014/main" id="{7666DFB2-CB71-4CAA-4C04-CD2BAEF716D2}"/>
              </a:ext>
            </a:extLst>
          </p:cNvPr>
          <p:cNvSpPr txBox="1"/>
          <p:nvPr/>
        </p:nvSpPr>
        <p:spPr>
          <a:xfrm>
            <a:off x="2693008" y="1427744"/>
            <a:ext cx="12964042" cy="2400657"/>
          </a:xfrm>
          <a:prstGeom prst="rect">
            <a:avLst/>
          </a:prstGeom>
          <a:noFill/>
        </p:spPr>
        <p:txBody>
          <a:bodyPr wrap="square" rtlCol="0">
            <a:spAutoFit/>
          </a:bodyPr>
          <a:lstStyle/>
          <a:p>
            <a:pPr algn="just"/>
            <a:r>
              <a:rPr lang="pt-BR" sz="5000" b="1" dirty="0">
                <a:latin typeface="Cambria" panose="02040503050406030204" pitchFamily="18" charset="0"/>
                <a:ea typeface="Cambria" panose="02040503050406030204" pitchFamily="18" charset="0"/>
              </a:rPr>
              <a:t>	</a:t>
            </a:r>
            <a:r>
              <a:rPr lang="pt-BR" sz="5000" b="1" dirty="0">
                <a:effectLst/>
                <a:latin typeface="Cambria" panose="02040503050406030204" pitchFamily="18" charset="0"/>
                <a:ea typeface="Cambria" panose="02040503050406030204" pitchFamily="18" charset="0"/>
              </a:rPr>
              <a:t>Các thực phẩm khác nhau cung cấp hàm lượng dinh dưỡng khác nhau như thế nào?</a:t>
            </a:r>
            <a:endParaRPr lang="vi-VN" sz="5000" b="1" dirty="0">
              <a:effectLst/>
              <a:latin typeface="Cambria" panose="02040503050406030204" pitchFamily="18" charset="0"/>
              <a:ea typeface="Cambria" panose="02040503050406030204" pitchFamily="18" charset="0"/>
            </a:endParaRPr>
          </a:p>
          <a:p>
            <a:pPr algn="just"/>
            <a:endParaRPr lang="vi-VN" sz="5000" b="1" dirty="0">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1B0AEA33-6AA8-22E2-BDAD-8BA52B15CEFE}"/>
              </a:ext>
            </a:extLst>
          </p:cNvPr>
          <p:cNvSpPr txBox="1"/>
          <p:nvPr/>
        </p:nvSpPr>
        <p:spPr>
          <a:xfrm>
            <a:off x="2800770" y="4566270"/>
            <a:ext cx="12966605" cy="4006353"/>
          </a:xfrm>
          <a:prstGeom prst="rect">
            <a:avLst/>
          </a:prstGeom>
          <a:noFill/>
        </p:spPr>
        <p:txBody>
          <a:bodyPr wrap="square">
            <a:spAutoFit/>
          </a:bodyPr>
          <a:lstStyle/>
          <a:p>
            <a:pPr algn="just">
              <a:lnSpc>
                <a:spcPct val="115000"/>
              </a:lnSpc>
              <a:spcAft>
                <a:spcPts val="800"/>
              </a:spcAft>
            </a:pPr>
            <a:r>
              <a:rPr lang="en-US" sz="4500" b="1" dirty="0">
                <a:effectLst/>
                <a:latin typeface="Cambria" panose="02040503050406030204" pitchFamily="18" charset="0"/>
                <a:ea typeface="Cambria" panose="02040503050406030204" pitchFamily="18" charset="0"/>
              </a:rPr>
              <a:t>	Một loại thực phẩm khác nhau cung cấp hàm lượng dưỡng chất khác nhau, thực phẩm chứa nhiều chất nào thì ta có thể xếp chúng vào nhóm dinh dưỡng phù hợp.( VD: Gạo thuộc nhóm Chất bột đường) </a:t>
            </a:r>
            <a:endParaRPr lang="vi-VN" sz="4500" b="1" dirty="0">
              <a:effectLst/>
              <a:latin typeface="Cambria" panose="02040503050406030204" pitchFamily="18" charset="0"/>
              <a:ea typeface="Cambria" panose="02040503050406030204" pitchFamily="18" charset="0"/>
            </a:endParaRPr>
          </a:p>
        </p:txBody>
      </p:sp>
      <p:pic>
        <p:nvPicPr>
          <p:cNvPr id="35" name="Picture 34">
            <a:extLst>
              <a:ext uri="{FF2B5EF4-FFF2-40B4-BE49-F238E27FC236}">
                <a16:creationId xmlns:a16="http://schemas.microsoft.com/office/drawing/2014/main" id="{52BCADED-1B4E-FBDC-0450-AFEBC8F1BBD6}"/>
              </a:ext>
            </a:extLst>
          </p:cNvPr>
          <p:cNvPicPr>
            <a:picLocks noChangeAspect="1"/>
          </p:cNvPicPr>
          <p:nvPr/>
        </p:nvPicPr>
        <p:blipFill>
          <a:blip r:embed="rId14"/>
          <a:stretch>
            <a:fillRect/>
          </a:stretch>
        </p:blipFill>
        <p:spPr>
          <a:xfrm>
            <a:off x="4817108" y="-83884"/>
            <a:ext cx="7818507" cy="168644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0" y="8686800"/>
            <a:ext cx="18288000" cy="1600200"/>
            <a:chOff x="0" y="0"/>
            <a:chExt cx="4816593" cy="421452"/>
          </a:xfrm>
        </p:grpSpPr>
        <p:sp>
          <p:nvSpPr>
            <p:cNvPr id="3" name="Freeform 3"/>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endParaRPr lang="vi-VN"/>
            </a:p>
          </p:txBody>
        </p:sp>
        <p:sp>
          <p:nvSpPr>
            <p:cNvPr id="4" name="TextBox 4"/>
            <p:cNvSpPr txBox="1"/>
            <p:nvPr/>
          </p:nvSpPr>
          <p:spPr>
            <a:xfrm>
              <a:off x="0" y="-9525"/>
              <a:ext cx="4816593" cy="430977"/>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3429867" y="8085261"/>
            <a:ext cx="11428265" cy="2555628"/>
            <a:chOff x="0" y="0"/>
            <a:chExt cx="2882621" cy="644622"/>
          </a:xfrm>
        </p:grpSpPr>
        <p:sp>
          <p:nvSpPr>
            <p:cNvPr id="6" name="Freeform 6"/>
            <p:cNvSpPr/>
            <p:nvPr/>
          </p:nvSpPr>
          <p:spPr>
            <a:xfrm>
              <a:off x="0" y="0"/>
              <a:ext cx="2882621" cy="644622"/>
            </a:xfrm>
            <a:custGeom>
              <a:avLst/>
              <a:gdLst/>
              <a:ahLst/>
              <a:cxnLst/>
              <a:rect l="l" t="t" r="r" b="b"/>
              <a:pathLst>
                <a:path w="2882621" h="644622">
                  <a:moveTo>
                    <a:pt x="1441311" y="0"/>
                  </a:moveTo>
                  <a:cubicBezTo>
                    <a:pt x="645297" y="0"/>
                    <a:pt x="0" y="144303"/>
                    <a:pt x="0" y="322311"/>
                  </a:cubicBezTo>
                  <a:cubicBezTo>
                    <a:pt x="0" y="500318"/>
                    <a:pt x="645297" y="644622"/>
                    <a:pt x="1441311" y="644622"/>
                  </a:cubicBezTo>
                  <a:cubicBezTo>
                    <a:pt x="2237324" y="644622"/>
                    <a:pt x="2882621" y="500318"/>
                    <a:pt x="2882621" y="322311"/>
                  </a:cubicBezTo>
                  <a:cubicBezTo>
                    <a:pt x="2882621" y="144303"/>
                    <a:pt x="2237324" y="0"/>
                    <a:pt x="1441311" y="0"/>
                  </a:cubicBezTo>
                  <a:close/>
                </a:path>
              </a:pathLst>
            </a:custGeom>
            <a:solidFill>
              <a:srgbClr val="E8D496"/>
            </a:solidFill>
          </p:spPr>
          <p:txBody>
            <a:bodyPr/>
            <a:lstStyle/>
            <a:p>
              <a:endParaRPr lang="vi-VN"/>
            </a:p>
          </p:txBody>
        </p:sp>
        <p:sp>
          <p:nvSpPr>
            <p:cNvPr id="7" name="TextBox 7"/>
            <p:cNvSpPr txBox="1"/>
            <p:nvPr/>
          </p:nvSpPr>
          <p:spPr>
            <a:xfrm>
              <a:off x="270246" y="50908"/>
              <a:ext cx="2342130" cy="533280"/>
            </a:xfrm>
            <a:prstGeom prst="rect">
              <a:avLst/>
            </a:prstGeom>
          </p:spPr>
          <p:txBody>
            <a:bodyPr lIns="50800" tIns="50800" rIns="50800" bIns="50800" rtlCol="0" anchor="ctr"/>
            <a:lstStyle/>
            <a:p>
              <a:pPr algn="ctr">
                <a:lnSpc>
                  <a:spcPts val="3000"/>
                </a:lnSpc>
              </a:pPr>
              <a:endParaRPr/>
            </a:p>
          </p:txBody>
        </p:sp>
      </p:grpSp>
      <p:sp>
        <p:nvSpPr>
          <p:cNvPr id="22" name="Freeform 22"/>
          <p:cNvSpPr/>
          <p:nvPr/>
        </p:nvSpPr>
        <p:spPr>
          <a:xfrm>
            <a:off x="16916400" y="5724948"/>
            <a:ext cx="1176155" cy="1201179"/>
          </a:xfrm>
          <a:custGeom>
            <a:avLst/>
            <a:gdLst/>
            <a:ahLst/>
            <a:cxnLst/>
            <a:rect l="l" t="t" r="r" b="b"/>
            <a:pathLst>
              <a:path w="1176155" h="1201179">
                <a:moveTo>
                  <a:pt x="0" y="0"/>
                </a:moveTo>
                <a:lnTo>
                  <a:pt x="1176154" y="0"/>
                </a:lnTo>
                <a:lnTo>
                  <a:pt x="1176154" y="1201179"/>
                </a:lnTo>
                <a:lnTo>
                  <a:pt x="0" y="12011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3" name="Freeform 23"/>
          <p:cNvSpPr/>
          <p:nvPr/>
        </p:nvSpPr>
        <p:spPr>
          <a:xfrm>
            <a:off x="446234" y="8440616"/>
            <a:ext cx="1176155" cy="1201179"/>
          </a:xfrm>
          <a:custGeom>
            <a:avLst/>
            <a:gdLst/>
            <a:ahLst/>
            <a:cxnLst/>
            <a:rect l="l" t="t" r="r" b="b"/>
            <a:pathLst>
              <a:path w="1176155" h="1201179">
                <a:moveTo>
                  <a:pt x="0" y="0"/>
                </a:moveTo>
                <a:lnTo>
                  <a:pt x="1176155" y="0"/>
                </a:lnTo>
                <a:lnTo>
                  <a:pt x="1176155" y="1201179"/>
                </a:lnTo>
                <a:lnTo>
                  <a:pt x="0" y="12011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50" name="Group 15">
            <a:extLst>
              <a:ext uri="{FF2B5EF4-FFF2-40B4-BE49-F238E27FC236}">
                <a16:creationId xmlns:a16="http://schemas.microsoft.com/office/drawing/2014/main" id="{2F58DA74-93A3-E069-77FD-4AB37EC4FF58}"/>
              </a:ext>
            </a:extLst>
          </p:cNvPr>
          <p:cNvGrpSpPr/>
          <p:nvPr/>
        </p:nvGrpSpPr>
        <p:grpSpPr>
          <a:xfrm>
            <a:off x="457200" y="84716"/>
            <a:ext cx="17390178" cy="1858384"/>
            <a:chOff x="0" y="0"/>
            <a:chExt cx="14659296" cy="2937583"/>
          </a:xfrm>
        </p:grpSpPr>
        <p:sp>
          <p:nvSpPr>
            <p:cNvPr id="51" name="Freeform 16">
              <a:extLst>
                <a:ext uri="{FF2B5EF4-FFF2-40B4-BE49-F238E27FC236}">
                  <a16:creationId xmlns:a16="http://schemas.microsoft.com/office/drawing/2014/main" id="{2D14F453-9FB6-F4B4-259D-2CE5E4F83668}"/>
                </a:ext>
              </a:extLst>
            </p:cNvPr>
            <p:cNvSpPr/>
            <p:nvPr/>
          </p:nvSpPr>
          <p:spPr>
            <a:xfrm>
              <a:off x="0" y="-4262"/>
              <a:ext cx="14667043" cy="2944069"/>
            </a:xfrm>
            <a:custGeom>
              <a:avLst/>
              <a:gdLst/>
              <a:ahLst/>
              <a:cxnLst/>
              <a:rect l="l" t="t" r="r" b="b"/>
              <a:pathLst>
                <a:path w="14667043" h="2944069">
                  <a:moveTo>
                    <a:pt x="13728142" y="2932881"/>
                  </a:moveTo>
                  <a:cubicBezTo>
                    <a:pt x="13728142" y="2932881"/>
                    <a:pt x="13308389" y="2944069"/>
                    <a:pt x="12845805" y="2941447"/>
                  </a:cubicBezTo>
                  <a:cubicBezTo>
                    <a:pt x="4607828" y="2939285"/>
                    <a:pt x="1057073" y="2931460"/>
                    <a:pt x="1057073" y="2931460"/>
                  </a:cubicBezTo>
                  <a:cubicBezTo>
                    <a:pt x="812931" y="2922626"/>
                    <a:pt x="565145" y="2905645"/>
                    <a:pt x="398404" y="2847468"/>
                  </a:cubicBezTo>
                  <a:cubicBezTo>
                    <a:pt x="120505" y="2750506"/>
                    <a:pt x="0" y="2572977"/>
                    <a:pt x="0" y="1090652"/>
                  </a:cubicBezTo>
                  <a:cubicBezTo>
                    <a:pt x="8536" y="440430"/>
                    <a:pt x="34263" y="311302"/>
                    <a:pt x="140291" y="225758"/>
                  </a:cubicBezTo>
                  <a:cubicBezTo>
                    <a:pt x="342602" y="62530"/>
                    <a:pt x="736658" y="7673"/>
                    <a:pt x="1155311" y="7673"/>
                  </a:cubicBezTo>
                  <a:cubicBezTo>
                    <a:pt x="1155311" y="7673"/>
                    <a:pt x="1551711" y="15681"/>
                    <a:pt x="10341194" y="7673"/>
                  </a:cubicBezTo>
                  <a:cubicBezTo>
                    <a:pt x="13089463" y="0"/>
                    <a:pt x="13553390" y="7673"/>
                    <a:pt x="13553390" y="7673"/>
                  </a:cubicBezTo>
                  <a:cubicBezTo>
                    <a:pt x="13921698" y="15152"/>
                    <a:pt x="14285010" y="84484"/>
                    <a:pt x="14482752" y="207066"/>
                  </a:cubicBezTo>
                  <a:cubicBezTo>
                    <a:pt x="14633769" y="300683"/>
                    <a:pt x="14667043" y="425358"/>
                    <a:pt x="14657902" y="1090652"/>
                  </a:cubicBezTo>
                  <a:cubicBezTo>
                    <a:pt x="14657902" y="2690943"/>
                    <a:pt x="14374906" y="2905040"/>
                    <a:pt x="13728142" y="2932881"/>
                  </a:cubicBezTo>
                  <a:close/>
                </a:path>
              </a:pathLst>
            </a:custGeom>
            <a:solidFill>
              <a:srgbClr val="E8D496"/>
            </a:solidFill>
          </p:spPr>
          <p:txBody>
            <a:bodyPr/>
            <a:lstStyle/>
            <a:p>
              <a:endParaRPr lang="vi-VN"/>
            </a:p>
          </p:txBody>
        </p:sp>
      </p:grpSp>
      <p:sp>
        <p:nvSpPr>
          <p:cNvPr id="52" name="TextBox 51">
            <a:extLst>
              <a:ext uri="{FF2B5EF4-FFF2-40B4-BE49-F238E27FC236}">
                <a16:creationId xmlns:a16="http://schemas.microsoft.com/office/drawing/2014/main" id="{FE9F5BC3-602A-0F3F-CE57-3CE914A681C7}"/>
              </a:ext>
            </a:extLst>
          </p:cNvPr>
          <p:cNvSpPr txBox="1"/>
          <p:nvPr/>
        </p:nvSpPr>
        <p:spPr>
          <a:xfrm>
            <a:off x="778578" y="197655"/>
            <a:ext cx="17068800" cy="1631216"/>
          </a:xfrm>
          <a:prstGeom prst="rect">
            <a:avLst/>
          </a:prstGeom>
          <a:noFill/>
        </p:spPr>
        <p:txBody>
          <a:bodyPr wrap="square" rtlCol="0">
            <a:spAutoFit/>
          </a:bodyPr>
          <a:lstStyle/>
          <a:p>
            <a:r>
              <a:rPr lang="en-US" sz="5000" b="1" dirty="0">
                <a:latin typeface="Cambria" panose="02040503050406030204" pitchFamily="18" charset="0"/>
                <a:ea typeface="Cambria" panose="02040503050406030204" pitchFamily="18" charset="0"/>
              </a:rPr>
              <a:t>1. Nói tên đồ uống, thức ăn trong hình 2 và cho biết thực phẩm chính để làm thức ăn đó. </a:t>
            </a:r>
            <a:endParaRPr lang="vi-VN" sz="5000" b="1"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094E6E2E-5FC2-17BF-6714-CC942E542A1B}"/>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609600" y="2115887"/>
            <a:ext cx="17232166" cy="8171113"/>
          </a:xfrm>
          <a:prstGeom prst="rect">
            <a:avLst/>
          </a:prstGeom>
        </p:spPr>
      </p:pic>
      <p:sp>
        <p:nvSpPr>
          <p:cNvPr id="55" name="Rectangle: Rounded Corners 54">
            <a:extLst>
              <a:ext uri="{FF2B5EF4-FFF2-40B4-BE49-F238E27FC236}">
                <a16:creationId xmlns:a16="http://schemas.microsoft.com/office/drawing/2014/main" id="{5DBB3EBC-086C-246F-1136-45F1D493EA52}"/>
              </a:ext>
            </a:extLst>
          </p:cNvPr>
          <p:cNvSpPr/>
          <p:nvPr/>
        </p:nvSpPr>
        <p:spPr>
          <a:xfrm>
            <a:off x="1905000" y="4678409"/>
            <a:ext cx="2454834" cy="762000"/>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95000"/>
                    <a:lumOff val="5000"/>
                  </a:schemeClr>
                </a:solidFill>
                <a:latin typeface="Cambria" panose="02040503050406030204" pitchFamily="18" charset="0"/>
                <a:ea typeface="Cambria" panose="02040503050406030204" pitchFamily="18" charset="0"/>
              </a:rPr>
              <a:t>Bánh mì</a:t>
            </a:r>
            <a:endParaRPr lang="vi-VN" sz="40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56" name="Rectangle: Rounded Corners 55">
            <a:extLst>
              <a:ext uri="{FF2B5EF4-FFF2-40B4-BE49-F238E27FC236}">
                <a16:creationId xmlns:a16="http://schemas.microsoft.com/office/drawing/2014/main" id="{6107D6E8-630B-59E8-A4E2-C132A849983E}"/>
              </a:ext>
            </a:extLst>
          </p:cNvPr>
          <p:cNvSpPr/>
          <p:nvPr/>
        </p:nvSpPr>
        <p:spPr>
          <a:xfrm>
            <a:off x="6248400" y="4658097"/>
            <a:ext cx="2454834" cy="762000"/>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95000"/>
                    <a:lumOff val="5000"/>
                  </a:schemeClr>
                </a:solidFill>
                <a:latin typeface="Cambria" panose="02040503050406030204" pitchFamily="18" charset="0"/>
                <a:ea typeface="Cambria" panose="02040503050406030204" pitchFamily="18" charset="0"/>
              </a:rPr>
              <a:t>Nấm xào</a:t>
            </a:r>
            <a:endParaRPr lang="vi-VN" sz="40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57" name="Rectangle: Rounded Corners 56">
            <a:extLst>
              <a:ext uri="{FF2B5EF4-FFF2-40B4-BE49-F238E27FC236}">
                <a16:creationId xmlns:a16="http://schemas.microsoft.com/office/drawing/2014/main" id="{9C14A766-15F1-C37A-64F5-9FDA5083612E}"/>
              </a:ext>
            </a:extLst>
          </p:cNvPr>
          <p:cNvSpPr/>
          <p:nvPr/>
        </p:nvSpPr>
        <p:spPr>
          <a:xfrm>
            <a:off x="10439400" y="4695862"/>
            <a:ext cx="2454834" cy="1029086"/>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Lạc/ đậu phộng</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58" name="Rectangle: Rounded Corners 57">
            <a:extLst>
              <a:ext uri="{FF2B5EF4-FFF2-40B4-BE49-F238E27FC236}">
                <a16:creationId xmlns:a16="http://schemas.microsoft.com/office/drawing/2014/main" id="{2CDBA730-A068-C309-D259-707E9605D6F8}"/>
              </a:ext>
            </a:extLst>
          </p:cNvPr>
          <p:cNvSpPr/>
          <p:nvPr/>
        </p:nvSpPr>
        <p:spPr>
          <a:xfrm>
            <a:off x="14483132" y="4918991"/>
            <a:ext cx="2454834" cy="582828"/>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Dầu ăn</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8FC6E651-3ACB-81EB-C8D1-6A8A3104498B}"/>
              </a:ext>
            </a:extLst>
          </p:cNvPr>
          <p:cNvSpPr/>
          <p:nvPr/>
        </p:nvSpPr>
        <p:spPr>
          <a:xfrm>
            <a:off x="2046434" y="7421573"/>
            <a:ext cx="2454834" cy="582828"/>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Trứng</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0" name="Rectangle: Rounded Corners 59">
            <a:extLst>
              <a:ext uri="{FF2B5EF4-FFF2-40B4-BE49-F238E27FC236}">
                <a16:creationId xmlns:a16="http://schemas.microsoft.com/office/drawing/2014/main" id="{12FCA67F-E373-48FD-7D27-F880030C599C}"/>
              </a:ext>
            </a:extLst>
          </p:cNvPr>
          <p:cNvSpPr/>
          <p:nvPr/>
        </p:nvSpPr>
        <p:spPr>
          <a:xfrm>
            <a:off x="6360818" y="7408191"/>
            <a:ext cx="1921434" cy="697124"/>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Tôm</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1" name="Rectangle: Rounded Corners 60">
            <a:extLst>
              <a:ext uri="{FF2B5EF4-FFF2-40B4-BE49-F238E27FC236}">
                <a16:creationId xmlns:a16="http://schemas.microsoft.com/office/drawing/2014/main" id="{0EEDD884-2EB6-746F-471B-22E27A8C529E}"/>
              </a:ext>
            </a:extLst>
          </p:cNvPr>
          <p:cNvSpPr/>
          <p:nvPr/>
        </p:nvSpPr>
        <p:spPr>
          <a:xfrm>
            <a:off x="10820400" y="7449456"/>
            <a:ext cx="1921434" cy="620196"/>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Cà rốt</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2" name="Rectangle: Rounded Corners 61">
            <a:extLst>
              <a:ext uri="{FF2B5EF4-FFF2-40B4-BE49-F238E27FC236}">
                <a16:creationId xmlns:a16="http://schemas.microsoft.com/office/drawing/2014/main" id="{3C825F58-AEEB-EED8-EAC5-F22C5F8ED7C0}"/>
              </a:ext>
            </a:extLst>
          </p:cNvPr>
          <p:cNvSpPr/>
          <p:nvPr/>
        </p:nvSpPr>
        <p:spPr>
          <a:xfrm>
            <a:off x="15169335" y="7465118"/>
            <a:ext cx="1647076" cy="55494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Bún</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3" name="Rectangle: Rounded Corners 62">
            <a:extLst>
              <a:ext uri="{FF2B5EF4-FFF2-40B4-BE49-F238E27FC236}">
                <a16:creationId xmlns:a16="http://schemas.microsoft.com/office/drawing/2014/main" id="{9EFDA75E-A4D4-1C34-22E3-F16049F71266}"/>
              </a:ext>
            </a:extLst>
          </p:cNvPr>
          <p:cNvSpPr/>
          <p:nvPr/>
        </p:nvSpPr>
        <p:spPr>
          <a:xfrm>
            <a:off x="2450313" y="9732055"/>
            <a:ext cx="1647076" cy="55494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Đu đủ</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4" name="Rectangle: Rounded Corners 63">
            <a:extLst>
              <a:ext uri="{FF2B5EF4-FFF2-40B4-BE49-F238E27FC236}">
                <a16:creationId xmlns:a16="http://schemas.microsoft.com/office/drawing/2014/main" id="{0A82751A-3EB8-E629-E147-42731B5F8D25}"/>
              </a:ext>
            </a:extLst>
          </p:cNvPr>
          <p:cNvSpPr/>
          <p:nvPr/>
        </p:nvSpPr>
        <p:spPr>
          <a:xfrm>
            <a:off x="6652279" y="9768220"/>
            <a:ext cx="1647076" cy="55494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Cá</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5" name="Rectangle: Rounded Corners 64">
            <a:extLst>
              <a:ext uri="{FF2B5EF4-FFF2-40B4-BE49-F238E27FC236}">
                <a16:creationId xmlns:a16="http://schemas.microsoft.com/office/drawing/2014/main" id="{ED58FDFA-8190-C441-1594-9D1C16177211}"/>
              </a:ext>
            </a:extLst>
          </p:cNvPr>
          <p:cNvSpPr/>
          <p:nvPr/>
        </p:nvSpPr>
        <p:spPr>
          <a:xfrm>
            <a:off x="9988647" y="9641794"/>
            <a:ext cx="2478829" cy="64520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Sữa chua</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6" name="Rectangle: Rounded Corners 65">
            <a:extLst>
              <a:ext uri="{FF2B5EF4-FFF2-40B4-BE49-F238E27FC236}">
                <a16:creationId xmlns:a16="http://schemas.microsoft.com/office/drawing/2014/main" id="{EC0D9C40-9A8B-A786-389F-7D53C38DE963}"/>
              </a:ext>
            </a:extLst>
          </p:cNvPr>
          <p:cNvSpPr/>
          <p:nvPr/>
        </p:nvSpPr>
        <p:spPr>
          <a:xfrm>
            <a:off x="14483132" y="9691164"/>
            <a:ext cx="2478829" cy="64520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Cải luộc</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par>
                                <p:cTn id="8" presetID="16" presetClass="entr" presetSubtype="21"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arn(inVertical)">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anim calcmode="lin" valueType="num">
                                      <p:cBhvr>
                                        <p:cTn id="30" dur="1000" fill="hold"/>
                                        <p:tgtEl>
                                          <p:spTgt spid="57"/>
                                        </p:tgtEl>
                                        <p:attrNameLst>
                                          <p:attrName>ppt_x</p:attrName>
                                        </p:attrNameLst>
                                      </p:cBhvr>
                                      <p:tavLst>
                                        <p:tav tm="0">
                                          <p:val>
                                            <p:strVal val="#ppt_x"/>
                                          </p:val>
                                        </p:tav>
                                        <p:tav tm="100000">
                                          <p:val>
                                            <p:strVal val="#ppt_x"/>
                                          </p:val>
                                        </p:tav>
                                      </p:tavLst>
                                    </p:anim>
                                    <p:anim calcmode="lin" valueType="num">
                                      <p:cBhvr>
                                        <p:cTn id="3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barn(inVertical)">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1000"/>
                                        <p:tgtEl>
                                          <p:spTgt spid="62"/>
                                        </p:tgtEl>
                                      </p:cBhvr>
                                    </p:animEffect>
                                    <p:anim calcmode="lin" valueType="num">
                                      <p:cBhvr>
                                        <p:cTn id="63" dur="1000" fill="hold"/>
                                        <p:tgtEl>
                                          <p:spTgt spid="62"/>
                                        </p:tgtEl>
                                        <p:attrNameLst>
                                          <p:attrName>ppt_x</p:attrName>
                                        </p:attrNameLst>
                                      </p:cBhvr>
                                      <p:tavLst>
                                        <p:tav tm="0">
                                          <p:val>
                                            <p:strVal val="#ppt_x"/>
                                          </p:val>
                                        </p:tav>
                                        <p:tav tm="100000">
                                          <p:val>
                                            <p:strVal val="#ppt_x"/>
                                          </p:val>
                                        </p:tav>
                                      </p:tavLst>
                                    </p:anim>
                                    <p:anim calcmode="lin" valueType="num">
                                      <p:cBhvr>
                                        <p:cTn id="6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additive="base">
                                        <p:cTn id="69" dur="500" fill="hold"/>
                                        <p:tgtEl>
                                          <p:spTgt spid="63"/>
                                        </p:tgtEl>
                                        <p:attrNameLst>
                                          <p:attrName>ppt_x</p:attrName>
                                        </p:attrNameLst>
                                      </p:cBhvr>
                                      <p:tavLst>
                                        <p:tav tm="0">
                                          <p:val>
                                            <p:strVal val="#ppt_x"/>
                                          </p:val>
                                        </p:tav>
                                        <p:tav tm="100000">
                                          <p:val>
                                            <p:strVal val="#ppt_x"/>
                                          </p:val>
                                        </p:tav>
                                      </p:tavLst>
                                    </p:anim>
                                    <p:anim calcmode="lin" valueType="num">
                                      <p:cBhvr additive="base">
                                        <p:cTn id="7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additive="base">
                                        <p:cTn id="75" dur="500" fill="hold"/>
                                        <p:tgtEl>
                                          <p:spTgt spid="64"/>
                                        </p:tgtEl>
                                        <p:attrNameLst>
                                          <p:attrName>ppt_x</p:attrName>
                                        </p:attrNameLst>
                                      </p:cBhvr>
                                      <p:tavLst>
                                        <p:tav tm="0">
                                          <p:val>
                                            <p:strVal val="#ppt_x"/>
                                          </p:val>
                                        </p:tav>
                                        <p:tav tm="100000">
                                          <p:val>
                                            <p:strVal val="#ppt_x"/>
                                          </p:val>
                                        </p:tav>
                                      </p:tavLst>
                                    </p:anim>
                                    <p:anim calcmode="lin" valueType="num">
                                      <p:cBhvr additive="base">
                                        <p:cTn id="7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5"/>
                                        </p:tgtEl>
                                        <p:attrNameLst>
                                          <p:attrName>style.visibility</p:attrName>
                                        </p:attrNameLst>
                                      </p:cBhvr>
                                      <p:to>
                                        <p:strVal val="visible"/>
                                      </p:to>
                                    </p:set>
                                    <p:anim calcmode="lin" valueType="num">
                                      <p:cBhvr additive="base">
                                        <p:cTn id="81" dur="500" fill="hold"/>
                                        <p:tgtEl>
                                          <p:spTgt spid="65"/>
                                        </p:tgtEl>
                                        <p:attrNameLst>
                                          <p:attrName>ppt_x</p:attrName>
                                        </p:attrNameLst>
                                      </p:cBhvr>
                                      <p:tavLst>
                                        <p:tav tm="0">
                                          <p:val>
                                            <p:strVal val="#ppt_x"/>
                                          </p:val>
                                        </p:tav>
                                        <p:tav tm="100000">
                                          <p:val>
                                            <p:strVal val="#ppt_x"/>
                                          </p:val>
                                        </p:tav>
                                      </p:tavLst>
                                    </p:anim>
                                    <p:anim calcmode="lin" valueType="num">
                                      <p:cBhvr additive="base">
                                        <p:cTn id="8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additive="base">
                                        <p:cTn id="87" dur="500" fill="hold"/>
                                        <p:tgtEl>
                                          <p:spTgt spid="66"/>
                                        </p:tgtEl>
                                        <p:attrNameLst>
                                          <p:attrName>ppt_x</p:attrName>
                                        </p:attrNameLst>
                                      </p:cBhvr>
                                      <p:tavLst>
                                        <p:tav tm="0">
                                          <p:val>
                                            <p:strVal val="#ppt_x"/>
                                          </p:val>
                                        </p:tav>
                                        <p:tav tm="100000">
                                          <p:val>
                                            <p:strVal val="#ppt_x"/>
                                          </p:val>
                                        </p:tav>
                                      </p:tavLst>
                                    </p:anim>
                                    <p:anim calcmode="lin" valueType="num">
                                      <p:cBhvr additive="base">
                                        <p:cTn id="8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ED"/>
        </a:solidFill>
        <a:effectLst/>
      </p:bgPr>
    </p:bg>
    <p:spTree>
      <p:nvGrpSpPr>
        <p:cNvPr id="1" name=""/>
        <p:cNvGrpSpPr/>
        <p:nvPr/>
      </p:nvGrpSpPr>
      <p:grpSpPr>
        <a:xfrm>
          <a:off x="0" y="0"/>
          <a:ext cx="0" cy="0"/>
          <a:chOff x="0" y="0"/>
          <a:chExt cx="0" cy="0"/>
        </a:xfrm>
      </p:grpSpPr>
      <p:grpSp>
        <p:nvGrpSpPr>
          <p:cNvPr id="7" name="Group 7"/>
          <p:cNvGrpSpPr/>
          <p:nvPr/>
        </p:nvGrpSpPr>
        <p:grpSpPr>
          <a:xfrm>
            <a:off x="-83815" y="8886463"/>
            <a:ext cx="18455630" cy="1514837"/>
            <a:chOff x="0" y="0"/>
            <a:chExt cx="24607507" cy="2019783"/>
          </a:xfrm>
        </p:grpSpPr>
        <p:grpSp>
          <p:nvGrpSpPr>
            <p:cNvPr id="8" name="Group 8"/>
            <p:cNvGrpSpPr/>
            <p:nvPr/>
          </p:nvGrpSpPr>
          <p:grpSpPr>
            <a:xfrm rot="-10800000">
              <a:off x="12287518" y="0"/>
              <a:ext cx="6176230" cy="2019783"/>
              <a:chOff x="0" y="0"/>
              <a:chExt cx="5765800" cy="1885562"/>
            </a:xfrm>
          </p:grpSpPr>
          <p:sp>
            <p:nvSpPr>
              <p:cNvPr id="9" name="Freeform 9"/>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nvGrpSpPr>
            <p:cNvPr id="10" name="Group 10"/>
            <p:cNvGrpSpPr/>
            <p:nvPr/>
          </p:nvGrpSpPr>
          <p:grpSpPr>
            <a:xfrm rot="-10800000">
              <a:off x="18431277" y="0"/>
              <a:ext cx="6176230" cy="2019783"/>
              <a:chOff x="0" y="0"/>
              <a:chExt cx="5765800" cy="1885562"/>
            </a:xfrm>
          </p:grpSpPr>
          <p:sp>
            <p:nvSpPr>
              <p:cNvPr id="11" name="Freeform 11"/>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nvGrpSpPr>
            <p:cNvPr id="12" name="Group 12"/>
            <p:cNvGrpSpPr/>
            <p:nvPr/>
          </p:nvGrpSpPr>
          <p:grpSpPr>
            <a:xfrm rot="-10800000">
              <a:off x="6143759" y="0"/>
              <a:ext cx="6176230" cy="2019783"/>
              <a:chOff x="0" y="0"/>
              <a:chExt cx="5765800" cy="1885562"/>
            </a:xfrm>
          </p:grpSpPr>
          <p:sp>
            <p:nvSpPr>
              <p:cNvPr id="13" name="Freeform 13"/>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nvGrpSpPr>
            <p:cNvPr id="14" name="Group 14"/>
            <p:cNvGrpSpPr/>
            <p:nvPr/>
          </p:nvGrpSpPr>
          <p:grpSpPr>
            <a:xfrm rot="-10800000">
              <a:off x="0" y="0"/>
              <a:ext cx="6176230" cy="2019783"/>
              <a:chOff x="0" y="0"/>
              <a:chExt cx="5765800" cy="1885562"/>
            </a:xfrm>
          </p:grpSpPr>
          <p:sp>
            <p:nvSpPr>
              <p:cNvPr id="15" name="Freeform 15"/>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sp>
        <p:nvSpPr>
          <p:cNvPr id="17" name="Freeform 17"/>
          <p:cNvSpPr/>
          <p:nvPr/>
        </p:nvSpPr>
        <p:spPr>
          <a:xfrm rot="80030">
            <a:off x="1157749" y="197207"/>
            <a:ext cx="16960169" cy="1394586"/>
          </a:xfrm>
          <a:custGeom>
            <a:avLst/>
            <a:gdLst/>
            <a:ahLst/>
            <a:cxnLst/>
            <a:rect l="l" t="t" r="r" b="b"/>
            <a:pathLst>
              <a:path w="13470775" h="2643640">
                <a:moveTo>
                  <a:pt x="0" y="0"/>
                </a:moveTo>
                <a:lnTo>
                  <a:pt x="13470775" y="0"/>
                </a:lnTo>
                <a:lnTo>
                  <a:pt x="13470775" y="2643639"/>
                </a:lnTo>
                <a:lnTo>
                  <a:pt x="0" y="26436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0" name="Freeform 20"/>
          <p:cNvSpPr/>
          <p:nvPr/>
        </p:nvSpPr>
        <p:spPr>
          <a:xfrm>
            <a:off x="13349245" y="1605865"/>
            <a:ext cx="1026413" cy="1022991"/>
          </a:xfrm>
          <a:custGeom>
            <a:avLst/>
            <a:gdLst/>
            <a:ahLst/>
            <a:cxnLst/>
            <a:rect l="l" t="t" r="r" b="b"/>
            <a:pathLst>
              <a:path w="1026413" h="1022991">
                <a:moveTo>
                  <a:pt x="0" y="0"/>
                </a:moveTo>
                <a:lnTo>
                  <a:pt x="1026413" y="0"/>
                </a:lnTo>
                <a:lnTo>
                  <a:pt x="1026413" y="1022991"/>
                </a:lnTo>
                <a:lnTo>
                  <a:pt x="0" y="1022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21" name="Freeform 21"/>
          <p:cNvSpPr/>
          <p:nvPr/>
        </p:nvSpPr>
        <p:spPr>
          <a:xfrm flipH="1">
            <a:off x="-1055159" y="-907633"/>
            <a:ext cx="3053288" cy="2721243"/>
          </a:xfrm>
          <a:custGeom>
            <a:avLst/>
            <a:gdLst/>
            <a:ahLst/>
            <a:cxnLst/>
            <a:rect l="l" t="t" r="r" b="b"/>
            <a:pathLst>
              <a:path w="3053288" h="2721243">
                <a:moveTo>
                  <a:pt x="3053288" y="0"/>
                </a:moveTo>
                <a:lnTo>
                  <a:pt x="0" y="0"/>
                </a:lnTo>
                <a:lnTo>
                  <a:pt x="0" y="2721243"/>
                </a:lnTo>
                <a:lnTo>
                  <a:pt x="3053288" y="2721243"/>
                </a:lnTo>
                <a:lnTo>
                  <a:pt x="305328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22" name="Freeform 22"/>
          <p:cNvSpPr/>
          <p:nvPr/>
        </p:nvSpPr>
        <p:spPr>
          <a:xfrm>
            <a:off x="16985831" y="-892389"/>
            <a:ext cx="3053288" cy="2721243"/>
          </a:xfrm>
          <a:custGeom>
            <a:avLst/>
            <a:gdLst/>
            <a:ahLst/>
            <a:cxnLst/>
            <a:rect l="l" t="t" r="r" b="b"/>
            <a:pathLst>
              <a:path w="3053288" h="2721243">
                <a:moveTo>
                  <a:pt x="0" y="0"/>
                </a:moveTo>
                <a:lnTo>
                  <a:pt x="3053288" y="0"/>
                </a:lnTo>
                <a:lnTo>
                  <a:pt x="3053288" y="2721243"/>
                </a:lnTo>
                <a:lnTo>
                  <a:pt x="0" y="27212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23" name="Freeform 23"/>
          <p:cNvSpPr/>
          <p:nvPr/>
        </p:nvSpPr>
        <p:spPr>
          <a:xfrm>
            <a:off x="16764194" y="2411085"/>
            <a:ext cx="952113" cy="972370"/>
          </a:xfrm>
          <a:custGeom>
            <a:avLst/>
            <a:gdLst/>
            <a:ahLst/>
            <a:cxnLst/>
            <a:rect l="l" t="t" r="r" b="b"/>
            <a:pathLst>
              <a:path w="952113" h="972370">
                <a:moveTo>
                  <a:pt x="0" y="0"/>
                </a:moveTo>
                <a:lnTo>
                  <a:pt x="952112" y="0"/>
                </a:lnTo>
                <a:lnTo>
                  <a:pt x="952112" y="972371"/>
                </a:lnTo>
                <a:lnTo>
                  <a:pt x="0" y="9723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24" name="Freeform 24"/>
          <p:cNvSpPr/>
          <p:nvPr/>
        </p:nvSpPr>
        <p:spPr>
          <a:xfrm>
            <a:off x="575464" y="2411085"/>
            <a:ext cx="952113" cy="972370"/>
          </a:xfrm>
          <a:custGeom>
            <a:avLst/>
            <a:gdLst/>
            <a:ahLst/>
            <a:cxnLst/>
            <a:rect l="l" t="t" r="r" b="b"/>
            <a:pathLst>
              <a:path w="952113" h="972370">
                <a:moveTo>
                  <a:pt x="0" y="0"/>
                </a:moveTo>
                <a:lnTo>
                  <a:pt x="952112" y="0"/>
                </a:lnTo>
                <a:lnTo>
                  <a:pt x="952112" y="972371"/>
                </a:lnTo>
                <a:lnTo>
                  <a:pt x="0" y="9723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25" name="TextBox 24">
            <a:extLst>
              <a:ext uri="{FF2B5EF4-FFF2-40B4-BE49-F238E27FC236}">
                <a16:creationId xmlns:a16="http://schemas.microsoft.com/office/drawing/2014/main" id="{D4B98F0C-956E-5DDE-C770-9EBA0D8A7871}"/>
              </a:ext>
            </a:extLst>
          </p:cNvPr>
          <p:cNvSpPr txBox="1"/>
          <p:nvPr/>
        </p:nvSpPr>
        <p:spPr>
          <a:xfrm>
            <a:off x="2016385" y="389891"/>
            <a:ext cx="15821261" cy="1169551"/>
          </a:xfrm>
          <a:prstGeom prst="rect">
            <a:avLst/>
          </a:prstGeom>
          <a:noFill/>
        </p:spPr>
        <p:txBody>
          <a:bodyPr wrap="square" rtlCol="0">
            <a:spAutoFit/>
          </a:bodyPr>
          <a:lstStyle/>
          <a:p>
            <a:r>
              <a:rPr lang="en-US" sz="3500" dirty="0">
                <a:latin typeface="Cambria" panose="02040503050406030204" pitchFamily="18" charset="0"/>
                <a:ea typeface="Cambria" panose="02040503050406030204" pitchFamily="18" charset="0"/>
              </a:rPr>
              <a:t>Sắp xếp các thức ăn, đồ uống trong hình 2 vào bốn nhóm thức ăn: chứa nhiều chất bột đường, chứa nhiều chất đạm, chất béo, chứa nhiều vitamin và chất khoáng</a:t>
            </a:r>
            <a:endParaRPr lang="vi-VN" sz="3500" dirty="0">
              <a:latin typeface="Cambria" panose="02040503050406030204" pitchFamily="18" charset="0"/>
              <a:ea typeface="Cambria" panose="02040503050406030204" pitchFamily="18" charset="0"/>
            </a:endParaRPr>
          </a:p>
        </p:txBody>
      </p:sp>
      <p:cxnSp>
        <p:nvCxnSpPr>
          <p:cNvPr id="27" name="Straight Connector 26">
            <a:extLst>
              <a:ext uri="{FF2B5EF4-FFF2-40B4-BE49-F238E27FC236}">
                <a16:creationId xmlns:a16="http://schemas.microsoft.com/office/drawing/2014/main" id="{6436CABE-7807-A150-0079-00A985B08E53}"/>
              </a:ext>
            </a:extLst>
          </p:cNvPr>
          <p:cNvCxnSpPr/>
          <p:nvPr/>
        </p:nvCxnSpPr>
        <p:spPr>
          <a:xfrm>
            <a:off x="13666186" y="2857478"/>
            <a:ext cx="0" cy="4572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BAAC3CD-1804-4E01-A2CA-6EF5E29343AD}"/>
              </a:ext>
            </a:extLst>
          </p:cNvPr>
          <p:cNvCxnSpPr/>
          <p:nvPr/>
        </p:nvCxnSpPr>
        <p:spPr>
          <a:xfrm>
            <a:off x="9131822" y="2857478"/>
            <a:ext cx="0" cy="4572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2A2817-AE3C-735F-96DF-E2B62CB591A2}"/>
              </a:ext>
            </a:extLst>
          </p:cNvPr>
          <p:cNvCxnSpPr/>
          <p:nvPr/>
        </p:nvCxnSpPr>
        <p:spPr>
          <a:xfrm>
            <a:off x="4114800" y="2897270"/>
            <a:ext cx="0" cy="4572044"/>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7E1158-360D-CDE9-FCD2-0AFECC122DDC}"/>
              </a:ext>
            </a:extLst>
          </p:cNvPr>
          <p:cNvSpPr txBox="1"/>
          <p:nvPr/>
        </p:nvSpPr>
        <p:spPr>
          <a:xfrm>
            <a:off x="471485" y="1961530"/>
            <a:ext cx="4385016" cy="707886"/>
          </a:xfrm>
          <a:prstGeom prst="rect">
            <a:avLst/>
          </a:prstGeom>
          <a:noFill/>
        </p:spPr>
        <p:txBody>
          <a:bodyPr wrap="square" rtlCol="0">
            <a:spAutoFit/>
          </a:bodyPr>
          <a:lstStyle/>
          <a:p>
            <a:r>
              <a:rPr lang="en-US" sz="4000" b="1" dirty="0">
                <a:solidFill>
                  <a:schemeClr val="accent3">
                    <a:lumMod val="50000"/>
                  </a:schemeClr>
                </a:solidFill>
                <a:latin typeface="Cambria" panose="02040503050406030204" pitchFamily="18" charset="0"/>
                <a:ea typeface="Cambria" panose="02040503050406030204" pitchFamily="18" charset="0"/>
              </a:rPr>
              <a:t>Chất bột đường</a:t>
            </a:r>
            <a:endParaRPr lang="vi-VN" sz="4000" b="1" dirty="0">
              <a:solidFill>
                <a:schemeClr val="accent3">
                  <a:lumMod val="50000"/>
                </a:schemeClr>
              </a:solidFill>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A024E264-09C0-ADB9-612F-810C2A5BD017}"/>
              </a:ext>
            </a:extLst>
          </p:cNvPr>
          <p:cNvSpPr txBox="1"/>
          <p:nvPr/>
        </p:nvSpPr>
        <p:spPr>
          <a:xfrm>
            <a:off x="4746806" y="1976201"/>
            <a:ext cx="2720794" cy="707886"/>
          </a:xfrm>
          <a:prstGeom prst="rect">
            <a:avLst/>
          </a:prstGeom>
          <a:noFill/>
        </p:spPr>
        <p:txBody>
          <a:bodyPr wrap="square" rtlCol="0">
            <a:spAutoFit/>
          </a:bodyPr>
          <a:lstStyle/>
          <a:p>
            <a:r>
              <a:rPr lang="en-US" sz="4000" b="1" dirty="0">
                <a:solidFill>
                  <a:schemeClr val="accent3">
                    <a:lumMod val="50000"/>
                  </a:schemeClr>
                </a:solidFill>
                <a:latin typeface="Cambria" panose="02040503050406030204" pitchFamily="18" charset="0"/>
                <a:ea typeface="Cambria" panose="02040503050406030204" pitchFamily="18" charset="0"/>
              </a:rPr>
              <a:t>Chất đạm</a:t>
            </a:r>
            <a:endParaRPr lang="vi-VN" sz="4000" b="1" dirty="0">
              <a:solidFill>
                <a:schemeClr val="accent3">
                  <a:lumMod val="50000"/>
                </a:schemeClr>
              </a:solidFill>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F29EB05F-283F-9D11-4C50-92A6BB2AC41C}"/>
              </a:ext>
            </a:extLst>
          </p:cNvPr>
          <p:cNvSpPr txBox="1"/>
          <p:nvPr/>
        </p:nvSpPr>
        <p:spPr>
          <a:xfrm>
            <a:off x="10227215" y="1913096"/>
            <a:ext cx="2720794" cy="707886"/>
          </a:xfrm>
          <a:prstGeom prst="rect">
            <a:avLst/>
          </a:prstGeom>
          <a:noFill/>
        </p:spPr>
        <p:txBody>
          <a:bodyPr wrap="square" rtlCol="0">
            <a:spAutoFit/>
          </a:bodyPr>
          <a:lstStyle/>
          <a:p>
            <a:r>
              <a:rPr lang="en-US" sz="4000" b="1" dirty="0">
                <a:solidFill>
                  <a:schemeClr val="accent3">
                    <a:lumMod val="50000"/>
                  </a:schemeClr>
                </a:solidFill>
                <a:latin typeface="Cambria" panose="02040503050406030204" pitchFamily="18" charset="0"/>
                <a:ea typeface="Cambria" panose="02040503050406030204" pitchFamily="18" charset="0"/>
              </a:rPr>
              <a:t>Chất béo</a:t>
            </a:r>
            <a:endParaRPr lang="vi-VN" sz="4000" b="1" dirty="0">
              <a:solidFill>
                <a:schemeClr val="accent3">
                  <a:lumMod val="50000"/>
                </a:schemeClr>
              </a:solidFill>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0ED9FB06-C931-CB64-E6C3-BBA1D8DBE217}"/>
              </a:ext>
            </a:extLst>
          </p:cNvPr>
          <p:cNvSpPr txBox="1"/>
          <p:nvPr/>
        </p:nvSpPr>
        <p:spPr>
          <a:xfrm>
            <a:off x="14598886" y="1580738"/>
            <a:ext cx="3514927" cy="1323439"/>
          </a:xfrm>
          <a:prstGeom prst="rect">
            <a:avLst/>
          </a:prstGeom>
          <a:noFill/>
        </p:spPr>
        <p:txBody>
          <a:bodyPr wrap="square" rtlCol="0">
            <a:spAutoFit/>
          </a:bodyPr>
          <a:lstStyle/>
          <a:p>
            <a:r>
              <a:rPr lang="en-US" sz="4000" b="1" dirty="0">
                <a:solidFill>
                  <a:schemeClr val="accent3">
                    <a:lumMod val="50000"/>
                  </a:schemeClr>
                </a:solidFill>
                <a:latin typeface="Cambria" panose="02040503050406030204" pitchFamily="18" charset="0"/>
                <a:ea typeface="Cambria" panose="02040503050406030204" pitchFamily="18" charset="0"/>
              </a:rPr>
              <a:t>Vitamin và chất khoáng</a:t>
            </a:r>
            <a:endParaRPr lang="vi-VN" sz="4000" b="1" dirty="0">
              <a:solidFill>
                <a:schemeClr val="accent3">
                  <a:lumMod val="50000"/>
                </a:schemeClr>
              </a:solidFill>
              <a:latin typeface="Cambria" panose="02040503050406030204" pitchFamily="18" charset="0"/>
              <a:ea typeface="Cambria" panose="02040503050406030204" pitchFamily="18" charset="0"/>
            </a:endParaRPr>
          </a:p>
        </p:txBody>
      </p:sp>
      <p:pic>
        <p:nvPicPr>
          <p:cNvPr id="34" name="Picture 33">
            <a:extLst>
              <a:ext uri="{FF2B5EF4-FFF2-40B4-BE49-F238E27FC236}">
                <a16:creationId xmlns:a16="http://schemas.microsoft.com/office/drawing/2014/main" id="{0783234D-D3C1-ACED-D8DB-9303D73725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75696" t="35232" b="33141"/>
          <a:stretch/>
        </p:blipFill>
        <p:spPr>
          <a:xfrm>
            <a:off x="367960" y="3259884"/>
            <a:ext cx="2751813" cy="1697967"/>
          </a:xfrm>
          <a:prstGeom prst="rect">
            <a:avLst/>
          </a:prstGeom>
        </p:spPr>
      </p:pic>
      <p:pic>
        <p:nvPicPr>
          <p:cNvPr id="35" name="Picture 34">
            <a:extLst>
              <a:ext uri="{FF2B5EF4-FFF2-40B4-BE49-F238E27FC236}">
                <a16:creationId xmlns:a16="http://schemas.microsoft.com/office/drawing/2014/main" id="{6928F73C-8CF9-4E39-81D8-70E0C4AC782E}"/>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2031" t="105" r="72379" b="63712"/>
          <a:stretch/>
        </p:blipFill>
        <p:spPr>
          <a:xfrm>
            <a:off x="399741" y="5329150"/>
            <a:ext cx="2622173" cy="1758053"/>
          </a:xfrm>
          <a:prstGeom prst="rect">
            <a:avLst/>
          </a:prstGeom>
        </p:spPr>
      </p:pic>
      <p:pic>
        <p:nvPicPr>
          <p:cNvPr id="36" name="Picture 35">
            <a:extLst>
              <a:ext uri="{FF2B5EF4-FFF2-40B4-BE49-F238E27FC236}">
                <a16:creationId xmlns:a16="http://schemas.microsoft.com/office/drawing/2014/main" id="{60658B9B-C878-77A8-6E88-7BC871B2FCD8}"/>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2608" t="36958" r="73107" b="32050"/>
          <a:stretch/>
        </p:blipFill>
        <p:spPr>
          <a:xfrm>
            <a:off x="4746806" y="3022084"/>
            <a:ext cx="3114085" cy="1609072"/>
          </a:xfrm>
          <a:prstGeom prst="rect">
            <a:avLst/>
          </a:prstGeom>
        </p:spPr>
      </p:pic>
      <p:pic>
        <p:nvPicPr>
          <p:cNvPr id="37" name="Picture 36">
            <a:extLst>
              <a:ext uri="{FF2B5EF4-FFF2-40B4-BE49-F238E27FC236}">
                <a16:creationId xmlns:a16="http://schemas.microsoft.com/office/drawing/2014/main" id="{9BD39D2E-4D2F-04E8-7F75-EC94DA47748D}"/>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27409" t="34189" r="48237" b="-2141"/>
          <a:stretch/>
        </p:blipFill>
        <p:spPr>
          <a:xfrm>
            <a:off x="4914835" y="4660630"/>
            <a:ext cx="2882771" cy="3359360"/>
          </a:xfrm>
          <a:prstGeom prst="rect">
            <a:avLst/>
          </a:prstGeom>
        </p:spPr>
      </p:pic>
      <p:pic>
        <p:nvPicPr>
          <p:cNvPr id="38" name="Picture 37">
            <a:extLst>
              <a:ext uri="{FF2B5EF4-FFF2-40B4-BE49-F238E27FC236}">
                <a16:creationId xmlns:a16="http://schemas.microsoft.com/office/drawing/2014/main" id="{F293F22C-6ECC-2399-1712-4051EC9CB8D2}"/>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76195" t="2350" b="64346"/>
          <a:stretch/>
        </p:blipFill>
        <p:spPr>
          <a:xfrm>
            <a:off x="9674459" y="2757836"/>
            <a:ext cx="3273549" cy="2080863"/>
          </a:xfrm>
          <a:prstGeom prst="rect">
            <a:avLst/>
          </a:prstGeom>
        </p:spPr>
      </p:pic>
      <p:pic>
        <p:nvPicPr>
          <p:cNvPr id="39" name="Picture 38">
            <a:extLst>
              <a:ext uri="{FF2B5EF4-FFF2-40B4-BE49-F238E27FC236}">
                <a16:creationId xmlns:a16="http://schemas.microsoft.com/office/drawing/2014/main" id="{29FA70E0-8C07-F534-5649-675C57D28CDB}"/>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51971" t="2214" r="24232" b="64346"/>
          <a:stretch/>
        </p:blipFill>
        <p:spPr>
          <a:xfrm>
            <a:off x="9688837" y="5041543"/>
            <a:ext cx="3273548" cy="2181202"/>
          </a:xfrm>
          <a:prstGeom prst="rect">
            <a:avLst/>
          </a:prstGeom>
        </p:spPr>
      </p:pic>
      <p:pic>
        <p:nvPicPr>
          <p:cNvPr id="40" name="Picture 39">
            <a:extLst>
              <a:ext uri="{FF2B5EF4-FFF2-40B4-BE49-F238E27FC236}">
                <a16:creationId xmlns:a16="http://schemas.microsoft.com/office/drawing/2014/main" id="{9D1315F6-F04B-D828-517A-57DB3DF90495}"/>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76054" t="67623"/>
          <a:stretch/>
        </p:blipFill>
        <p:spPr>
          <a:xfrm>
            <a:off x="14105411" y="2935020"/>
            <a:ext cx="2858873" cy="1813774"/>
          </a:xfrm>
          <a:prstGeom prst="rect">
            <a:avLst/>
          </a:prstGeom>
        </p:spPr>
      </p:pic>
      <p:pic>
        <p:nvPicPr>
          <p:cNvPr id="41" name="Picture 40">
            <a:extLst>
              <a:ext uri="{FF2B5EF4-FFF2-40B4-BE49-F238E27FC236}">
                <a16:creationId xmlns:a16="http://schemas.microsoft.com/office/drawing/2014/main" id="{2F850F98-8AE6-4A10-186E-61BA8988EEDA}"/>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2363" t="67244" r="73560" b="-3160"/>
          <a:stretch/>
        </p:blipFill>
        <p:spPr>
          <a:xfrm>
            <a:off x="14187253" y="8181170"/>
            <a:ext cx="2743201" cy="1940356"/>
          </a:xfrm>
          <a:prstGeom prst="rect">
            <a:avLst/>
          </a:prstGeom>
        </p:spPr>
      </p:pic>
      <p:pic>
        <p:nvPicPr>
          <p:cNvPr id="42" name="Picture 41">
            <a:extLst>
              <a:ext uri="{FF2B5EF4-FFF2-40B4-BE49-F238E27FC236}">
                <a16:creationId xmlns:a16="http://schemas.microsoft.com/office/drawing/2014/main" id="{2ADF4674-48EA-5811-0BF9-ACB70DDC7989}"/>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52046" t="35181" r="24159"/>
          <a:stretch/>
        </p:blipFill>
        <p:spPr>
          <a:xfrm>
            <a:off x="14148844" y="4888356"/>
            <a:ext cx="2882771" cy="30969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16" presetClass="entr" presetSubtype="2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par>
                                <p:cTn id="38" presetID="16" presetClass="entr" presetSubtype="21"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par>
                                <p:cTn id="41" presetID="16" presetClass="entr" presetSubtype="21"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anim calcmode="lin" valueType="num">
                                      <p:cBhvr>
                                        <p:cTn id="54" dur="1000" fill="hold"/>
                                        <p:tgtEl>
                                          <p:spTgt spid="35"/>
                                        </p:tgtEl>
                                        <p:attrNameLst>
                                          <p:attrName>ppt_x</p:attrName>
                                        </p:attrNameLst>
                                      </p:cBhvr>
                                      <p:tavLst>
                                        <p:tav tm="0">
                                          <p:val>
                                            <p:strVal val="#ppt_x"/>
                                          </p:val>
                                        </p:tav>
                                        <p:tav tm="100000">
                                          <p:val>
                                            <p:strVal val="#ppt_x"/>
                                          </p:val>
                                        </p:tav>
                                      </p:tavLst>
                                    </p:anim>
                                    <p:anim calcmode="lin" valueType="num">
                                      <p:cBhvr>
                                        <p:cTn id="5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1000"/>
                                        <p:tgtEl>
                                          <p:spTgt spid="36"/>
                                        </p:tgtEl>
                                      </p:cBhvr>
                                    </p:animEffect>
                                    <p:anim calcmode="lin" valueType="num">
                                      <p:cBhvr>
                                        <p:cTn id="61" dur="1000" fill="hold"/>
                                        <p:tgtEl>
                                          <p:spTgt spid="36"/>
                                        </p:tgtEl>
                                        <p:attrNameLst>
                                          <p:attrName>ppt_x</p:attrName>
                                        </p:attrNameLst>
                                      </p:cBhvr>
                                      <p:tavLst>
                                        <p:tav tm="0">
                                          <p:val>
                                            <p:strVal val="#ppt_x"/>
                                          </p:val>
                                        </p:tav>
                                        <p:tav tm="100000">
                                          <p:val>
                                            <p:strVal val="#ppt_x"/>
                                          </p:val>
                                        </p:tav>
                                      </p:tavLst>
                                    </p:anim>
                                    <p:anim calcmode="lin" valueType="num">
                                      <p:cBhvr>
                                        <p:cTn id="62" dur="1000" fill="hold"/>
                                        <p:tgtEl>
                                          <p:spTgt spid="3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1000"/>
                                        <p:tgtEl>
                                          <p:spTgt spid="38"/>
                                        </p:tgtEl>
                                      </p:cBhvr>
                                    </p:animEffect>
                                    <p:anim calcmode="lin" valueType="num">
                                      <p:cBhvr>
                                        <p:cTn id="73" dur="1000" fill="hold"/>
                                        <p:tgtEl>
                                          <p:spTgt spid="38"/>
                                        </p:tgtEl>
                                        <p:attrNameLst>
                                          <p:attrName>ppt_x</p:attrName>
                                        </p:attrNameLst>
                                      </p:cBhvr>
                                      <p:tavLst>
                                        <p:tav tm="0">
                                          <p:val>
                                            <p:strVal val="#ppt_x"/>
                                          </p:val>
                                        </p:tav>
                                        <p:tav tm="100000">
                                          <p:val>
                                            <p:strVal val="#ppt_x"/>
                                          </p:val>
                                        </p:tav>
                                      </p:tavLst>
                                    </p:anim>
                                    <p:anim calcmode="lin" valueType="num">
                                      <p:cBhvr>
                                        <p:cTn id="74" dur="1000" fill="hold"/>
                                        <p:tgtEl>
                                          <p:spTgt spid="3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anim calcmode="lin" valueType="num">
                                      <p:cBhvr>
                                        <p:cTn id="85" dur="1000" fill="hold"/>
                                        <p:tgtEl>
                                          <p:spTgt spid="40"/>
                                        </p:tgtEl>
                                        <p:attrNameLst>
                                          <p:attrName>ppt_x</p:attrName>
                                        </p:attrNameLst>
                                      </p:cBhvr>
                                      <p:tavLst>
                                        <p:tav tm="0">
                                          <p:val>
                                            <p:strVal val="#ppt_x"/>
                                          </p:val>
                                        </p:tav>
                                        <p:tav tm="100000">
                                          <p:val>
                                            <p:strVal val="#ppt_x"/>
                                          </p:val>
                                        </p:tav>
                                      </p:tavLst>
                                    </p:anim>
                                    <p:anim calcmode="lin" valueType="num">
                                      <p:cBhvr>
                                        <p:cTn id="86" dur="1000" fill="hold"/>
                                        <p:tgtEl>
                                          <p:spTgt spid="40"/>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1000"/>
                                        <p:tgtEl>
                                          <p:spTgt spid="41"/>
                                        </p:tgtEl>
                                      </p:cBhvr>
                                    </p:animEffect>
                                    <p:anim calcmode="lin" valueType="num">
                                      <p:cBhvr>
                                        <p:cTn id="95" dur="1000" fill="hold"/>
                                        <p:tgtEl>
                                          <p:spTgt spid="41"/>
                                        </p:tgtEl>
                                        <p:attrNameLst>
                                          <p:attrName>ppt_x</p:attrName>
                                        </p:attrNameLst>
                                      </p:cBhvr>
                                      <p:tavLst>
                                        <p:tav tm="0">
                                          <p:val>
                                            <p:strVal val="#ppt_x"/>
                                          </p:val>
                                        </p:tav>
                                        <p:tav tm="100000">
                                          <p:val>
                                            <p:strVal val="#ppt_x"/>
                                          </p:val>
                                        </p:tav>
                                      </p:tavLst>
                                    </p:anim>
                                    <p:anim calcmode="lin" valueType="num">
                                      <p:cBhvr>
                                        <p:cTn id="9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0" y="8686800"/>
            <a:ext cx="18288000" cy="1600200"/>
            <a:chOff x="0" y="0"/>
            <a:chExt cx="4816593" cy="421452"/>
          </a:xfrm>
        </p:grpSpPr>
        <p:sp>
          <p:nvSpPr>
            <p:cNvPr id="3" name="Freeform 3"/>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endParaRPr lang="vi-VN"/>
            </a:p>
          </p:txBody>
        </p:sp>
        <p:sp>
          <p:nvSpPr>
            <p:cNvPr id="4" name="TextBox 4"/>
            <p:cNvSpPr txBox="1"/>
            <p:nvPr/>
          </p:nvSpPr>
          <p:spPr>
            <a:xfrm>
              <a:off x="0" y="-9525"/>
              <a:ext cx="4816593" cy="430977"/>
            </a:xfrm>
            <a:prstGeom prst="rect">
              <a:avLst/>
            </a:prstGeom>
          </p:spPr>
          <p:txBody>
            <a:bodyPr lIns="50800" tIns="50800" rIns="50800" bIns="50800" rtlCol="0" anchor="ctr"/>
            <a:lstStyle/>
            <a:p>
              <a:pPr algn="ctr">
                <a:lnSpc>
                  <a:spcPts val="3000"/>
                </a:lnSpc>
              </a:pPr>
              <a:endParaRPr/>
            </a:p>
          </p:txBody>
        </p:sp>
      </p:grpSp>
      <p:grpSp>
        <p:nvGrpSpPr>
          <p:cNvPr id="69" name="Group 69"/>
          <p:cNvGrpSpPr/>
          <p:nvPr/>
        </p:nvGrpSpPr>
        <p:grpSpPr>
          <a:xfrm>
            <a:off x="12068085" y="2774559"/>
            <a:ext cx="190500" cy="190500"/>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D496"/>
            </a:solidFill>
          </p:spPr>
          <p:txBody>
            <a:bodyPr/>
            <a:lstStyle/>
            <a:p>
              <a:endParaRPr lang="vi-VN"/>
            </a:p>
          </p:txBody>
        </p:sp>
        <p:sp>
          <p:nvSpPr>
            <p:cNvPr id="71" name="TextBox 71"/>
            <p:cNvSpPr txBox="1"/>
            <p:nvPr/>
          </p:nvSpPr>
          <p:spPr>
            <a:xfrm>
              <a:off x="76200" y="66675"/>
              <a:ext cx="660400" cy="669925"/>
            </a:xfrm>
            <a:prstGeom prst="rect">
              <a:avLst/>
            </a:prstGeom>
          </p:spPr>
          <p:txBody>
            <a:bodyPr lIns="50800" tIns="50800" rIns="50800" bIns="50800" rtlCol="0" anchor="ctr"/>
            <a:lstStyle/>
            <a:p>
              <a:pPr algn="ctr">
                <a:lnSpc>
                  <a:spcPts val="3000"/>
                </a:lnSpc>
              </a:pPr>
              <a:endParaRPr/>
            </a:p>
          </p:txBody>
        </p:sp>
      </p:grpSp>
      <p:grpSp>
        <p:nvGrpSpPr>
          <p:cNvPr id="72" name="Group 72"/>
          <p:cNvGrpSpPr/>
          <p:nvPr/>
        </p:nvGrpSpPr>
        <p:grpSpPr>
          <a:xfrm>
            <a:off x="12068085" y="3500707"/>
            <a:ext cx="190500" cy="190500"/>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D496"/>
            </a:solidFill>
          </p:spPr>
          <p:txBody>
            <a:bodyPr/>
            <a:lstStyle/>
            <a:p>
              <a:endParaRPr lang="vi-VN"/>
            </a:p>
          </p:txBody>
        </p:sp>
        <p:sp>
          <p:nvSpPr>
            <p:cNvPr id="74" name="TextBox 74"/>
            <p:cNvSpPr txBox="1"/>
            <p:nvPr/>
          </p:nvSpPr>
          <p:spPr>
            <a:xfrm>
              <a:off x="76200" y="66675"/>
              <a:ext cx="660400" cy="669925"/>
            </a:xfrm>
            <a:prstGeom prst="rect">
              <a:avLst/>
            </a:prstGeom>
          </p:spPr>
          <p:txBody>
            <a:bodyPr lIns="50800" tIns="50800" rIns="50800" bIns="50800" rtlCol="0" anchor="ctr"/>
            <a:lstStyle/>
            <a:p>
              <a:pPr algn="ctr">
                <a:lnSpc>
                  <a:spcPts val="3000"/>
                </a:lnSpc>
              </a:pPr>
              <a:endParaRPr/>
            </a:p>
          </p:txBody>
        </p:sp>
      </p:grpSp>
      <p:grpSp>
        <p:nvGrpSpPr>
          <p:cNvPr id="75" name="Group 75"/>
          <p:cNvGrpSpPr/>
          <p:nvPr/>
        </p:nvGrpSpPr>
        <p:grpSpPr>
          <a:xfrm>
            <a:off x="12068085" y="4226856"/>
            <a:ext cx="190500" cy="190500"/>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D496"/>
            </a:solidFill>
          </p:spPr>
          <p:txBody>
            <a:bodyPr/>
            <a:lstStyle/>
            <a:p>
              <a:endParaRPr lang="vi-VN"/>
            </a:p>
          </p:txBody>
        </p:sp>
        <p:sp>
          <p:nvSpPr>
            <p:cNvPr id="77" name="TextBox 77"/>
            <p:cNvSpPr txBox="1"/>
            <p:nvPr/>
          </p:nvSpPr>
          <p:spPr>
            <a:xfrm>
              <a:off x="76200" y="66675"/>
              <a:ext cx="660400" cy="669925"/>
            </a:xfrm>
            <a:prstGeom prst="rect">
              <a:avLst/>
            </a:prstGeom>
          </p:spPr>
          <p:txBody>
            <a:bodyPr lIns="50800" tIns="50800" rIns="50800" bIns="50800" rtlCol="0" anchor="ctr"/>
            <a:lstStyle/>
            <a:p>
              <a:pPr algn="ctr">
                <a:lnSpc>
                  <a:spcPts val="3000"/>
                </a:lnSpc>
              </a:pPr>
              <a:endParaRPr/>
            </a:p>
          </p:txBody>
        </p:sp>
      </p:grpSp>
      <p:grpSp>
        <p:nvGrpSpPr>
          <p:cNvPr id="78" name="Group 78"/>
          <p:cNvGrpSpPr/>
          <p:nvPr/>
        </p:nvGrpSpPr>
        <p:grpSpPr>
          <a:xfrm>
            <a:off x="12068085" y="4953004"/>
            <a:ext cx="190500" cy="190500"/>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D496"/>
            </a:solidFill>
          </p:spPr>
          <p:txBody>
            <a:bodyPr/>
            <a:lstStyle/>
            <a:p>
              <a:endParaRPr lang="vi-VN"/>
            </a:p>
          </p:txBody>
        </p:sp>
        <p:sp>
          <p:nvSpPr>
            <p:cNvPr id="80" name="TextBox 80"/>
            <p:cNvSpPr txBox="1"/>
            <p:nvPr/>
          </p:nvSpPr>
          <p:spPr>
            <a:xfrm>
              <a:off x="76200" y="66675"/>
              <a:ext cx="660400" cy="669925"/>
            </a:xfrm>
            <a:prstGeom prst="rect">
              <a:avLst/>
            </a:prstGeom>
          </p:spPr>
          <p:txBody>
            <a:bodyPr lIns="50800" tIns="50800" rIns="50800" bIns="50800" rtlCol="0" anchor="ctr"/>
            <a:lstStyle/>
            <a:p>
              <a:pPr algn="ctr">
                <a:lnSpc>
                  <a:spcPts val="3000"/>
                </a:lnSpc>
              </a:pPr>
              <a:endParaRPr/>
            </a:p>
          </p:txBody>
        </p:sp>
      </p:grpSp>
      <p:grpSp>
        <p:nvGrpSpPr>
          <p:cNvPr id="81" name="Group 81"/>
          <p:cNvGrpSpPr/>
          <p:nvPr/>
        </p:nvGrpSpPr>
        <p:grpSpPr>
          <a:xfrm>
            <a:off x="12068085" y="5679152"/>
            <a:ext cx="190500" cy="190500"/>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D496"/>
            </a:solidFill>
          </p:spPr>
          <p:txBody>
            <a:bodyPr/>
            <a:lstStyle/>
            <a:p>
              <a:endParaRPr lang="vi-VN"/>
            </a:p>
          </p:txBody>
        </p:sp>
        <p:sp>
          <p:nvSpPr>
            <p:cNvPr id="83" name="TextBox 83"/>
            <p:cNvSpPr txBox="1"/>
            <p:nvPr/>
          </p:nvSpPr>
          <p:spPr>
            <a:xfrm>
              <a:off x="76200" y="66675"/>
              <a:ext cx="660400" cy="669925"/>
            </a:xfrm>
            <a:prstGeom prst="rect">
              <a:avLst/>
            </a:prstGeom>
          </p:spPr>
          <p:txBody>
            <a:bodyPr lIns="50800" tIns="50800" rIns="50800" bIns="50800" rtlCol="0" anchor="ctr"/>
            <a:lstStyle/>
            <a:p>
              <a:pPr algn="ctr">
                <a:lnSpc>
                  <a:spcPts val="3000"/>
                </a:lnSpc>
              </a:pPr>
              <a:endParaRPr/>
            </a:p>
          </p:txBody>
        </p:sp>
      </p:grpSp>
      <p:grpSp>
        <p:nvGrpSpPr>
          <p:cNvPr id="84" name="Group 84"/>
          <p:cNvGrpSpPr/>
          <p:nvPr/>
        </p:nvGrpSpPr>
        <p:grpSpPr>
          <a:xfrm>
            <a:off x="12068085" y="6405301"/>
            <a:ext cx="190500" cy="190500"/>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D496"/>
            </a:solidFill>
          </p:spPr>
          <p:txBody>
            <a:bodyPr/>
            <a:lstStyle/>
            <a:p>
              <a:endParaRPr lang="vi-VN"/>
            </a:p>
          </p:txBody>
        </p:sp>
        <p:sp>
          <p:nvSpPr>
            <p:cNvPr id="86" name="TextBox 86"/>
            <p:cNvSpPr txBox="1"/>
            <p:nvPr/>
          </p:nvSpPr>
          <p:spPr>
            <a:xfrm>
              <a:off x="76200" y="66675"/>
              <a:ext cx="660400" cy="669925"/>
            </a:xfrm>
            <a:prstGeom prst="rect">
              <a:avLst/>
            </a:prstGeom>
          </p:spPr>
          <p:txBody>
            <a:bodyPr lIns="50800" tIns="50800" rIns="50800" bIns="50800" rtlCol="0" anchor="ctr"/>
            <a:lstStyle/>
            <a:p>
              <a:pPr algn="ctr">
                <a:lnSpc>
                  <a:spcPts val="3000"/>
                </a:lnSpc>
              </a:pPr>
              <a:endParaRPr/>
            </a:p>
          </p:txBody>
        </p:sp>
      </p:grpSp>
      <p:sp>
        <p:nvSpPr>
          <p:cNvPr id="91" name="Freeform 91"/>
          <p:cNvSpPr/>
          <p:nvPr/>
        </p:nvSpPr>
        <p:spPr>
          <a:xfrm>
            <a:off x="13929591" y="-181129"/>
            <a:ext cx="1184624" cy="1209829"/>
          </a:xfrm>
          <a:custGeom>
            <a:avLst/>
            <a:gdLst/>
            <a:ahLst/>
            <a:cxnLst/>
            <a:rect l="l" t="t" r="r" b="b"/>
            <a:pathLst>
              <a:path w="1184624" h="1209829">
                <a:moveTo>
                  <a:pt x="0" y="0"/>
                </a:moveTo>
                <a:lnTo>
                  <a:pt x="1184624" y="0"/>
                </a:lnTo>
                <a:lnTo>
                  <a:pt x="1184624" y="1209829"/>
                </a:lnTo>
                <a:lnTo>
                  <a:pt x="0" y="12098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92" name="Freeform 92"/>
          <p:cNvSpPr/>
          <p:nvPr/>
        </p:nvSpPr>
        <p:spPr>
          <a:xfrm>
            <a:off x="16669894" y="1877142"/>
            <a:ext cx="1178813" cy="1174883"/>
          </a:xfrm>
          <a:custGeom>
            <a:avLst/>
            <a:gdLst/>
            <a:ahLst/>
            <a:cxnLst/>
            <a:rect l="l" t="t" r="r" b="b"/>
            <a:pathLst>
              <a:path w="1178813" h="1174883">
                <a:moveTo>
                  <a:pt x="0" y="0"/>
                </a:moveTo>
                <a:lnTo>
                  <a:pt x="1178812" y="0"/>
                </a:lnTo>
                <a:lnTo>
                  <a:pt x="1178812" y="1174883"/>
                </a:lnTo>
                <a:lnTo>
                  <a:pt x="0" y="11748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93" name="Freeform 93"/>
          <p:cNvSpPr/>
          <p:nvPr/>
        </p:nvSpPr>
        <p:spPr>
          <a:xfrm>
            <a:off x="11068667" y="592535"/>
            <a:ext cx="875247" cy="872329"/>
          </a:xfrm>
          <a:custGeom>
            <a:avLst/>
            <a:gdLst/>
            <a:ahLst/>
            <a:cxnLst/>
            <a:rect l="l" t="t" r="r" b="b"/>
            <a:pathLst>
              <a:path w="875247" h="872329">
                <a:moveTo>
                  <a:pt x="0" y="0"/>
                </a:moveTo>
                <a:lnTo>
                  <a:pt x="875247" y="0"/>
                </a:lnTo>
                <a:lnTo>
                  <a:pt x="875247" y="872330"/>
                </a:lnTo>
                <a:lnTo>
                  <a:pt x="0" y="8723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94" name="Rectangle 93">
            <a:extLst>
              <a:ext uri="{FF2B5EF4-FFF2-40B4-BE49-F238E27FC236}">
                <a16:creationId xmlns:a16="http://schemas.microsoft.com/office/drawing/2014/main" id="{0D2343FB-25DB-FAB7-0F87-6932435B85E3}"/>
              </a:ext>
            </a:extLst>
          </p:cNvPr>
          <p:cNvSpPr/>
          <p:nvPr/>
        </p:nvSpPr>
        <p:spPr>
          <a:xfrm>
            <a:off x="533400" y="1028700"/>
            <a:ext cx="16992600" cy="8382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Freeform 87"/>
          <p:cNvSpPr/>
          <p:nvPr/>
        </p:nvSpPr>
        <p:spPr>
          <a:xfrm>
            <a:off x="13929591" y="6730934"/>
            <a:ext cx="4358409" cy="3016382"/>
          </a:xfrm>
          <a:custGeom>
            <a:avLst/>
            <a:gdLst/>
            <a:ahLst/>
            <a:cxnLst/>
            <a:rect l="l" t="t" r="r" b="b"/>
            <a:pathLst>
              <a:path w="4358409" h="3016382">
                <a:moveTo>
                  <a:pt x="0" y="0"/>
                </a:moveTo>
                <a:lnTo>
                  <a:pt x="4358409" y="0"/>
                </a:lnTo>
                <a:lnTo>
                  <a:pt x="4358409" y="3016382"/>
                </a:lnTo>
                <a:lnTo>
                  <a:pt x="0" y="30163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90" name="Freeform 90"/>
          <p:cNvSpPr/>
          <p:nvPr/>
        </p:nvSpPr>
        <p:spPr>
          <a:xfrm>
            <a:off x="13162971" y="7647329"/>
            <a:ext cx="980369" cy="2277721"/>
          </a:xfrm>
          <a:custGeom>
            <a:avLst/>
            <a:gdLst/>
            <a:ahLst/>
            <a:cxnLst/>
            <a:rect l="l" t="t" r="r" b="b"/>
            <a:pathLst>
              <a:path w="980369" h="2277721">
                <a:moveTo>
                  <a:pt x="0" y="0"/>
                </a:moveTo>
                <a:lnTo>
                  <a:pt x="980369" y="0"/>
                </a:lnTo>
                <a:lnTo>
                  <a:pt x="980369" y="2277721"/>
                </a:lnTo>
                <a:lnTo>
                  <a:pt x="0" y="22777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89" name="Freeform 89"/>
          <p:cNvSpPr/>
          <p:nvPr/>
        </p:nvSpPr>
        <p:spPr>
          <a:xfrm>
            <a:off x="12064224" y="8049352"/>
            <a:ext cx="1307433" cy="1697964"/>
          </a:xfrm>
          <a:custGeom>
            <a:avLst/>
            <a:gdLst/>
            <a:ahLst/>
            <a:cxnLst/>
            <a:rect l="l" t="t" r="r" b="b"/>
            <a:pathLst>
              <a:path w="1307433" h="1697964">
                <a:moveTo>
                  <a:pt x="0" y="0"/>
                </a:moveTo>
                <a:lnTo>
                  <a:pt x="1307433" y="0"/>
                </a:lnTo>
                <a:lnTo>
                  <a:pt x="1307433" y="1697964"/>
                </a:lnTo>
                <a:lnTo>
                  <a:pt x="0" y="16979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95" name="TextBox 94">
            <a:extLst>
              <a:ext uri="{FF2B5EF4-FFF2-40B4-BE49-F238E27FC236}">
                <a16:creationId xmlns:a16="http://schemas.microsoft.com/office/drawing/2014/main" id="{E23D726A-BA0F-44E1-87EA-3C189519C8BF}"/>
              </a:ext>
            </a:extLst>
          </p:cNvPr>
          <p:cNvSpPr txBox="1"/>
          <p:nvPr/>
        </p:nvSpPr>
        <p:spPr>
          <a:xfrm>
            <a:off x="838200" y="2197155"/>
            <a:ext cx="16002002" cy="5632311"/>
          </a:xfrm>
          <a:prstGeom prst="rect">
            <a:avLst/>
          </a:prstGeom>
          <a:noFill/>
        </p:spPr>
        <p:txBody>
          <a:bodyPr wrap="square" rtlCol="0">
            <a:spAutoFit/>
          </a:bodyPr>
          <a:lstStyle/>
          <a:p>
            <a:pPr algn="just"/>
            <a:r>
              <a:rPr lang="en-US" sz="4500" dirty="0">
                <a:latin typeface="Cambria" panose="02040503050406030204" pitchFamily="18" charset="0"/>
                <a:ea typeface="Cambria" panose="02040503050406030204" pitchFamily="18" charset="0"/>
              </a:rPr>
              <a:t>	Chúng ta thường sử dụng các thực phẩm như rau, củ, quả, thịt… để chế biến nhiều loại thức ăn, đồ uống. Các nhóm chất dinh dưỡng có trong thức ăn, đồ uống gồm: chất bột đường, chấm đạm, chất béo, vitamin và chất khoáng. Dựa vào hàm lượng chất dinh dưỡng trong mỗi loại thực phẩm, hay thức ăn chế biến từ thực phẩm đó, có thể phân chia thức ăn thành bốn nhóm: chứa nhiều chất bột đường, chứa nhiều chất đạm, chứa nhiều chất béo, chứa nhiều vitamin và chất khoáng. </a:t>
            </a:r>
            <a:endParaRPr lang="vi-VN" sz="4500" dirty="0">
              <a:latin typeface="Cambria" panose="02040503050406030204" pitchFamily="18" charset="0"/>
              <a:ea typeface="Cambria" panose="02040503050406030204" pitchFamily="18" charset="0"/>
            </a:endParaRPr>
          </a:p>
        </p:txBody>
      </p:sp>
      <p:pic>
        <p:nvPicPr>
          <p:cNvPr id="97" name="Picture 96">
            <a:extLst>
              <a:ext uri="{FF2B5EF4-FFF2-40B4-BE49-F238E27FC236}">
                <a16:creationId xmlns:a16="http://schemas.microsoft.com/office/drawing/2014/main" id="{872A260E-6F3E-BE66-3B72-CBE23FB0C0EC}"/>
              </a:ext>
            </a:extLst>
          </p:cNvPr>
          <p:cNvPicPr>
            <a:picLocks noChangeAspect="1"/>
          </p:cNvPicPr>
          <p:nvPr/>
        </p:nvPicPr>
        <p:blipFill>
          <a:blip r:embed="rId12"/>
          <a:stretch>
            <a:fillRect/>
          </a:stretch>
        </p:blipFill>
        <p:spPr>
          <a:xfrm>
            <a:off x="8070982" y="1076433"/>
            <a:ext cx="3871296" cy="107298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anim calcmode="lin" valueType="num">
                                      <p:cBhvr>
                                        <p:cTn id="13" dur="1000" fill="hold"/>
                                        <p:tgtEl>
                                          <p:spTgt spid="97"/>
                                        </p:tgtEl>
                                        <p:attrNameLst>
                                          <p:attrName>ppt_x</p:attrName>
                                        </p:attrNameLst>
                                      </p:cBhvr>
                                      <p:tavLst>
                                        <p:tav tm="0">
                                          <p:val>
                                            <p:strVal val="#ppt_x"/>
                                          </p:val>
                                        </p:tav>
                                        <p:tav tm="100000">
                                          <p:val>
                                            <p:strVal val="#ppt_x"/>
                                          </p:val>
                                        </p:tav>
                                      </p:tavLst>
                                    </p:anim>
                                    <p:anim calcmode="lin" valueType="num">
                                      <p:cBhvr>
                                        <p:cTn id="14"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442</Words>
  <Application>Microsoft Office PowerPoint</Application>
  <PresentationFormat>Tùy chỉnh</PresentationFormat>
  <Paragraphs>36</Paragraphs>
  <Slides>8</Slides>
  <Notes>0</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8</vt:i4>
      </vt:variant>
    </vt:vector>
  </HeadingPairs>
  <TitlesOfParts>
    <vt:vector size="15" baseType="lpstr">
      <vt:lpstr>Cambria</vt:lpstr>
      <vt:lpstr>Arial</vt:lpstr>
      <vt:lpstr>Times New Roman</vt:lpstr>
      <vt:lpstr>TT Fors Display Bold</vt:lpstr>
      <vt:lpstr>思源黑体 CN</vt:lpstr>
      <vt:lpstr>Calibri</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Dung Âu</cp:lastModifiedBy>
  <cp:revision>11</cp:revision>
  <dcterms:created xsi:type="dcterms:W3CDTF">2006-08-16T00:00:00Z</dcterms:created>
  <dcterms:modified xsi:type="dcterms:W3CDTF">2026-01-27T08:26:47Z</dcterms:modified>
  <dc:identifier>DAF5ivHl4eA</dc:identifier>
</cp:coreProperties>
</file>