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437" r:id="rId2"/>
    <p:sldId id="256" r:id="rId3"/>
    <p:sldId id="257" r:id="rId4"/>
    <p:sldId id="273" r:id="rId5"/>
    <p:sldId id="274" r:id="rId6"/>
    <p:sldId id="262" r:id="rId7"/>
    <p:sldId id="275" r:id="rId8"/>
    <p:sldId id="276" r:id="rId9"/>
    <p:sldId id="271" r:id="rId10"/>
  </p:sldIdLst>
  <p:sldSz cx="18288000" cy="10287000"/>
  <p:notesSz cx="6858000" cy="9144000"/>
  <p:embeddedFontLst>
    <p:embeddedFont>
      <p:font typeface="#9Slide05 Dancing Script" panose="03080800040507000D00" pitchFamily="66" charset="0"/>
      <p:bold r:id="rId12"/>
    </p:embeddedFont>
    <p:embeddedFont>
      <p:font typeface="#9Slide05 SVNBulgary" pitchFamily="2" charset="0"/>
      <p:regular r:id="rId13"/>
    </p:embeddedFont>
    <p:embeddedFont>
      <p:font typeface="#9Slide07 HoneyCream" pitchFamily="2" charset="0"/>
      <p:regular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AB666-7B97-4ACE-B427-35A15B49D4D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4DE26-43C9-4F2D-A459-9A836A50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0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4DE26-43C9-4F2D-A459-9A836A503C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32152" y="1096054"/>
            <a:ext cx="15630525" cy="8220074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53803" y="4900716"/>
            <a:ext cx="19402431" cy="7458075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"/>
            <a:ext cx="18289586" cy="31000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63039" y="1784129"/>
            <a:ext cx="183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057504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8632" y="4227107"/>
            <a:ext cx="15463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57504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2057504"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 l="-21186" t="-25011" r="-37467" b="-315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67010" y="2057400"/>
            <a:ext cx="7920990" cy="8229600"/>
          </a:xfrm>
          <a:custGeom>
            <a:avLst/>
            <a:gdLst/>
            <a:ahLst/>
            <a:cxnLst/>
            <a:rect l="l" t="t" r="r" b="b"/>
            <a:pathLst>
              <a:path w="7920990" h="8229600">
                <a:moveTo>
                  <a:pt x="0" y="0"/>
                </a:moveTo>
                <a:lnTo>
                  <a:pt x="7920990" y="0"/>
                </a:lnTo>
                <a:lnTo>
                  <a:pt x="79209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93401"/>
            <a:ext cx="2742962" cy="2742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9162844"/>
            <a:ext cx="932769" cy="95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5267"/>
            <a:ext cx="14156139" cy="9669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77117" y="839188"/>
            <a:ext cx="8669105" cy="7390412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7200" y="1247775"/>
            <a:ext cx="10187557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1</a:t>
            </a:r>
          </a:p>
          <a:p>
            <a:pPr algn="ctr">
              <a:spcBef>
                <a:spcPct val="0"/>
              </a:spcBef>
            </a:pPr>
            <a:r>
              <a:rPr lang="vi-V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sơ đồ hình 1, hãy nêu đặc điểm, các bộ phận, lợi ích và tác hại của nấm đối với đời sống của con người</a:t>
            </a:r>
            <a:endParaRPr lang="en-US" sz="496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401" y="741176"/>
            <a:ext cx="12842315" cy="8396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10778434" y="8721865"/>
            <a:ext cx="188224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0" y="5503219"/>
            <a:ext cx="4265618" cy="211843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78129" y="594360"/>
            <a:ext cx="457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Dựa vào sơ đồ hình 1, hãy nêu đặc điểm, các bộ phận, lợi ích và tác hại của nấm đối với đời sống của con người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1066908" y="7388715"/>
            <a:ext cx="3546949" cy="2898285"/>
          </a:xfrm>
          <a:custGeom>
            <a:avLst/>
            <a:gdLst/>
            <a:ahLst/>
            <a:cxnLst/>
            <a:rect l="l" t="t" r="r" b="b"/>
            <a:pathLst>
              <a:path w="3546949" h="2898285">
                <a:moveTo>
                  <a:pt x="0" y="0"/>
                </a:moveTo>
                <a:lnTo>
                  <a:pt x="3546949" y="0"/>
                </a:lnTo>
                <a:lnTo>
                  <a:pt x="3546949" y="2898285"/>
                </a:lnTo>
                <a:lnTo>
                  <a:pt x="0" y="2898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286" y="5495599"/>
            <a:ext cx="5529551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44200" y="1146642"/>
            <a:ext cx="7702022" cy="7082958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3400" y="1050638"/>
            <a:ext cx="11277600" cy="5832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2</a:t>
            </a:r>
          </a:p>
          <a:p>
            <a:pPr algn="ctr">
              <a:spcBef>
                <a:spcPct val="0"/>
              </a:spcBef>
            </a:pP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00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319591"/>
              </p:ext>
            </p:extLst>
          </p:nvPr>
        </p:nvGraphicFramePr>
        <p:xfrm>
          <a:off x="304800" y="266700"/>
          <a:ext cx="17647921" cy="8732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6964">
                  <a:extLst>
                    <a:ext uri="{9D8B030D-6E8A-4147-A177-3AD203B41FA5}">
                      <a16:colId xmlns:a16="http://schemas.microsoft.com/office/drawing/2014/main" val="4152334237"/>
                    </a:ext>
                  </a:extLst>
                </a:gridCol>
                <a:gridCol w="5199303">
                  <a:extLst>
                    <a:ext uri="{9D8B030D-6E8A-4147-A177-3AD203B41FA5}">
                      <a16:colId xmlns:a16="http://schemas.microsoft.com/office/drawing/2014/main" val="1920619387"/>
                    </a:ext>
                  </a:extLst>
                </a:gridCol>
                <a:gridCol w="5169593">
                  <a:extLst>
                    <a:ext uri="{9D8B030D-6E8A-4147-A177-3AD203B41FA5}">
                      <a16:colId xmlns:a16="http://schemas.microsoft.com/office/drawing/2014/main" val="3397923885"/>
                    </a:ext>
                  </a:extLst>
                </a:gridCol>
                <a:gridCol w="5942061">
                  <a:extLst>
                    <a:ext uri="{9D8B030D-6E8A-4147-A177-3AD203B41FA5}">
                      <a16:colId xmlns:a16="http://schemas.microsoft.com/office/drawing/2014/main" val="3013986663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nấm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 sống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Ích lợi hoặc tác hại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20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rơm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Rơm,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rạ mục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thức ăn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283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sò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thức ăn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64312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tai mèo (mộc nhĩ)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Gỗ mục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thức ăn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9138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mốc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 phẩm lâu ngày,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tường ẩm,…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 hại thực phẩm, gây hỏng đồ dùng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4357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men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 trái cây và quả mọng, trong dạ dày của động vật và trên da,…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</a:t>
                      </a: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hế biến thực phẩm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26147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độc đỏ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 đất, cây mục,…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nếu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phải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662222"/>
                  </a:ext>
                </a:extLst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1"/>
          <a:stretch/>
        </p:blipFill>
        <p:spPr>
          <a:xfrm>
            <a:off x="5562600" y="9035034"/>
            <a:ext cx="6606540" cy="144246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934200" y="240030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573000" y="240030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64680" y="336042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2603480" y="336042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918960" y="4406837"/>
            <a:ext cx="4953000" cy="1270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169140" y="4406836"/>
            <a:ext cx="5661660" cy="1270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995160" y="5844730"/>
            <a:ext cx="4953000" cy="19657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2344400" y="5844730"/>
            <a:ext cx="5242560" cy="18895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30441" y="8031480"/>
            <a:ext cx="4328159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489180" y="803148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44200" y="1146642"/>
            <a:ext cx="7702022" cy="7082958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4800" y="1269752"/>
            <a:ext cx="11277600" cy="4539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3</a:t>
            </a:r>
          </a:p>
          <a:p>
            <a:pPr algn="ctr">
              <a:spcBef>
                <a:spcPct val="0"/>
              </a:spcBef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bảo quản phù hợp để tránh nấm mốc cho những 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thực phẩm ở hình 2.</a:t>
            </a:r>
            <a:endParaRPr lang="en-US" sz="400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7083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1239" y="-274631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21587" y="-360206"/>
            <a:ext cx="8166414" cy="11007412"/>
            <a:chOff x="0" y="0"/>
            <a:chExt cx="2364065" cy="28990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4065" cy="2899072"/>
            </a:xfrm>
            <a:custGeom>
              <a:avLst/>
              <a:gdLst/>
              <a:ahLst/>
              <a:cxnLst/>
              <a:rect l="l" t="t" r="r" b="b"/>
              <a:pathLst>
                <a:path w="2364065" h="2899072">
                  <a:moveTo>
                    <a:pt x="0" y="0"/>
                  </a:moveTo>
                  <a:lnTo>
                    <a:pt x="2364065" y="0"/>
                  </a:lnTo>
                  <a:lnTo>
                    <a:pt x="2364065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64065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83360"/>
            <a:ext cx="8433996" cy="8739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0287000" y="3345960"/>
            <a:ext cx="77931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+ Bảo quản lạnh: thịt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, xúc xích, cơm.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Sấy khô: nho, nấm</a:t>
            </a:r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, lạc,</a:t>
            </a:r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Hút chân không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(để ở nhiệt độ phòng trong một khoảng thời gian ngắn): nho, nấm, lạc.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58400" y="579811"/>
            <a:ext cx="8153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cách bảo quản phù hợp để tránh nấm mốc cho những thực phẩm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endParaRPr lang="en-US" sz="277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9406" y="3514017"/>
            <a:ext cx="16625193" cy="1343906"/>
            <a:chOff x="0" y="0"/>
            <a:chExt cx="2795729" cy="353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5729" cy="353951"/>
            </a:xfrm>
            <a:custGeom>
              <a:avLst/>
              <a:gdLst/>
              <a:ahLst/>
              <a:cxnLst/>
              <a:rect l="l" t="t" r="r" b="b"/>
              <a:pathLst>
                <a:path w="2795729" h="353951">
                  <a:moveTo>
                    <a:pt x="37196" y="0"/>
                  </a:moveTo>
                  <a:lnTo>
                    <a:pt x="2758532" y="0"/>
                  </a:lnTo>
                  <a:cubicBezTo>
                    <a:pt x="2768397" y="0"/>
                    <a:pt x="2777859" y="3919"/>
                    <a:pt x="2784834" y="10894"/>
                  </a:cubicBezTo>
                  <a:cubicBezTo>
                    <a:pt x="2791810" y="17870"/>
                    <a:pt x="2795729" y="27331"/>
                    <a:pt x="2795729" y="37196"/>
                  </a:cubicBezTo>
                  <a:lnTo>
                    <a:pt x="2795729" y="316754"/>
                  </a:lnTo>
                  <a:cubicBezTo>
                    <a:pt x="2795729" y="337297"/>
                    <a:pt x="2779075" y="353951"/>
                    <a:pt x="2758532" y="353951"/>
                  </a:cubicBezTo>
                  <a:lnTo>
                    <a:pt x="37196" y="353951"/>
                  </a:lnTo>
                  <a:cubicBezTo>
                    <a:pt x="27331" y="353951"/>
                    <a:pt x="17870" y="350032"/>
                    <a:pt x="10894" y="343056"/>
                  </a:cubicBezTo>
                  <a:cubicBezTo>
                    <a:pt x="3919" y="336080"/>
                    <a:pt x="0" y="326619"/>
                    <a:pt x="0" y="316754"/>
                  </a:cubicBezTo>
                  <a:lnTo>
                    <a:pt x="0" y="37196"/>
                  </a:lnTo>
                  <a:cubicBezTo>
                    <a:pt x="0" y="16653"/>
                    <a:pt x="16653" y="0"/>
                    <a:pt x="371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95729" cy="401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406" y="5123570"/>
            <a:ext cx="16625193" cy="2554947"/>
            <a:chOff x="0" y="0"/>
            <a:chExt cx="2795729" cy="3539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95729" cy="353951"/>
            </a:xfrm>
            <a:custGeom>
              <a:avLst/>
              <a:gdLst/>
              <a:ahLst/>
              <a:cxnLst/>
              <a:rect l="l" t="t" r="r" b="b"/>
              <a:pathLst>
                <a:path w="2795729" h="353951">
                  <a:moveTo>
                    <a:pt x="37196" y="0"/>
                  </a:moveTo>
                  <a:lnTo>
                    <a:pt x="2758532" y="0"/>
                  </a:lnTo>
                  <a:cubicBezTo>
                    <a:pt x="2768397" y="0"/>
                    <a:pt x="2777859" y="3919"/>
                    <a:pt x="2784834" y="10894"/>
                  </a:cubicBezTo>
                  <a:cubicBezTo>
                    <a:pt x="2791810" y="17870"/>
                    <a:pt x="2795729" y="27331"/>
                    <a:pt x="2795729" y="37196"/>
                  </a:cubicBezTo>
                  <a:lnTo>
                    <a:pt x="2795729" y="316754"/>
                  </a:lnTo>
                  <a:cubicBezTo>
                    <a:pt x="2795729" y="337297"/>
                    <a:pt x="2779075" y="353951"/>
                    <a:pt x="2758532" y="353951"/>
                  </a:cubicBezTo>
                  <a:lnTo>
                    <a:pt x="37196" y="353951"/>
                  </a:lnTo>
                  <a:cubicBezTo>
                    <a:pt x="27331" y="353951"/>
                    <a:pt x="17870" y="350032"/>
                    <a:pt x="10894" y="343056"/>
                  </a:cubicBezTo>
                  <a:cubicBezTo>
                    <a:pt x="3919" y="336080"/>
                    <a:pt x="0" y="326619"/>
                    <a:pt x="0" y="316754"/>
                  </a:cubicBezTo>
                  <a:lnTo>
                    <a:pt x="0" y="37196"/>
                  </a:lnTo>
                  <a:cubicBezTo>
                    <a:pt x="0" y="16653"/>
                    <a:pt x="16653" y="0"/>
                    <a:pt x="371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95729" cy="401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30377" y="9213353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84960" y="-2486562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07414" y="3712162"/>
            <a:ext cx="1588768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7"/>
              </a:lnSpc>
            </a:pP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8162" y="5375806"/>
            <a:ext cx="15887680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7637"/>
              </a:lnSpc>
              <a:spcBef>
                <a:spcPct val="0"/>
              </a:spcBef>
            </a:pP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452" y="1014348"/>
            <a:ext cx="2759784" cy="19757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70" y="527532"/>
            <a:ext cx="17509230" cy="3828620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 flipH="1">
            <a:off x="14484959" y="6562876"/>
            <a:ext cx="3638395" cy="3820798"/>
          </a:xfrm>
          <a:custGeom>
            <a:avLst/>
            <a:gdLst/>
            <a:ahLst/>
            <a:cxnLst/>
            <a:rect l="l" t="t" r="r" b="b"/>
            <a:pathLst>
              <a:path w="7900416" h="8229600">
                <a:moveTo>
                  <a:pt x="0" y="0"/>
                </a:moveTo>
                <a:lnTo>
                  <a:pt x="7900416" y="0"/>
                </a:lnTo>
                <a:lnTo>
                  <a:pt x="79004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318</Words>
  <Application>Microsoft Office PowerPoint</Application>
  <PresentationFormat>Tùy chỉnh</PresentationFormat>
  <Paragraphs>59</Paragraphs>
  <Slides>9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9" baseType="lpstr">
      <vt:lpstr>Cambria</vt:lpstr>
      <vt:lpstr>Arial</vt:lpstr>
      <vt:lpstr>Times New Roman</vt:lpstr>
      <vt:lpstr>SVN-Newton</vt:lpstr>
      <vt:lpstr>思源黑体 CN</vt:lpstr>
      <vt:lpstr>#9Slide07 HoneyCream</vt:lpstr>
      <vt:lpstr>#9Slide05 SVNBulgary</vt:lpstr>
      <vt:lpstr>#9Slide05 Dancing Script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Parts of the Plant Science Presentation</dc:title>
  <dc:creator>Trinh Dieu Linh</dc:creator>
  <cp:lastModifiedBy>Dung Âu</cp:lastModifiedBy>
  <cp:revision>11</cp:revision>
  <dcterms:created xsi:type="dcterms:W3CDTF">2006-08-16T00:00:00Z</dcterms:created>
  <dcterms:modified xsi:type="dcterms:W3CDTF">2026-01-27T08:12:43Z</dcterms:modified>
  <dc:identifier>DAF4KdZIFHo</dc:identifier>
</cp:coreProperties>
</file>