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7" r:id="rId2"/>
    <p:sldId id="262" r:id="rId3"/>
    <p:sldId id="271" r:id="rId4"/>
    <p:sldId id="270" r:id="rId5"/>
    <p:sldId id="263" r:id="rId6"/>
    <p:sldId id="264" r:id="rId7"/>
    <p:sldId id="265" r:id="rId8"/>
    <p:sldId id="267" r:id="rId9"/>
    <p:sldId id="268" r:id="rId10"/>
    <p:sldId id="269" r:id="rId11"/>
    <p:sldId id="272" r:id="rId12"/>
    <p:sldId id="273" r:id="rId13"/>
    <p:sldId id="274" r:id="rId14"/>
    <p:sldId id="275" r:id="rId15"/>
    <p:sldId id="276" r:id="rId16"/>
    <p:sldId id="277" r:id="rId17"/>
    <p:sldId id="278" r:id="rId18"/>
    <p:sldId id="279" r:id="rId19"/>
    <p:sldId id="280" r:id="rId20"/>
    <p:sldId id="28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66"/>
    <a:srgbClr val="CC3300"/>
    <a:srgbClr val="CC00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315"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51151-1F76-46B2-AEAB-CEFBDB0C5ADA}" type="datetimeFigureOut">
              <a:rPr lang="en-US" smtClean="0"/>
              <a:t>1/27/2026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483B70-80D7-4A10-B7DD-AD2A396300E3}" type="slidenum">
              <a:rPr lang="en-US" smtClean="0"/>
              <a:t>‹#›</a:t>
            </a:fld>
            <a:endParaRPr lang="en-US"/>
          </a:p>
        </p:txBody>
      </p:sp>
    </p:spTree>
    <p:extLst>
      <p:ext uri="{BB962C8B-B14F-4D97-AF65-F5344CB8AC3E}">
        <p14:creationId xmlns:p14="http://schemas.microsoft.com/office/powerpoint/2010/main" val="3263546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extLst>
      <p:ext uri="{BB962C8B-B14F-4D97-AF65-F5344CB8AC3E}">
        <p14:creationId xmlns:p14="http://schemas.microsoft.com/office/powerpoint/2010/main" val="1360675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extLst>
      <p:ext uri="{BB962C8B-B14F-4D97-AF65-F5344CB8AC3E}">
        <p14:creationId xmlns:p14="http://schemas.microsoft.com/office/powerpoint/2010/main" val="1786154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37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3539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3" descr="610654865b9c2"/>
          <p:cNvPicPr>
            <a:picLocks noChangeAspect="1"/>
          </p:cNvPicPr>
          <p:nvPr userDrawn="1"/>
        </p:nvPicPr>
        <p:blipFill>
          <a:blip r:embed="rId2"/>
          <a:stretch>
            <a:fillRect/>
          </a:stretch>
        </p:blipFill>
        <p:spPr>
          <a:xfrm>
            <a:off x="635" y="-635"/>
            <a:ext cx="12192635" cy="6945630"/>
          </a:xfrm>
          <a:prstGeom prst="rect">
            <a:avLst/>
          </a:prstGeom>
        </p:spPr>
      </p:pic>
      <p:pic>
        <p:nvPicPr>
          <p:cNvPr id="7"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8" name="组合 1"/>
          <p:cNvGrpSpPr/>
          <p:nvPr userDrawn="1"/>
        </p:nvGrpSpPr>
        <p:grpSpPr>
          <a:xfrm>
            <a:off x="756891" y="721391"/>
            <a:ext cx="10860708" cy="5525785"/>
            <a:chOff x="756891" y="721391"/>
            <a:chExt cx="10860708" cy="5525785"/>
          </a:xfrm>
        </p:grpSpPr>
        <p:sp>
          <p:nvSpPr>
            <p:cNvPr id="9"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5491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0102143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90568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3" descr="610654865b9c2"/>
          <p:cNvPicPr>
            <a:picLocks noChangeAspect="1"/>
          </p:cNvPicPr>
          <p:nvPr userDrawn="1"/>
        </p:nvPicPr>
        <p:blipFill>
          <a:blip r:embed="rId2"/>
          <a:stretch>
            <a:fillRect/>
          </a:stretch>
        </p:blipFill>
        <p:spPr>
          <a:xfrm>
            <a:off x="635" y="-635"/>
            <a:ext cx="12192635" cy="6945630"/>
          </a:xfrm>
          <a:prstGeom prst="rect">
            <a:avLst/>
          </a:prstGeom>
        </p:spPr>
      </p:pic>
      <p:pic>
        <p:nvPicPr>
          <p:cNvPr id="9"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10" name="组合 1"/>
          <p:cNvGrpSpPr/>
          <p:nvPr userDrawn="1"/>
        </p:nvGrpSpPr>
        <p:grpSpPr>
          <a:xfrm>
            <a:off x="254614" y="218941"/>
            <a:ext cx="11937385" cy="6452315"/>
            <a:chOff x="756891" y="721391"/>
            <a:chExt cx="10860708" cy="5525785"/>
          </a:xfrm>
        </p:grpSpPr>
        <p:sp>
          <p:nvSpPr>
            <p:cNvPr id="11"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9839114" y="-5491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32218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260792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39969892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stretch>
            <a:fillRect/>
          </a:stretch>
        </p:blipFill>
        <p:spPr>
          <a:xfrm>
            <a:off x="-5112616" y="-1247833"/>
            <a:ext cx="17680425" cy="14586162"/>
          </a:xfrm>
          <a:prstGeom prst="rect">
            <a:avLst/>
          </a:prstGeom>
        </p:spPr>
      </p:pic>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5491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031942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 id="2147483669" r:id="rId6"/>
    <p:sldLayoutId id="2147483672" r:id="rId7"/>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2.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17.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7.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52.png"/><Relationship Id="rId4" Type="http://schemas.openxmlformats.org/officeDocument/2006/relationships/image" Target="../media/image9.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2825923" y="807694"/>
            <a:ext cx="7938098" cy="4862829"/>
            <a:chOff x="1227083" y="675833"/>
            <a:chExt cx="10162697" cy="5898322"/>
          </a:xfrm>
          <a:effectLst>
            <a:outerShdw blurRad="50800" dist="38100" algn="l"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8" name="图片 7" descr="未标题-2"/>
          <p:cNvPicPr>
            <a:picLocks noChangeAspect="1"/>
          </p:cNvPicPr>
          <p:nvPr/>
        </p:nvPicPr>
        <p:blipFill>
          <a:blip r:embed="rId3"/>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4"/>
          <a:stretch>
            <a:fillRect/>
          </a:stretch>
        </p:blipFill>
        <p:spPr>
          <a:xfrm>
            <a:off x="14605" y="2341550"/>
            <a:ext cx="12192635" cy="4502150"/>
          </a:xfrm>
          <a:prstGeom prst="rect">
            <a:avLst/>
          </a:prstGeom>
        </p:spPr>
      </p:pic>
      <p:pic>
        <p:nvPicPr>
          <p:cNvPr id="7" name="图片 6" descr="54ref"/>
          <p:cNvPicPr>
            <a:picLocks noChangeAspect="1"/>
          </p:cNvPicPr>
          <p:nvPr/>
        </p:nvPicPr>
        <p:blipFill>
          <a:blip r:embed="rId5"/>
          <a:stretch>
            <a:fillRect/>
          </a:stretch>
        </p:blipFill>
        <p:spPr>
          <a:xfrm>
            <a:off x="9201150" y="4347210"/>
            <a:ext cx="2766695" cy="207454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9140" y="15947"/>
            <a:ext cx="1588100" cy="1710690"/>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图片 7" descr="未标题-2"/>
          <p:cNvPicPr>
            <a:picLocks noChangeAspect="1"/>
          </p:cNvPicPr>
          <p:nvPr/>
        </p:nvPicPr>
        <p:blipFill>
          <a:blip r:embed="rId3"/>
          <a:stretch>
            <a:fillRect/>
          </a:stretch>
        </p:blipFill>
        <p:spPr>
          <a:xfrm>
            <a:off x="14605" y="1427236"/>
            <a:ext cx="4134885" cy="367306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05" y="-200348"/>
            <a:ext cx="1752362" cy="1752362"/>
          </a:xfrm>
          <a:prstGeom prst="rect">
            <a:avLst/>
          </a:prstGeom>
        </p:spPr>
      </p:pic>
      <p:pic>
        <p:nvPicPr>
          <p:cNvPr id="4" name="Picture 3"/>
          <p:cNvPicPr>
            <a:picLocks noChangeAspect="1"/>
          </p:cNvPicPr>
          <p:nvPr/>
        </p:nvPicPr>
        <p:blipFill>
          <a:blip r:embed="rId9"/>
          <a:stretch>
            <a:fillRect/>
          </a:stretch>
        </p:blipFill>
        <p:spPr>
          <a:xfrm>
            <a:off x="5263189" y="1045025"/>
            <a:ext cx="3139712" cy="1670449"/>
          </a:xfrm>
          <a:prstGeom prst="rect">
            <a:avLst/>
          </a:prstGeom>
        </p:spPr>
      </p:pic>
      <p:pic>
        <p:nvPicPr>
          <p:cNvPr id="5" name="Picture 4"/>
          <p:cNvPicPr>
            <a:picLocks noChangeAspect="1"/>
          </p:cNvPicPr>
          <p:nvPr/>
        </p:nvPicPr>
        <p:blipFill>
          <a:blip r:embed="rId10"/>
          <a:stretch>
            <a:fillRect/>
          </a:stretch>
        </p:blipFill>
        <p:spPr>
          <a:xfrm>
            <a:off x="2972858" y="2438964"/>
            <a:ext cx="7724301" cy="2609314"/>
          </a:xfrm>
          <a:prstGeom prst="rect">
            <a:avLst/>
          </a:prstGeom>
        </p:spPr>
      </p:pic>
      <p:pic>
        <p:nvPicPr>
          <p:cNvPr id="9" name="Picture 8"/>
          <p:cNvPicPr>
            <a:picLocks noChangeAspect="1"/>
          </p:cNvPicPr>
          <p:nvPr/>
        </p:nvPicPr>
        <p:blipFill>
          <a:blip r:embed="rId11"/>
          <a:stretch>
            <a:fillRect/>
          </a:stretch>
        </p:blipFill>
        <p:spPr>
          <a:xfrm>
            <a:off x="4911990" y="3849163"/>
            <a:ext cx="4054191" cy="1341236"/>
          </a:xfrm>
          <a:prstGeom prst="rect">
            <a:avLst/>
          </a:prstGeom>
        </p:spPr>
      </p:pic>
      <p:pic>
        <p:nvPicPr>
          <p:cNvPr id="15" name="图片 4" descr="图片15"/>
          <p:cNvPicPr>
            <a:picLocks noChangeAspect="1"/>
          </p:cNvPicPr>
          <p:nvPr/>
        </p:nvPicPr>
        <p:blipFill>
          <a:blip r:embed="rId12"/>
          <a:stretch>
            <a:fillRect/>
          </a:stretch>
        </p:blipFill>
        <p:spPr>
          <a:xfrm>
            <a:off x="9201150" y="155978"/>
            <a:ext cx="1282065" cy="1308735"/>
          </a:xfrm>
          <a:prstGeom prst="rect">
            <a:avLst/>
          </a:prstGeom>
        </p:spPr>
      </p:pic>
    </p:spTree>
    <p:extLst>
      <p:ext uri="{BB962C8B-B14F-4D97-AF65-F5344CB8AC3E}">
        <p14:creationId xmlns:p14="http://schemas.microsoft.com/office/powerpoint/2010/main" val="10407682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500"/>
                                        <p:tgtEl>
                                          <p:spTgt spid="1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par>
                                <p:cTn id="41" presetID="16" presetClass="entr" presetSubtype="21"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par>
                                <p:cTn id="44" presetID="16" presetClass="entr" presetSubtype="21"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53" presetClass="entr" presetSubtype="16"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6032" y="4153990"/>
            <a:ext cx="5229042" cy="2351314"/>
          </a:xfrm>
          <a:prstGeom prst="rect">
            <a:avLst/>
          </a:prstGeom>
        </p:spPr>
      </p:pic>
      <p:pic>
        <p:nvPicPr>
          <p:cNvPr id="4" name="Picture 3"/>
          <p:cNvPicPr>
            <a:picLocks noChangeAspect="1"/>
          </p:cNvPicPr>
          <p:nvPr/>
        </p:nvPicPr>
        <p:blipFill>
          <a:blip r:embed="rId3"/>
          <a:stretch>
            <a:fillRect/>
          </a:stretch>
        </p:blipFill>
        <p:spPr>
          <a:xfrm>
            <a:off x="366032" y="656569"/>
            <a:ext cx="4852837" cy="1286367"/>
          </a:xfrm>
          <a:prstGeom prst="rect">
            <a:avLst/>
          </a:prstGeom>
        </p:spPr>
      </p:pic>
      <p:sp>
        <p:nvSpPr>
          <p:cNvPr id="5" name="TextBox 4"/>
          <p:cNvSpPr txBox="1"/>
          <p:nvPr/>
        </p:nvSpPr>
        <p:spPr>
          <a:xfrm>
            <a:off x="6823165" y="1299752"/>
            <a:ext cx="5643155" cy="5339539"/>
          </a:xfrm>
          <a:prstGeom prst="rect">
            <a:avLst/>
          </a:prstGeom>
          <a:noFill/>
        </p:spPr>
        <p:txBody>
          <a:bodyPr wrap="square" rtlCol="0">
            <a:spAutoFit/>
          </a:bodyPr>
          <a:lstStyle/>
          <a:p>
            <a:pPr>
              <a:lnSpc>
                <a:spcPct val="110000"/>
              </a:lnSpc>
            </a:pPr>
            <a:r>
              <a:rPr lang="vi-VN" sz="2600">
                <a:latin typeface="Cambria" panose="02040503050406030204" pitchFamily="18" charset="0"/>
                <a:ea typeface="Cambria" panose="02040503050406030204" pitchFamily="18" charset="0"/>
              </a:rPr>
              <a:t>Sớm mẹ về, thấy khoai đã chín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Buổi mẹ về, gạo đã trắng tinh</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Trưa mẹ về, cơm dẻo và ngon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Chiều mẹ về, cỏ đã quang vườn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Tối mẹ về, cổng nhà sạch sẽ</a:t>
            </a:r>
            <a:r>
              <a:rPr lang="en-US" sz="2600">
                <a:latin typeface="Cambria" panose="02040503050406030204" pitchFamily="18" charset="0"/>
                <a:ea typeface="Cambria" panose="02040503050406030204" pitchFamily="18" charset="0"/>
              </a:rPr>
              <a: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Mẹ bảo em: Dạo này ngoan thế!</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 Không mẹ ơi! Con đã ngoan đâu</a:t>
            </a:r>
            <a:r>
              <a:rPr lang="en-US" sz="2600">
                <a:latin typeface="Cambria" panose="02040503050406030204" pitchFamily="18" charset="0"/>
                <a:ea typeface="Cambria" panose="02040503050406030204" pitchFamily="18" charset="0"/>
              </a:rPr>
              <a: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Áo mẹ mưa bạc màu</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Đầu mẹ nắng cháy tóc</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Mẹ ngày đêm khó nhọc</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Con chưa ngoan, chưa ngoan!</a:t>
            </a:r>
            <a:br>
              <a:rPr lang="vi-VN" sz="2600">
                <a:latin typeface="Cambria" panose="02040503050406030204" pitchFamily="18" charset="0"/>
                <a:ea typeface="Cambria" panose="02040503050406030204" pitchFamily="18" charset="0"/>
              </a:rPr>
            </a:br>
            <a:endParaRPr lang="en-US" sz="2600">
              <a:latin typeface="Cambria" panose="02040503050406030204" pitchFamily="18" charset="0"/>
              <a:ea typeface="Cambria" panose="02040503050406030204" pitchFamily="18" charset="0"/>
            </a:endParaRPr>
          </a:p>
        </p:txBody>
      </p:sp>
      <p:sp>
        <p:nvSpPr>
          <p:cNvPr id="6" name="TextBox 5"/>
          <p:cNvSpPr txBox="1"/>
          <p:nvPr/>
        </p:nvSpPr>
        <p:spPr>
          <a:xfrm>
            <a:off x="366032" y="1742653"/>
            <a:ext cx="7707086" cy="2268250"/>
          </a:xfrm>
          <a:prstGeom prst="rect">
            <a:avLst/>
          </a:prstGeom>
          <a:noFill/>
        </p:spPr>
        <p:txBody>
          <a:bodyPr wrap="square" rtlCol="0">
            <a:spAutoFit/>
          </a:bodyPr>
          <a:lstStyle/>
          <a:p>
            <a:pPr>
              <a:lnSpc>
                <a:spcPct val="110000"/>
              </a:lnSpc>
            </a:pPr>
            <a:r>
              <a:rPr lang="vi-VN" sz="2600">
                <a:latin typeface="Cambria" panose="02040503050406030204" pitchFamily="18" charset="0"/>
                <a:ea typeface="Cambria" panose="02040503050406030204" pitchFamily="18" charset="0"/>
              </a:rPr>
              <a:t>Khi mẹ vắng nhà, em luộc khoai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cùng chị giã gạo</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thổi cơm</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nhổ cỏ vườn</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Khi mẹ vắng nhà, em quét sân và quét cổng</a:t>
            </a:r>
            <a:r>
              <a:rPr lang="en-US" sz="2600">
                <a:latin typeface="Cambria" panose="02040503050406030204" pitchFamily="18" charset="0"/>
                <a:ea typeface="Cambria" panose="02040503050406030204" pitchFamily="18" charset="0"/>
              </a:rPr>
              <a:t>.</a:t>
            </a:r>
            <a:endParaRPr lang="en-US" sz="2600"/>
          </a:p>
        </p:txBody>
      </p:sp>
      <p:sp>
        <p:nvSpPr>
          <p:cNvPr id="7" name="TextBox 6"/>
          <p:cNvSpPr txBox="1"/>
          <p:nvPr/>
        </p:nvSpPr>
        <p:spPr>
          <a:xfrm>
            <a:off x="8473019" y="6243694"/>
            <a:ext cx="3566125" cy="523220"/>
          </a:xfrm>
          <a:prstGeom prst="rect">
            <a:avLst/>
          </a:prstGeom>
          <a:noFill/>
        </p:spPr>
        <p:txBody>
          <a:bodyPr wrap="square" rtlCol="0">
            <a:spAutoFit/>
          </a:bodyPr>
          <a:lstStyle/>
          <a:p>
            <a:r>
              <a:rPr lang="en-US" sz="2800" i="1">
                <a:latin typeface="Cambria" panose="02040503050406030204" pitchFamily="18" charset="0"/>
                <a:ea typeface="Cambria" panose="02040503050406030204" pitchFamily="18" charset="0"/>
              </a:rPr>
              <a:t>(Trần Đăng Khoa)</a:t>
            </a:r>
          </a:p>
        </p:txBody>
      </p:sp>
    </p:spTree>
    <p:extLst>
      <p:ext uri="{BB962C8B-B14F-4D97-AF65-F5344CB8AC3E}">
        <p14:creationId xmlns:p14="http://schemas.microsoft.com/office/powerpoint/2010/main" val="27911913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7624" y="188491"/>
            <a:ext cx="4669971" cy="950191"/>
          </a:xfrm>
          <a:prstGeom prst="rect">
            <a:avLst/>
          </a:prstGeom>
        </p:spPr>
      </p:pic>
      <p:sp>
        <p:nvSpPr>
          <p:cNvPr id="5" name="TextBox 4"/>
          <p:cNvSpPr txBox="1"/>
          <p:nvPr/>
        </p:nvSpPr>
        <p:spPr>
          <a:xfrm>
            <a:off x="402773" y="1295437"/>
            <a:ext cx="3905796" cy="5293757"/>
          </a:xfrm>
          <a:prstGeom prst="rect">
            <a:avLst/>
          </a:prstGeom>
          <a:noFill/>
        </p:spPr>
        <p:txBody>
          <a:bodyPr wrap="square" rtlCol="0">
            <a:spAutoFit/>
          </a:bodyPr>
          <a:lstStyle/>
          <a:p>
            <a:r>
              <a:rPr lang="vi-VN" sz="2600">
                <a:solidFill>
                  <a:srgbClr val="002060"/>
                </a:solidFill>
                <a:latin typeface="Cambria" panose="02040503050406030204" pitchFamily="18" charset="0"/>
                <a:ea typeface="Cambria" panose="02040503050406030204" pitchFamily="18" charset="0"/>
              </a:rPr>
              <a:t>Tao đi học về nhà</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Là mày chạy xồ ra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Đầu tiên mày rối rít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đuôi mừng ngoáy tít.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Rồi mày lắc cái đầu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Khịt khịt mũi, rung râu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Rồi mày rún chân sau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Chân trước chồm, mày bắt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Bắt tay tao rất chặt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Thế là mày tất bật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Đưa vội tao vào nhà</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Dù tao đi đâu xa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Cũng nhớ mày lắm đấy</a:t>
            </a:r>
            <a:r>
              <a:rPr lang="en-US" sz="2600">
                <a:solidFill>
                  <a:srgbClr val="002060"/>
                </a:solidFill>
                <a:latin typeface="Cambria" panose="02040503050406030204" pitchFamily="18" charset="0"/>
                <a:ea typeface="Cambria" panose="02040503050406030204" pitchFamily="18" charset="0"/>
              </a:rPr>
              <a:t>!</a:t>
            </a:r>
          </a:p>
        </p:txBody>
      </p:sp>
      <p:sp>
        <p:nvSpPr>
          <p:cNvPr id="6" name="TextBox 5"/>
          <p:cNvSpPr txBox="1"/>
          <p:nvPr/>
        </p:nvSpPr>
        <p:spPr>
          <a:xfrm>
            <a:off x="4444638" y="1295437"/>
            <a:ext cx="3905796" cy="4493538"/>
          </a:xfrm>
          <a:prstGeom prst="rect">
            <a:avLst/>
          </a:prstGeom>
          <a:noFill/>
        </p:spPr>
        <p:txBody>
          <a:bodyPr wrap="square" rtlCol="0">
            <a:spAutoFit/>
          </a:bodyPr>
          <a:lstStyle/>
          <a:p>
            <a:r>
              <a:rPr lang="vi-VN" sz="2600">
                <a:solidFill>
                  <a:srgbClr val="002060"/>
                </a:solidFill>
                <a:latin typeface="Cambria" panose="02040503050406030204" pitchFamily="18" charset="0"/>
                <a:ea typeface="Cambria" panose="02040503050406030204" pitchFamily="18" charset="0"/>
              </a:rPr>
              <a:t>Hôm nay tao bỗng thấy</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cổng rộng thế này</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Vì không thấy bóng mày</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Nằm chờ tao trước cửa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Không nghe tiếng mày sủa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Như những buổi trưa nào</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Không thấy mày đón tao</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đuôi vàng ngoáy tít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Cái mũi đen khịt khịt</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Mày không bắt tay tao</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Tay tao buồn làm sao!</a:t>
            </a:r>
            <a:endParaRPr lang="en-US" sz="2600">
              <a:solidFill>
                <a:srgbClr val="002060"/>
              </a:solidFill>
              <a:latin typeface="Cambria" panose="02040503050406030204" pitchFamily="18" charset="0"/>
              <a:ea typeface="Cambria" panose="02040503050406030204" pitchFamily="18" charset="0"/>
            </a:endParaRPr>
          </a:p>
        </p:txBody>
      </p:sp>
      <p:sp>
        <p:nvSpPr>
          <p:cNvPr id="7" name="TextBox 6"/>
          <p:cNvSpPr txBox="1"/>
          <p:nvPr/>
        </p:nvSpPr>
        <p:spPr>
          <a:xfrm>
            <a:off x="8486503" y="1295437"/>
            <a:ext cx="3905796" cy="3293209"/>
          </a:xfrm>
          <a:prstGeom prst="rect">
            <a:avLst/>
          </a:prstGeom>
          <a:noFill/>
        </p:spPr>
        <p:txBody>
          <a:bodyPr wrap="square" rtlCol="0">
            <a:spAutoFit/>
          </a:bodyPr>
          <a:lstStyle/>
          <a:p>
            <a:r>
              <a:rPr lang="vi-VN" sz="2600">
                <a:solidFill>
                  <a:srgbClr val="002060"/>
                </a:solidFill>
                <a:latin typeface="Cambria" panose="02040503050406030204" pitchFamily="18" charset="0"/>
                <a:ea typeface="Cambria" panose="02040503050406030204" pitchFamily="18" charset="0"/>
              </a:rPr>
              <a:t>Sao không về hả chó</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Nghe bom thằng Mỹ nổ</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Mày bỏ chạy đi đâu?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Tao chờ mày đã lâu</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Cơm phần mày để cửa</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Sao không về hả chó</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Tao nhớ mày lắm đó</a:t>
            </a:r>
            <a:br>
              <a:rPr lang="vi-VN" sz="2600">
                <a:solidFill>
                  <a:srgbClr val="002060"/>
                </a:solidFill>
                <a:latin typeface="Cambria" panose="02040503050406030204" pitchFamily="18" charset="0"/>
                <a:ea typeface="Cambria" panose="02040503050406030204" pitchFamily="18" charset="0"/>
              </a:rPr>
            </a:br>
            <a:r>
              <a:rPr lang="vi-VN" sz="2600">
                <a:solidFill>
                  <a:srgbClr val="002060"/>
                </a:solidFill>
                <a:latin typeface="Cambria" panose="02040503050406030204" pitchFamily="18" charset="0"/>
                <a:ea typeface="Cambria" panose="02040503050406030204" pitchFamily="18" charset="0"/>
              </a:rPr>
              <a:t>Vàng ơi là Vàng ơi!</a:t>
            </a:r>
            <a:endParaRPr lang="en-US" sz="260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rotWithShape="1">
          <a:blip r:embed="rId3"/>
          <a:srcRect l="12452" r="8133"/>
          <a:stretch/>
        </p:blipFill>
        <p:spPr>
          <a:xfrm>
            <a:off x="9079444" y="4777237"/>
            <a:ext cx="2860007" cy="2023475"/>
          </a:xfrm>
          <a:prstGeom prst="rect">
            <a:avLst/>
          </a:prstGeom>
        </p:spPr>
      </p:pic>
      <p:sp>
        <p:nvSpPr>
          <p:cNvPr id="9" name="TextBox 8"/>
          <p:cNvSpPr txBox="1"/>
          <p:nvPr/>
        </p:nvSpPr>
        <p:spPr>
          <a:xfrm>
            <a:off x="6172975" y="803951"/>
            <a:ext cx="3566125" cy="461665"/>
          </a:xfrm>
          <a:prstGeom prst="rect">
            <a:avLst/>
          </a:prstGeom>
          <a:noFill/>
        </p:spPr>
        <p:txBody>
          <a:bodyPr wrap="square" rtlCol="0">
            <a:spAutoFit/>
          </a:bodyPr>
          <a:lstStyle/>
          <a:p>
            <a:r>
              <a:rPr lang="en-US" sz="2400" i="1">
                <a:latin typeface="Cambria" panose="02040503050406030204" pitchFamily="18" charset="0"/>
                <a:ea typeface="Cambria" panose="02040503050406030204" pitchFamily="18" charset="0"/>
              </a:rPr>
              <a:t>(Trần Đăng Khoa)</a:t>
            </a:r>
          </a:p>
        </p:txBody>
      </p:sp>
    </p:spTree>
    <p:extLst>
      <p:ext uri="{BB962C8B-B14F-4D97-AF65-F5344CB8AC3E}">
        <p14:creationId xmlns:p14="http://schemas.microsoft.com/office/powerpoint/2010/main" val="4339369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77838" y="6065575"/>
            <a:ext cx="2713419" cy="461665"/>
          </a:xfrm>
          <a:prstGeom prst="rect">
            <a:avLst/>
          </a:prstGeom>
          <a:noFill/>
        </p:spPr>
        <p:txBody>
          <a:bodyPr wrap="square" rtlCol="0">
            <a:spAutoFit/>
          </a:bodyPr>
          <a:lstStyle/>
          <a:p>
            <a:r>
              <a:rPr lang="en-US" sz="2400" i="1">
                <a:latin typeface="Cambria" panose="02040503050406030204" pitchFamily="18" charset="0"/>
                <a:ea typeface="Cambria" panose="02040503050406030204" pitchFamily="18" charset="0"/>
              </a:rPr>
              <a:t>(Trần Đăng Khoa)</a:t>
            </a:r>
          </a:p>
        </p:txBody>
      </p:sp>
      <p:pic>
        <p:nvPicPr>
          <p:cNvPr id="5" name="Picture 4"/>
          <p:cNvPicPr>
            <a:picLocks noChangeAspect="1"/>
          </p:cNvPicPr>
          <p:nvPr/>
        </p:nvPicPr>
        <p:blipFill>
          <a:blip r:embed="rId2"/>
          <a:stretch>
            <a:fillRect/>
          </a:stretch>
        </p:blipFill>
        <p:spPr>
          <a:xfrm>
            <a:off x="1376600" y="394472"/>
            <a:ext cx="5167892" cy="1072989"/>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299546" y="106422"/>
            <a:ext cx="3739598" cy="25332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391152" y="1467461"/>
            <a:ext cx="4010297" cy="3693319"/>
          </a:xfrm>
          <a:prstGeom prst="rect">
            <a:avLst/>
          </a:prstGeom>
          <a:noFill/>
        </p:spPr>
        <p:txBody>
          <a:bodyPr wrap="square" rtlCol="0">
            <a:spAutoFit/>
          </a:bodyPr>
          <a:lstStyle/>
          <a:p>
            <a:r>
              <a:rPr lang="vi-VN" sz="2600">
                <a:latin typeface="Cambria" panose="02040503050406030204" pitchFamily="18" charset="0"/>
                <a:ea typeface="Cambria" panose="02040503050406030204" pitchFamily="18" charset="0"/>
              </a:rPr>
              <a:t>Con trâu đen lông mượt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Cái sừng nó vênh vênh</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Nó cao lớn lênh khênh</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Chân đi như đập đất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Trâu ơi ăn cỏ mật</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Hay là ăn cỏ gà</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Đừng ăn lúa đồng ta</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(Lúa của mẹ của cha</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Phải cấy cày vất vả)</a:t>
            </a:r>
            <a:endParaRPr lang="en-US" sz="2600">
              <a:latin typeface="Cambria" panose="02040503050406030204" pitchFamily="18" charset="0"/>
              <a:ea typeface="Cambria" panose="02040503050406030204" pitchFamily="18" charset="0"/>
            </a:endParaRPr>
          </a:p>
        </p:txBody>
      </p:sp>
      <p:sp>
        <p:nvSpPr>
          <p:cNvPr id="8" name="TextBox 7"/>
          <p:cNvSpPr txBox="1"/>
          <p:nvPr/>
        </p:nvSpPr>
        <p:spPr>
          <a:xfrm>
            <a:off x="8115654" y="2772366"/>
            <a:ext cx="4010297" cy="3293209"/>
          </a:xfrm>
          <a:prstGeom prst="rect">
            <a:avLst/>
          </a:prstGeom>
          <a:noFill/>
        </p:spPr>
        <p:txBody>
          <a:bodyPr wrap="square" rtlCol="0">
            <a:spAutoFit/>
          </a:bodyPr>
          <a:lstStyle/>
          <a:p>
            <a:r>
              <a:rPr lang="vi-VN" sz="2600">
                <a:latin typeface="Cambria" panose="02040503050406030204" pitchFamily="18" charset="0"/>
                <a:ea typeface="Cambria" panose="02040503050406030204" pitchFamily="18" charset="0"/>
              </a:rPr>
              <a:t>Đừng lo đồng nứt nẻ</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Ta có máy bơm rồi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Khó nhọc mấy mùa thôi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Sau thì trâu được nghỉ</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Máy cày rồi có nhé</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Trâu chỉ còn vui chơi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Hếch cái mũi, trâu cười</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Nhe cả hàm răng sún…</a:t>
            </a:r>
            <a:endParaRPr lang="en-US" sz="2600">
              <a:latin typeface="Cambria" panose="02040503050406030204" pitchFamily="18" charset="0"/>
              <a:ea typeface="Cambria" panose="02040503050406030204" pitchFamily="18" charset="0"/>
            </a:endParaRPr>
          </a:p>
        </p:txBody>
      </p:sp>
      <p:sp>
        <p:nvSpPr>
          <p:cNvPr id="9" name="TextBox 8"/>
          <p:cNvSpPr txBox="1"/>
          <p:nvPr/>
        </p:nvSpPr>
        <p:spPr>
          <a:xfrm>
            <a:off x="3852754" y="2425163"/>
            <a:ext cx="4620265" cy="3293209"/>
          </a:xfrm>
          <a:prstGeom prst="rect">
            <a:avLst/>
          </a:prstGeom>
          <a:noFill/>
        </p:spPr>
        <p:txBody>
          <a:bodyPr wrap="square" rtlCol="0">
            <a:spAutoFit/>
          </a:bodyPr>
          <a:lstStyle/>
          <a:p>
            <a:r>
              <a:rPr lang="vi-VN" sz="2600">
                <a:latin typeface="Cambria" panose="02040503050406030204" pitchFamily="18" charset="0"/>
                <a:ea typeface="Cambria" panose="02040503050406030204" pitchFamily="18" charset="0"/>
              </a:rPr>
              <a:t>Trâu ơi, uống nước nhá</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Đây rồi nước mương trong</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Có ánh mặt trời hồng</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Có ánh mặt trăng tỏ</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Bờ mương xanh mướt cỏ</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Của trâu đấy, tha hồ</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Trâu cứ chén cho no</a:t>
            </a:r>
            <a:br>
              <a:rPr lang="vi-VN" sz="2600">
                <a:latin typeface="Cambria" panose="02040503050406030204" pitchFamily="18" charset="0"/>
                <a:ea typeface="Cambria" panose="02040503050406030204" pitchFamily="18" charset="0"/>
              </a:rPr>
            </a:br>
            <a:r>
              <a:rPr lang="vi-VN" sz="2600">
                <a:latin typeface="Cambria" panose="02040503050406030204" pitchFamily="18" charset="0"/>
                <a:ea typeface="Cambria" panose="02040503050406030204" pitchFamily="18" charset="0"/>
              </a:rPr>
              <a:t>Ngày mai cày cho khoẻ</a:t>
            </a:r>
            <a:endParaRPr lang="en-US" sz="2600"/>
          </a:p>
        </p:txBody>
      </p:sp>
    </p:spTree>
    <p:extLst>
      <p:ext uri="{BB962C8B-B14F-4D97-AF65-F5344CB8AC3E}">
        <p14:creationId xmlns:p14="http://schemas.microsoft.com/office/powerpoint/2010/main" val="6945706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3" name="图片 4" descr="图片15"/>
          <p:cNvPicPr>
            <a:picLocks noChangeAspect="1"/>
          </p:cNvPicPr>
          <p:nvPr/>
        </p:nvPicPr>
        <p:blipFill>
          <a:blip r:embed="rId3"/>
          <a:stretch>
            <a:fillRect/>
          </a:stretch>
        </p:blipFill>
        <p:spPr>
          <a:xfrm>
            <a:off x="10682151" y="0"/>
            <a:ext cx="1282065" cy="1308735"/>
          </a:xfrm>
          <a:prstGeom prst="rect">
            <a:avLst/>
          </a:prstGeom>
        </p:spPr>
      </p:pic>
      <p:pic>
        <p:nvPicPr>
          <p:cNvPr id="4" name="Picture 3"/>
          <p:cNvPicPr>
            <a:picLocks noChangeAspect="1"/>
          </p:cNvPicPr>
          <p:nvPr/>
        </p:nvPicPr>
        <p:blipFill>
          <a:blip r:embed="rId4"/>
          <a:stretch>
            <a:fillRect/>
          </a:stretch>
        </p:blipFill>
        <p:spPr>
          <a:xfrm>
            <a:off x="974388" y="654367"/>
            <a:ext cx="11217612" cy="118272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382448019"/>
              </p:ext>
            </p:extLst>
          </p:nvPr>
        </p:nvGraphicFramePr>
        <p:xfrm>
          <a:off x="1289956" y="1963102"/>
          <a:ext cx="9591404" cy="3931394"/>
        </p:xfrm>
        <a:graphic>
          <a:graphicData uri="http://schemas.openxmlformats.org/drawingml/2006/table">
            <a:tbl>
              <a:tblPr firstRow="1" bandRow="1">
                <a:tableStyleId>{D7AC3CCA-C797-4891-BE02-D94E43425B78}</a:tableStyleId>
              </a:tblPr>
              <a:tblGrid>
                <a:gridCol w="3655139">
                  <a:extLst>
                    <a:ext uri="{9D8B030D-6E8A-4147-A177-3AD203B41FA5}">
                      <a16:colId xmlns:a16="http://schemas.microsoft.com/office/drawing/2014/main" val="3978263964"/>
                    </a:ext>
                  </a:extLst>
                </a:gridCol>
                <a:gridCol w="2587944">
                  <a:extLst>
                    <a:ext uri="{9D8B030D-6E8A-4147-A177-3AD203B41FA5}">
                      <a16:colId xmlns:a16="http://schemas.microsoft.com/office/drawing/2014/main" val="496916450"/>
                    </a:ext>
                  </a:extLst>
                </a:gridCol>
                <a:gridCol w="3348321">
                  <a:extLst>
                    <a:ext uri="{9D8B030D-6E8A-4147-A177-3AD203B41FA5}">
                      <a16:colId xmlns:a16="http://schemas.microsoft.com/office/drawing/2014/main" val="3145606923"/>
                    </a:ext>
                  </a:extLst>
                </a:gridCol>
              </a:tblGrid>
              <a:tr h="561667">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a:solidFill>
                            <a:schemeClr val="tx1"/>
                          </a:solidFill>
                          <a:latin typeface="Cambria" panose="02040503050406030204" pitchFamily="18" charset="0"/>
                          <a:ea typeface="Cambria" panose="02040503050406030204" pitchFamily="18" charset="0"/>
                          <a:cs typeface="Open Sans" panose="020B0606030504020204" pitchFamily="34" charset="0"/>
                        </a:rPr>
                        <a:t>PHIẾU</a:t>
                      </a:r>
                      <a:r>
                        <a:rPr lang="en-US" sz="3200" b="1" baseline="0">
                          <a:solidFill>
                            <a:schemeClr val="tx1"/>
                          </a:solidFill>
                          <a:latin typeface="Cambria" panose="02040503050406030204" pitchFamily="18" charset="0"/>
                          <a:ea typeface="Cambria" panose="02040503050406030204" pitchFamily="18" charset="0"/>
                          <a:cs typeface="Open Sans" panose="020B0606030504020204" pitchFamily="34" charset="0"/>
                        </a:rPr>
                        <a:t> ĐỌC SÁCH</a:t>
                      </a:r>
                      <a:endParaRPr lang="en-US" sz="3200" b="1">
                        <a:solidFill>
                          <a:schemeClr val="tx1"/>
                        </a:solidFill>
                        <a:latin typeface="Cambria" panose="02040503050406030204" pitchFamily="18" charset="0"/>
                        <a:ea typeface="Cambria" panose="02040503050406030204" pitchFamily="18" charset="0"/>
                        <a:cs typeface="Open Sans" panose="020B0606030504020204" pitchFamily="34" charset="0"/>
                      </a:endParaRPr>
                    </a:p>
                  </a:txBody>
                  <a:tcPr anchor="ctr">
                    <a:solidFill>
                      <a:schemeClr val="bg1"/>
                    </a:solidFill>
                  </a:tcPr>
                </a:tc>
                <a:tc hMerge="1">
                  <a:txBody>
                    <a:bodyPr/>
                    <a:lstStyle/>
                    <a:p>
                      <a:endParaRPr lang="en-US"/>
                    </a:p>
                  </a:txBody>
                  <a:tcP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2770386688"/>
                  </a:ext>
                </a:extLst>
              </a:tr>
              <a:tr h="820595">
                <a:tc>
                  <a:txBody>
                    <a:bodyPr/>
                    <a:lstStyle/>
                    <a:p>
                      <a:r>
                        <a:rPr lang="en-US" sz="2800"/>
                        <a:t>Tên</a:t>
                      </a:r>
                      <a:r>
                        <a:rPr lang="en-US" sz="2800" baseline="0"/>
                        <a:t> bài thơ: </a:t>
                      </a:r>
                      <a:endParaRPr lang="en-US" sz="2800"/>
                    </a:p>
                  </a:txBody>
                  <a:tcPr anchor="ctr">
                    <a:solidFill>
                      <a:schemeClr val="bg1"/>
                    </a:solidFill>
                  </a:tcPr>
                </a:tc>
                <a:tc>
                  <a:txBody>
                    <a:bodyPr/>
                    <a:lstStyle/>
                    <a:p>
                      <a:r>
                        <a:rPr lang="en-US" sz="2800"/>
                        <a:t>Tác</a:t>
                      </a:r>
                      <a:r>
                        <a:rPr lang="en-US" sz="2800" baseline="0"/>
                        <a:t> giả: </a:t>
                      </a:r>
                      <a:endParaRPr lang="en-US" sz="2800"/>
                    </a:p>
                  </a:txBody>
                  <a:tcPr anchor="ctr">
                    <a:solidFill>
                      <a:schemeClr val="bg1"/>
                    </a:solidFill>
                  </a:tcPr>
                </a:tc>
                <a:tc>
                  <a:txBody>
                    <a:bodyPr/>
                    <a:lstStyle/>
                    <a:p>
                      <a:r>
                        <a:rPr lang="en-US" sz="2800"/>
                        <a:t>Ngày</a:t>
                      </a:r>
                      <a:r>
                        <a:rPr lang="en-US" sz="2800" baseline="0"/>
                        <a:t> đọc: </a:t>
                      </a:r>
                      <a:endParaRPr lang="en-US" sz="2800"/>
                    </a:p>
                  </a:txBody>
                  <a:tcPr anchor="ctr">
                    <a:solidFill>
                      <a:schemeClr val="bg1"/>
                    </a:solidFill>
                  </a:tcPr>
                </a:tc>
                <a:extLst>
                  <a:ext uri="{0D108BD9-81ED-4DB2-BD59-A6C34878D82A}">
                    <a16:rowId xmlns:a16="http://schemas.microsoft.com/office/drawing/2014/main" val="161848342"/>
                  </a:ext>
                </a:extLst>
              </a:tr>
              <a:tr h="890489">
                <a:tc gridSpan="3">
                  <a:txBody>
                    <a:bodyPr/>
                    <a:lstStyle/>
                    <a:p>
                      <a:r>
                        <a:rPr lang="en-US" sz="2800"/>
                        <a:t>Hình</a:t>
                      </a:r>
                      <a:r>
                        <a:rPr lang="en-US" sz="2800" baseline="0"/>
                        <a:t> ảnh thể hiện tình yêu thương: </a:t>
                      </a:r>
                      <a:endParaRPr lang="en-US" sz="2800"/>
                    </a:p>
                  </a:txBody>
                  <a:tcPr anchor="ctr">
                    <a:solidFill>
                      <a:schemeClr val="bg1"/>
                    </a:solidFill>
                  </a:tcPr>
                </a:tc>
                <a:tc hMerge="1">
                  <a:txBody>
                    <a:bodyPr/>
                    <a:lstStyle/>
                    <a:p>
                      <a:endParaRPr lang="en-US" sz="2800"/>
                    </a:p>
                  </a:txBody>
                  <a:tcPr anchor="ct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2644174374"/>
                  </a:ext>
                </a:extLst>
              </a:tr>
              <a:tr h="820595">
                <a:tc gridSpan="3">
                  <a:txBody>
                    <a:bodyPr/>
                    <a:lstStyle/>
                    <a:p>
                      <a:r>
                        <a:rPr lang="en-US" sz="2800"/>
                        <a:t>Cảm nghĩ</a:t>
                      </a:r>
                      <a:r>
                        <a:rPr lang="en-US" sz="2800" baseline="0"/>
                        <a:t> của em sau khi đọc bài thơ:</a:t>
                      </a:r>
                      <a:endParaRPr lang="en-US" sz="2800"/>
                    </a:p>
                  </a:txBody>
                  <a:tcPr anchor="ctr">
                    <a:solidFill>
                      <a:schemeClr val="bg1"/>
                    </a:solidFill>
                  </a:tcPr>
                </a:tc>
                <a:tc hMerge="1">
                  <a:txBody>
                    <a:bodyPr/>
                    <a:lstStyle/>
                    <a:p>
                      <a:endParaRPr lang="en-US"/>
                    </a:p>
                  </a:txBody>
                  <a:tcP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311893325"/>
                  </a:ext>
                </a:extLst>
              </a:tr>
              <a:tr h="820595">
                <a:tc gridSpan="3">
                  <a:txBody>
                    <a:bodyPr/>
                    <a:lstStyle/>
                    <a:p>
                      <a:r>
                        <a:rPr lang="en-US" sz="2800"/>
                        <a:t>Mức độ</a:t>
                      </a:r>
                      <a:r>
                        <a:rPr lang="en-US" sz="2800" baseline="0"/>
                        <a:t> yêu thích: </a:t>
                      </a:r>
                      <a:endParaRPr lang="en-US" sz="2800"/>
                    </a:p>
                  </a:txBody>
                  <a:tcPr anchor="c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69194543"/>
                  </a:ext>
                </a:extLst>
              </a:tr>
            </a:tbl>
          </a:graphicData>
        </a:graphic>
      </p:graphicFrame>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3121135" y="2675038"/>
            <a:ext cx="766860" cy="546743"/>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138653" y="2675038"/>
            <a:ext cx="766860" cy="546743"/>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9156171" y="2675038"/>
            <a:ext cx="766860" cy="5467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583194" y="3532832"/>
            <a:ext cx="766860" cy="5467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843918" y="4390626"/>
            <a:ext cx="766860" cy="546743"/>
          </a:xfrm>
          <a:prstGeom prst="rect">
            <a:avLst/>
          </a:prstGeom>
        </p:spPr>
      </p:pic>
      <p:grpSp>
        <p:nvGrpSpPr>
          <p:cNvPr id="12" name="Group 11"/>
          <p:cNvGrpSpPr/>
          <p:nvPr/>
        </p:nvGrpSpPr>
        <p:grpSpPr>
          <a:xfrm>
            <a:off x="4158547" y="5127700"/>
            <a:ext cx="2937282" cy="614881"/>
            <a:chOff x="5823678" y="5037015"/>
            <a:chExt cx="2937282" cy="614881"/>
          </a:xfrm>
        </p:grpSpPr>
        <p:sp>
          <p:nvSpPr>
            <p:cNvPr id="13" name="Freeform 10"/>
            <p:cNvSpPr/>
            <p:nvPr/>
          </p:nvSpPr>
          <p:spPr>
            <a:xfrm>
              <a:off x="5823678" y="5038710"/>
              <a:ext cx="639559" cy="613186"/>
            </a:xfrm>
            <a:custGeom>
              <a:avLst/>
              <a:gdLst/>
              <a:ahLst/>
              <a:cxnLst/>
              <a:rect l="l" t="t" r="r" b="b"/>
              <a:pathLst>
                <a:path w="959339" h="919779">
                  <a:moveTo>
                    <a:pt x="0" y="0"/>
                  </a:moveTo>
                  <a:lnTo>
                    <a:pt x="959338" y="0"/>
                  </a:lnTo>
                  <a:lnTo>
                    <a:pt x="959338" y="919779"/>
                  </a:lnTo>
                  <a:lnTo>
                    <a:pt x="0" y="919779"/>
                  </a:lnTo>
                  <a:lnTo>
                    <a:pt x="0" y="0"/>
                  </a:lnTo>
                  <a:close/>
                </a:path>
              </a:pathLst>
            </a:custGeom>
            <a:blipFill>
              <a:blip r:embed="rId7"/>
              <a:stretch>
                <a:fillRect/>
              </a:stretch>
            </a:blipFill>
          </p:spPr>
        </p:sp>
        <p:sp>
          <p:nvSpPr>
            <p:cNvPr id="14" name="Freeform 11"/>
            <p:cNvSpPr/>
            <p:nvPr/>
          </p:nvSpPr>
          <p:spPr>
            <a:xfrm>
              <a:off x="6398108" y="5038710"/>
              <a:ext cx="639559" cy="613186"/>
            </a:xfrm>
            <a:custGeom>
              <a:avLst/>
              <a:gdLst/>
              <a:ahLst/>
              <a:cxnLst/>
              <a:rect l="l" t="t" r="r" b="b"/>
              <a:pathLst>
                <a:path w="959338" h="919779">
                  <a:moveTo>
                    <a:pt x="0" y="0"/>
                  </a:moveTo>
                  <a:lnTo>
                    <a:pt x="959338" y="0"/>
                  </a:lnTo>
                  <a:lnTo>
                    <a:pt x="959338" y="919779"/>
                  </a:lnTo>
                  <a:lnTo>
                    <a:pt x="0" y="919779"/>
                  </a:lnTo>
                  <a:lnTo>
                    <a:pt x="0" y="0"/>
                  </a:lnTo>
                  <a:close/>
                </a:path>
              </a:pathLst>
            </a:custGeom>
            <a:blipFill>
              <a:blip r:embed="rId7"/>
              <a:stretch>
                <a:fillRect/>
              </a:stretch>
            </a:blipFill>
          </p:spPr>
        </p:sp>
        <p:sp>
          <p:nvSpPr>
            <p:cNvPr id="15" name="Freeform 12"/>
            <p:cNvSpPr/>
            <p:nvPr/>
          </p:nvSpPr>
          <p:spPr>
            <a:xfrm>
              <a:off x="6972539" y="5038710"/>
              <a:ext cx="639559" cy="613186"/>
            </a:xfrm>
            <a:custGeom>
              <a:avLst/>
              <a:gdLst/>
              <a:ahLst/>
              <a:cxnLst/>
              <a:rect l="l" t="t" r="r" b="b"/>
              <a:pathLst>
                <a:path w="959339" h="919779">
                  <a:moveTo>
                    <a:pt x="0" y="0"/>
                  </a:moveTo>
                  <a:lnTo>
                    <a:pt x="959339" y="0"/>
                  </a:lnTo>
                  <a:lnTo>
                    <a:pt x="959339" y="919779"/>
                  </a:lnTo>
                  <a:lnTo>
                    <a:pt x="0" y="919779"/>
                  </a:lnTo>
                  <a:lnTo>
                    <a:pt x="0" y="0"/>
                  </a:lnTo>
                  <a:close/>
                </a:path>
              </a:pathLst>
            </a:custGeom>
            <a:blipFill>
              <a:blip r:embed="rId7"/>
              <a:stretch>
                <a:fillRect/>
              </a:stretch>
            </a:blipFill>
          </p:spPr>
        </p:sp>
        <p:sp>
          <p:nvSpPr>
            <p:cNvPr id="16" name="Freeform 13"/>
            <p:cNvSpPr/>
            <p:nvPr/>
          </p:nvSpPr>
          <p:spPr>
            <a:xfrm>
              <a:off x="754697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7"/>
              <a:stretch>
                <a:fillRect/>
              </a:stretch>
            </a:blipFill>
          </p:spPr>
        </p:sp>
        <p:sp>
          <p:nvSpPr>
            <p:cNvPr id="17" name="Freeform 14"/>
            <p:cNvSpPr/>
            <p:nvPr/>
          </p:nvSpPr>
          <p:spPr>
            <a:xfrm>
              <a:off x="812140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7"/>
              <a:stretch>
                <a:fillRect/>
              </a:stretch>
            </a:blipFill>
          </p:spPr>
        </p:sp>
      </p:grpSp>
    </p:spTree>
    <p:extLst>
      <p:ext uri="{BB962C8B-B14F-4D97-AF65-F5344CB8AC3E}">
        <p14:creationId xmlns:p14="http://schemas.microsoft.com/office/powerpoint/2010/main" val="12738417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879" y="496387"/>
            <a:ext cx="7784308" cy="478063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7754" y="2024743"/>
            <a:ext cx="4142020" cy="4171666"/>
          </a:xfrm>
          <a:prstGeom prst="rect">
            <a:avLst/>
          </a:prstGeom>
        </p:spPr>
      </p:pic>
    </p:spTree>
    <p:extLst>
      <p:ext uri="{BB962C8B-B14F-4D97-AF65-F5344CB8AC3E}">
        <p14:creationId xmlns:p14="http://schemas.microsoft.com/office/powerpoint/2010/main" val="452363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4c4a34c01db62f5ecb85f2a9f141c1cd"/>
          <p:cNvPicPr>
            <a:picLocks noChangeAspect="1"/>
          </p:cNvPicPr>
          <p:nvPr/>
        </p:nvPicPr>
        <p:blipFill>
          <a:blip r:embed="rId2"/>
          <a:stretch>
            <a:fillRect/>
          </a:stretch>
        </p:blipFill>
        <p:spPr>
          <a:xfrm>
            <a:off x="-130628" y="600890"/>
            <a:ext cx="7360285" cy="5807636"/>
          </a:xfrm>
          <a:prstGeom prst="rect">
            <a:avLst/>
          </a:prstGeom>
        </p:spPr>
      </p:pic>
      <p:pic>
        <p:nvPicPr>
          <p:cNvPr id="5"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8" name="图片 6" descr="未标题-6"/>
          <p:cNvPicPr>
            <a:picLocks noChangeAspect="1"/>
          </p:cNvPicPr>
          <p:nvPr/>
        </p:nvPicPr>
        <p:blipFill>
          <a:blip r:embed="rId4"/>
          <a:stretch>
            <a:fillRect/>
          </a:stretch>
        </p:blipFill>
        <p:spPr>
          <a:xfrm>
            <a:off x="8332470" y="2280285"/>
            <a:ext cx="3102610" cy="3942715"/>
          </a:xfrm>
          <a:prstGeom prst="rect">
            <a:avLst/>
          </a:prstGeom>
        </p:spPr>
      </p:pic>
      <p:pic>
        <p:nvPicPr>
          <p:cNvPr id="12" name="图片 4" descr="图片15"/>
          <p:cNvPicPr>
            <a:picLocks noChangeAspect="1"/>
          </p:cNvPicPr>
          <p:nvPr/>
        </p:nvPicPr>
        <p:blipFill>
          <a:blip r:embed="rId5"/>
          <a:stretch>
            <a:fillRect/>
          </a:stretch>
        </p:blipFill>
        <p:spPr>
          <a:xfrm>
            <a:off x="10682151" y="0"/>
            <a:ext cx="1282065" cy="1308735"/>
          </a:xfrm>
          <a:prstGeom prst="rect">
            <a:avLst/>
          </a:prstGeom>
        </p:spPr>
      </p:pic>
      <p:grpSp>
        <p:nvGrpSpPr>
          <p:cNvPr id="6" name="Group 5"/>
          <p:cNvGrpSpPr/>
          <p:nvPr/>
        </p:nvGrpSpPr>
        <p:grpSpPr>
          <a:xfrm>
            <a:off x="547957" y="957338"/>
            <a:ext cx="5688061" cy="3209624"/>
            <a:chOff x="547957" y="957338"/>
            <a:chExt cx="5688061" cy="3209624"/>
          </a:xfrm>
        </p:grpSpPr>
        <p:pic>
          <p:nvPicPr>
            <p:cNvPr id="3" name="Picture 2"/>
            <p:cNvPicPr>
              <a:picLocks noChangeAspect="1"/>
            </p:cNvPicPr>
            <p:nvPr/>
          </p:nvPicPr>
          <p:blipFill>
            <a:blip r:embed="rId6"/>
            <a:stretch>
              <a:fillRect/>
            </a:stretch>
          </p:blipFill>
          <p:spPr>
            <a:xfrm>
              <a:off x="2462497" y="957338"/>
              <a:ext cx="1322947" cy="1322947"/>
            </a:xfrm>
            <a:prstGeom prst="rect">
              <a:avLst/>
            </a:prstGeom>
          </p:spPr>
        </p:pic>
        <p:pic>
          <p:nvPicPr>
            <p:cNvPr id="4" name="Picture 3"/>
            <p:cNvPicPr>
              <a:picLocks noChangeAspect="1"/>
            </p:cNvPicPr>
            <p:nvPr/>
          </p:nvPicPr>
          <p:blipFill>
            <a:blip r:embed="rId7"/>
            <a:stretch>
              <a:fillRect/>
            </a:stretch>
          </p:blipFill>
          <p:spPr>
            <a:xfrm>
              <a:off x="547957" y="2636733"/>
              <a:ext cx="5688061" cy="1530229"/>
            </a:xfrm>
            <a:prstGeom prst="rect">
              <a:avLst/>
            </a:prstGeom>
          </p:spPr>
        </p:pic>
      </p:grpSp>
    </p:spTree>
    <p:extLst>
      <p:ext uri="{BB962C8B-B14F-4D97-AF65-F5344CB8AC3E}">
        <p14:creationId xmlns:p14="http://schemas.microsoft.com/office/powerpoint/2010/main" val="42715220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57822" y="1379039"/>
            <a:ext cx="5222005" cy="5229402"/>
          </a:xfrm>
          <a:prstGeom prst="rect">
            <a:avLst/>
          </a:prstGeom>
        </p:spPr>
      </p:pic>
      <p:pic>
        <p:nvPicPr>
          <p:cNvPr id="4" name="Picture 3"/>
          <p:cNvPicPr>
            <a:picLocks noChangeAspect="1"/>
          </p:cNvPicPr>
          <p:nvPr/>
        </p:nvPicPr>
        <p:blipFill>
          <a:blip r:embed="rId3"/>
          <a:stretch>
            <a:fillRect/>
          </a:stretch>
        </p:blipFill>
        <p:spPr>
          <a:xfrm>
            <a:off x="3406474" y="1666422"/>
            <a:ext cx="7364606" cy="3859102"/>
          </a:xfrm>
          <a:prstGeom prst="rect">
            <a:avLst/>
          </a:prstGeom>
        </p:spPr>
      </p:pic>
    </p:spTree>
    <p:extLst>
      <p:ext uri="{BB962C8B-B14F-4D97-AF65-F5344CB8AC3E}">
        <p14:creationId xmlns:p14="http://schemas.microsoft.com/office/powerpoint/2010/main" val="24097496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4c4a34c01db62f5ecb85f2a9f141c1cd"/>
          <p:cNvPicPr>
            <a:picLocks noChangeAspect="1"/>
          </p:cNvPicPr>
          <p:nvPr/>
        </p:nvPicPr>
        <p:blipFill>
          <a:blip r:embed="rId2"/>
          <a:stretch>
            <a:fillRect/>
          </a:stretch>
        </p:blipFill>
        <p:spPr>
          <a:xfrm>
            <a:off x="-130628" y="600890"/>
            <a:ext cx="7360285" cy="5807636"/>
          </a:xfrm>
          <a:prstGeom prst="rect">
            <a:avLst/>
          </a:prstGeom>
        </p:spPr>
      </p:pic>
      <p:pic>
        <p:nvPicPr>
          <p:cNvPr id="5"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12" name="图片 4" descr="图片15"/>
          <p:cNvPicPr>
            <a:picLocks noChangeAspect="1"/>
          </p:cNvPicPr>
          <p:nvPr/>
        </p:nvPicPr>
        <p:blipFill>
          <a:blip r:embed="rId4"/>
          <a:stretch>
            <a:fillRect/>
          </a:stretch>
        </p:blipFill>
        <p:spPr>
          <a:xfrm>
            <a:off x="10682151" y="0"/>
            <a:ext cx="1282065" cy="1308735"/>
          </a:xfrm>
          <a:prstGeom prst="rect">
            <a:avLst/>
          </a:prstGeom>
        </p:spPr>
      </p:pic>
      <p:pic>
        <p:nvPicPr>
          <p:cNvPr id="7" name="Picture 6"/>
          <p:cNvPicPr>
            <a:picLocks noChangeAspect="1"/>
          </p:cNvPicPr>
          <p:nvPr/>
        </p:nvPicPr>
        <p:blipFill>
          <a:blip r:embed="rId5"/>
          <a:stretch>
            <a:fillRect/>
          </a:stretch>
        </p:blipFill>
        <p:spPr>
          <a:xfrm>
            <a:off x="2506268" y="855345"/>
            <a:ext cx="1353429" cy="1335140"/>
          </a:xfrm>
          <a:prstGeom prst="rect">
            <a:avLst/>
          </a:prstGeom>
        </p:spPr>
      </p:pic>
      <p:pic>
        <p:nvPicPr>
          <p:cNvPr id="9" name="Picture 8"/>
          <p:cNvPicPr>
            <a:picLocks noChangeAspect="1"/>
          </p:cNvPicPr>
          <p:nvPr/>
        </p:nvPicPr>
        <p:blipFill>
          <a:blip r:embed="rId6"/>
          <a:stretch>
            <a:fillRect/>
          </a:stretch>
        </p:blipFill>
        <p:spPr>
          <a:xfrm>
            <a:off x="702435" y="2782379"/>
            <a:ext cx="5694158" cy="1469263"/>
          </a:xfrm>
          <a:prstGeom prst="rect">
            <a:avLst/>
          </a:prstGeom>
        </p:spPr>
      </p:pic>
      <p:pic>
        <p:nvPicPr>
          <p:cNvPr id="11" name="图片 7">
            <a:extLst>
              <a:ext uri="{FF2B5EF4-FFF2-40B4-BE49-F238E27FC236}">
                <a16:creationId xmlns:a16="http://schemas.microsoft.com/office/drawing/2014/main" id="{52F8BD76-9BA4-72AA-5DFC-87639F2FF8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4808" y="654367"/>
            <a:ext cx="3585032" cy="5373963"/>
          </a:xfrm>
          <a:prstGeom prst="rect">
            <a:avLst/>
          </a:prstGeom>
        </p:spPr>
      </p:pic>
    </p:spTree>
    <p:extLst>
      <p:ext uri="{BB962C8B-B14F-4D97-AF65-F5344CB8AC3E}">
        <p14:creationId xmlns:p14="http://schemas.microsoft.com/office/powerpoint/2010/main" val="17685432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p:cNvSpPr/>
          <p:nvPr/>
        </p:nvSpPr>
        <p:spPr>
          <a:xfrm>
            <a:off x="143691" y="3063240"/>
            <a:ext cx="4000422" cy="379476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2"/>
            <a:stretch>
              <a:fillRect/>
            </a:stretch>
          </a:blipFill>
        </p:spPr>
      </p:sp>
      <p:pic>
        <p:nvPicPr>
          <p:cNvPr id="3"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grpSp>
        <p:nvGrpSpPr>
          <p:cNvPr id="6" name="Group 5"/>
          <p:cNvGrpSpPr/>
          <p:nvPr/>
        </p:nvGrpSpPr>
        <p:grpSpPr>
          <a:xfrm>
            <a:off x="4393028" y="200252"/>
            <a:ext cx="7341773" cy="5647739"/>
            <a:chOff x="4889416" y="-701085"/>
            <a:chExt cx="7341773" cy="5647739"/>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9416" y="-701085"/>
              <a:ext cx="7341773" cy="5647739"/>
            </a:xfrm>
            <a:prstGeom prst="rect">
              <a:avLst/>
            </a:prstGeom>
          </p:spPr>
        </p:pic>
        <p:sp>
          <p:nvSpPr>
            <p:cNvPr id="5" name="TextBox 14"/>
            <p:cNvSpPr txBox="1"/>
            <p:nvPr/>
          </p:nvSpPr>
          <p:spPr>
            <a:xfrm>
              <a:off x="5625520" y="1199456"/>
              <a:ext cx="4802547" cy="1846659"/>
            </a:xfrm>
            <a:prstGeom prst="rect">
              <a:avLst/>
            </a:prstGeom>
          </p:spPr>
          <p:txBody>
            <a:bodyPr wrap="square" lIns="0" tIns="0" rIns="0" bIns="0" rtlCol="0" anchor="t">
              <a:spAutoFit/>
            </a:bodyPr>
            <a:lstStyle/>
            <a:p>
              <a:pPr algn="ctr" defTabSz="609630"/>
              <a:r>
                <a:rPr lang="en-US" sz="4000" b="1">
                  <a:solidFill>
                    <a:srgbClr val="006666"/>
                  </a:solidFill>
                  <a:latin typeface="Cambria" panose="02040503050406030204" pitchFamily="18" charset="0"/>
                  <a:ea typeface="Cambria" panose="02040503050406030204" pitchFamily="18" charset="0"/>
                </a:rPr>
                <a:t>Tìm đọc thêm một số bài thơ về chủ đề tình yêu thương.</a:t>
              </a:r>
              <a:endParaRPr lang="en-US" sz="4000" b="1" dirty="0">
                <a:solidFill>
                  <a:srgbClr val="006666"/>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583304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1AA90B01-BBF9-EF4E-6B35-5F1258E464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0700" y="515582"/>
            <a:ext cx="4848301" cy="6858000"/>
          </a:xfrm>
          <a:prstGeom prst="rect">
            <a:avLst/>
          </a:prstGeom>
        </p:spPr>
      </p:pic>
      <p:sp>
        <p:nvSpPr>
          <p:cNvPr id="3" name="TextBox 2"/>
          <p:cNvSpPr txBox="1"/>
          <p:nvPr/>
        </p:nvSpPr>
        <p:spPr>
          <a:xfrm>
            <a:off x="1083855" y="2852410"/>
            <a:ext cx="5539014" cy="2062103"/>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cs typeface="Open Sans" panose="020B0606030504020204" pitchFamily="34" charset="0"/>
              </a:rPr>
              <a:t>- Hoàn thành phiếu Đọc mở rộng.</a:t>
            </a:r>
          </a:p>
          <a:p>
            <a:pPr algn="just"/>
            <a:r>
              <a:rPr lang="en-US" altLang="zh-CN" sz="3200" b="1">
                <a:solidFill>
                  <a:srgbClr val="002060"/>
                </a:solidFill>
                <a:latin typeface="Cambria" panose="02040503050406030204" pitchFamily="18" charset="0"/>
                <a:ea typeface="Cambria" panose="02040503050406030204" pitchFamily="18" charset="0"/>
                <a:cs typeface="Open Sans" panose="020B0606030504020204" pitchFamily="34" charset="0"/>
              </a:rPr>
              <a:t>- Chia sẻ phiếu đọc sách của em với người thân.</a:t>
            </a:r>
          </a:p>
        </p:txBody>
      </p:sp>
      <p:pic>
        <p:nvPicPr>
          <p:cNvPr id="4" name="Picture 3"/>
          <p:cNvPicPr>
            <a:picLocks noChangeAspect="1"/>
          </p:cNvPicPr>
          <p:nvPr/>
        </p:nvPicPr>
        <p:blipFill>
          <a:blip r:embed="rId3"/>
          <a:stretch>
            <a:fillRect/>
          </a:stretch>
        </p:blipFill>
        <p:spPr>
          <a:xfrm>
            <a:off x="3029501" y="980085"/>
            <a:ext cx="4852837" cy="1475360"/>
          </a:xfrm>
          <a:prstGeom prst="rect">
            <a:avLst/>
          </a:prstGeom>
        </p:spPr>
      </p:pic>
    </p:spTree>
    <p:extLst>
      <p:ext uri="{BB962C8B-B14F-4D97-AF65-F5344CB8AC3E}">
        <p14:creationId xmlns:p14="http://schemas.microsoft.com/office/powerpoint/2010/main" val="13591726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12" name="图片 2" descr="5623725d7d8c1e2d0de6dba4a5264bb6"/>
          <p:cNvPicPr>
            <a:picLocks noChangeAspect="1"/>
          </p:cNvPicPr>
          <p:nvPr/>
        </p:nvPicPr>
        <p:blipFill>
          <a:blip r:embed="rId3"/>
          <a:stretch>
            <a:fillRect/>
          </a:stretch>
        </p:blipFill>
        <p:spPr>
          <a:xfrm>
            <a:off x="392791" y="-561703"/>
            <a:ext cx="7614739" cy="7639685"/>
          </a:xfrm>
          <a:prstGeom prst="rect">
            <a:avLst/>
          </a:prstGeom>
        </p:spPr>
      </p:pic>
      <p:pic>
        <p:nvPicPr>
          <p:cNvPr id="13" name="图片 6" descr="包图网_19766793父亲与儿子读书父亲节元素"/>
          <p:cNvPicPr>
            <a:picLocks noChangeAspect="1"/>
          </p:cNvPicPr>
          <p:nvPr/>
        </p:nvPicPr>
        <p:blipFill>
          <a:blip r:embed="rId4"/>
          <a:stretch>
            <a:fillRect/>
          </a:stretch>
        </p:blipFill>
        <p:spPr>
          <a:xfrm>
            <a:off x="6899365" y="1306286"/>
            <a:ext cx="5902325" cy="5902325"/>
          </a:xfrm>
          <a:prstGeom prst="rect">
            <a:avLst/>
          </a:prstGeom>
        </p:spPr>
      </p:pic>
      <p:sp>
        <p:nvSpPr>
          <p:cNvPr id="14" name="TextBox 13"/>
          <p:cNvSpPr txBox="1"/>
          <p:nvPr/>
        </p:nvSpPr>
        <p:spPr>
          <a:xfrm>
            <a:off x="1588100" y="2101298"/>
            <a:ext cx="4718594" cy="2585323"/>
          </a:xfrm>
          <a:prstGeom prst="rect">
            <a:avLst/>
          </a:prstGeom>
          <a:noFill/>
        </p:spPr>
        <p:txBody>
          <a:bodyPr wrap="square" rtlCol="0">
            <a:spAutoFit/>
          </a:bodyPr>
          <a:lstStyle/>
          <a:p>
            <a:pPr algn="ctr"/>
            <a:r>
              <a:rPr lang="en-US" sz="5400" b="1">
                <a:solidFill>
                  <a:srgbClr val="800080"/>
                </a:solidFill>
                <a:latin typeface="Cambria" panose="02040503050406030204" pitchFamily="18" charset="0"/>
                <a:ea typeface="Cambria" panose="02040503050406030204" pitchFamily="18" charset="0"/>
              </a:rPr>
              <a:t>Em hiểu “</a:t>
            </a:r>
            <a:r>
              <a:rPr lang="en-US" sz="5400" b="1">
                <a:solidFill>
                  <a:srgbClr val="CC3300"/>
                </a:solidFill>
                <a:latin typeface="Cambria" panose="02040503050406030204" pitchFamily="18" charset="0"/>
                <a:ea typeface="Cambria" panose="02040503050406030204" pitchFamily="18" charset="0"/>
              </a:rPr>
              <a:t>tình yêu thương</a:t>
            </a:r>
            <a:r>
              <a:rPr lang="en-US" sz="5400" b="1">
                <a:solidFill>
                  <a:srgbClr val="800080"/>
                </a:solidFill>
                <a:latin typeface="Cambria" panose="02040503050406030204" pitchFamily="18" charset="0"/>
                <a:ea typeface="Cambria" panose="02040503050406030204" pitchFamily="18" charset="0"/>
              </a:rPr>
              <a:t>” là gì?</a:t>
            </a:r>
            <a:endParaRPr lang="en-US" sz="5400" b="1" dirty="0">
              <a:solidFill>
                <a:schemeClr val="tx1">
                  <a:lumMod val="65000"/>
                  <a:lumOff val="3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07564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2825923" y="807694"/>
            <a:ext cx="7938098" cy="4862829"/>
            <a:chOff x="1227083" y="675833"/>
            <a:chExt cx="10162697" cy="5898322"/>
          </a:xfrm>
          <a:effectLst>
            <a:outerShdw blurRad="50800" dist="38100" algn="l"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8" name="图片 7" descr="未标题-2"/>
          <p:cNvPicPr>
            <a:picLocks noChangeAspect="1"/>
          </p:cNvPicPr>
          <p:nvPr/>
        </p:nvPicPr>
        <p:blipFill>
          <a:blip r:embed="rId3"/>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4"/>
          <a:stretch>
            <a:fillRect/>
          </a:stretch>
        </p:blipFill>
        <p:spPr>
          <a:xfrm>
            <a:off x="14605" y="2341550"/>
            <a:ext cx="12192635" cy="4502150"/>
          </a:xfrm>
          <a:prstGeom prst="rect">
            <a:avLst/>
          </a:prstGeom>
        </p:spPr>
      </p:pic>
      <p:pic>
        <p:nvPicPr>
          <p:cNvPr id="7" name="图片 6" descr="54ref"/>
          <p:cNvPicPr>
            <a:picLocks noChangeAspect="1"/>
          </p:cNvPicPr>
          <p:nvPr/>
        </p:nvPicPr>
        <p:blipFill>
          <a:blip r:embed="rId5"/>
          <a:stretch>
            <a:fillRect/>
          </a:stretch>
        </p:blipFill>
        <p:spPr>
          <a:xfrm>
            <a:off x="9201150" y="4347210"/>
            <a:ext cx="2766695" cy="207454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图片 7" descr="未标题-2"/>
          <p:cNvPicPr>
            <a:picLocks noChangeAspect="1"/>
          </p:cNvPicPr>
          <p:nvPr/>
        </p:nvPicPr>
        <p:blipFill>
          <a:blip r:embed="rId3"/>
          <a:stretch>
            <a:fillRect/>
          </a:stretch>
        </p:blipFill>
        <p:spPr>
          <a:xfrm>
            <a:off x="14605" y="1427236"/>
            <a:ext cx="4134885" cy="367306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05" y="-200348"/>
            <a:ext cx="1752362" cy="1752362"/>
          </a:xfrm>
          <a:prstGeom prst="rect">
            <a:avLst/>
          </a:prstGeom>
        </p:spPr>
      </p:pic>
      <p:pic>
        <p:nvPicPr>
          <p:cNvPr id="15" name="图片 4" descr="图片15"/>
          <p:cNvPicPr>
            <a:picLocks noChangeAspect="1"/>
          </p:cNvPicPr>
          <p:nvPr/>
        </p:nvPicPr>
        <p:blipFill>
          <a:blip r:embed="rId9"/>
          <a:stretch>
            <a:fillRect/>
          </a:stretch>
        </p:blipFill>
        <p:spPr>
          <a:xfrm>
            <a:off x="9201150" y="155978"/>
            <a:ext cx="1282065" cy="1308735"/>
          </a:xfrm>
          <a:prstGeom prst="rect">
            <a:avLst/>
          </a:prstGeom>
        </p:spPr>
      </p:pic>
      <p:pic>
        <p:nvPicPr>
          <p:cNvPr id="2" name="Picture 1"/>
          <p:cNvPicPr>
            <a:picLocks noChangeAspect="1"/>
          </p:cNvPicPr>
          <p:nvPr/>
        </p:nvPicPr>
        <p:blipFill>
          <a:blip r:embed="rId10"/>
          <a:stretch>
            <a:fillRect/>
          </a:stretch>
        </p:blipFill>
        <p:spPr>
          <a:xfrm>
            <a:off x="3004214" y="1427236"/>
            <a:ext cx="8126672" cy="3548180"/>
          </a:xfrm>
          <a:prstGeom prst="rect">
            <a:avLst/>
          </a:prstGeom>
        </p:spPr>
      </p:pic>
    </p:spTree>
    <p:extLst>
      <p:ext uri="{BB962C8B-B14F-4D97-AF65-F5344CB8AC3E}">
        <p14:creationId xmlns:p14="http://schemas.microsoft.com/office/powerpoint/2010/main" val="1852515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500"/>
                                        <p:tgtEl>
                                          <p:spTgt spid="1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par>
                                <p:cTn id="36" presetID="53" presetClass="entr" presetSubtype="16"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13" name="图片 6" descr="包图网_19766793父亲与儿子读书父亲节元素"/>
          <p:cNvPicPr>
            <a:picLocks noChangeAspect="1"/>
          </p:cNvPicPr>
          <p:nvPr/>
        </p:nvPicPr>
        <p:blipFill>
          <a:blip r:embed="rId3"/>
          <a:stretch>
            <a:fillRect/>
          </a:stretch>
        </p:blipFill>
        <p:spPr>
          <a:xfrm>
            <a:off x="6899365" y="1306286"/>
            <a:ext cx="5902325" cy="5902325"/>
          </a:xfrm>
          <a:prstGeom prst="rect">
            <a:avLst/>
          </a:prstGeom>
        </p:spPr>
      </p:pic>
      <p:sp>
        <p:nvSpPr>
          <p:cNvPr id="14" name="TextBox 13"/>
          <p:cNvSpPr txBox="1"/>
          <p:nvPr/>
        </p:nvSpPr>
        <p:spPr>
          <a:xfrm>
            <a:off x="1214846" y="1474281"/>
            <a:ext cx="6622868" cy="3970318"/>
          </a:xfrm>
          <a:prstGeom prst="rect">
            <a:avLst/>
          </a:prstGeom>
          <a:noFill/>
        </p:spPr>
        <p:txBody>
          <a:bodyPr wrap="square" rtlCol="0">
            <a:spAutoFit/>
          </a:bodyPr>
          <a:lstStyle/>
          <a:p>
            <a:pPr algn="just"/>
            <a:r>
              <a:rPr lang="en-US" sz="3600">
                <a:latin typeface="Cambria" panose="02040503050406030204" pitchFamily="18" charset="0"/>
                <a:ea typeface="Cambria" panose="02040503050406030204" pitchFamily="18" charset="0"/>
              </a:rPr>
              <a:t> </a:t>
            </a:r>
            <a:r>
              <a:rPr lang="en-US" sz="3600" b="1">
                <a:solidFill>
                  <a:srgbClr val="CC3300"/>
                </a:solidFill>
                <a:latin typeface="Cambria" panose="02040503050406030204" pitchFamily="18" charset="0"/>
                <a:ea typeface="Cambria" panose="02040503050406030204" pitchFamily="18" charset="0"/>
              </a:rPr>
              <a:t>Tình yêu thương </a:t>
            </a:r>
            <a:r>
              <a:rPr lang="en-US" sz="3600">
                <a:latin typeface="Cambria" panose="02040503050406030204" pitchFamily="18" charset="0"/>
                <a:ea typeface="Cambria" panose="02040503050406030204" pitchFamily="18" charset="0"/>
              </a:rPr>
              <a:t>là một dạng cảm xúc của con người. Nó thể hiện cảm xúc, tình cảm, vẻ đẹp tâm hồn để từ đó con người có thể hiểu được nhau, thông cảm cho nhau và có sự gắn bó liên kết với nhau hơn.</a:t>
            </a:r>
            <a:endParaRPr lang="en-US" sz="8800" b="1" dirty="0">
              <a:solidFill>
                <a:schemeClr val="tx1">
                  <a:lumMod val="65000"/>
                  <a:lumOff val="3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58118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4c4a34c01db62f5ecb85f2a9f141c1cd"/>
          <p:cNvPicPr>
            <a:picLocks noChangeAspect="1"/>
          </p:cNvPicPr>
          <p:nvPr/>
        </p:nvPicPr>
        <p:blipFill>
          <a:blip r:embed="rId2"/>
          <a:stretch>
            <a:fillRect/>
          </a:stretch>
        </p:blipFill>
        <p:spPr>
          <a:xfrm>
            <a:off x="-130628" y="600890"/>
            <a:ext cx="7360285" cy="5807636"/>
          </a:xfrm>
          <a:prstGeom prst="rect">
            <a:avLst/>
          </a:prstGeom>
        </p:spPr>
      </p:pic>
      <p:pic>
        <p:nvPicPr>
          <p:cNvPr id="5"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588100" cy="1710690"/>
          </a:xfrm>
          <a:prstGeom prst="rect">
            <a:avLst/>
          </a:prstGeom>
        </p:spPr>
      </p:pic>
      <p:pic>
        <p:nvPicPr>
          <p:cNvPr id="8" name="图片 6" descr="未标题-6"/>
          <p:cNvPicPr>
            <a:picLocks noChangeAspect="1"/>
          </p:cNvPicPr>
          <p:nvPr/>
        </p:nvPicPr>
        <p:blipFill>
          <a:blip r:embed="rId4"/>
          <a:stretch>
            <a:fillRect/>
          </a:stretch>
        </p:blipFill>
        <p:spPr>
          <a:xfrm>
            <a:off x="8332470" y="2280285"/>
            <a:ext cx="3102610" cy="3942715"/>
          </a:xfrm>
          <a:prstGeom prst="rect">
            <a:avLst/>
          </a:prstGeom>
        </p:spPr>
      </p:pic>
      <p:grpSp>
        <p:nvGrpSpPr>
          <p:cNvPr id="11" name="Group 10"/>
          <p:cNvGrpSpPr/>
          <p:nvPr/>
        </p:nvGrpSpPr>
        <p:grpSpPr>
          <a:xfrm>
            <a:off x="477330" y="855345"/>
            <a:ext cx="6027974" cy="3085573"/>
            <a:chOff x="477330" y="855345"/>
            <a:chExt cx="6027974" cy="3085573"/>
          </a:xfrm>
        </p:grpSpPr>
        <p:pic>
          <p:nvPicPr>
            <p:cNvPr id="9" name="Picture 8"/>
            <p:cNvPicPr>
              <a:picLocks noChangeAspect="1"/>
            </p:cNvPicPr>
            <p:nvPr/>
          </p:nvPicPr>
          <p:blipFill>
            <a:blip r:embed="rId5"/>
            <a:stretch>
              <a:fillRect/>
            </a:stretch>
          </p:blipFill>
          <p:spPr>
            <a:xfrm>
              <a:off x="2502350" y="855345"/>
              <a:ext cx="1335140" cy="1335140"/>
            </a:xfrm>
            <a:prstGeom prst="rect">
              <a:avLst/>
            </a:prstGeom>
          </p:spPr>
        </p:pic>
        <p:pic>
          <p:nvPicPr>
            <p:cNvPr id="10" name="Picture 9"/>
            <p:cNvPicPr>
              <a:picLocks noChangeAspect="1"/>
            </p:cNvPicPr>
            <p:nvPr/>
          </p:nvPicPr>
          <p:blipFill>
            <a:blip r:embed="rId6"/>
            <a:stretch>
              <a:fillRect/>
            </a:stretch>
          </p:blipFill>
          <p:spPr>
            <a:xfrm>
              <a:off x="477330" y="2791375"/>
              <a:ext cx="6027974" cy="1149543"/>
            </a:xfrm>
            <a:prstGeom prst="rect">
              <a:avLst/>
            </a:prstGeom>
          </p:spPr>
        </p:pic>
      </p:grpSp>
      <p:pic>
        <p:nvPicPr>
          <p:cNvPr id="12" name="图片 4" descr="图片15"/>
          <p:cNvPicPr>
            <a:picLocks noChangeAspect="1"/>
          </p:cNvPicPr>
          <p:nvPr/>
        </p:nvPicPr>
        <p:blipFill>
          <a:blip r:embed="rId7"/>
          <a:stretch>
            <a:fillRect/>
          </a:stretch>
        </p:blipFill>
        <p:spPr>
          <a:xfrm>
            <a:off x="10682151" y="0"/>
            <a:ext cx="1282065" cy="1308735"/>
          </a:xfrm>
          <a:prstGeom prst="rect">
            <a:avLst/>
          </a:prstGeom>
        </p:spPr>
      </p:pic>
    </p:spTree>
    <p:extLst>
      <p:ext uri="{BB962C8B-B14F-4D97-AF65-F5344CB8AC3E}">
        <p14:creationId xmlns:p14="http://schemas.microsoft.com/office/powerpoint/2010/main" val="4732081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428" y="830866"/>
            <a:ext cx="10583817" cy="1200329"/>
          </a:xfrm>
          <a:prstGeom prst="rect">
            <a:avLst/>
          </a:prstGeom>
          <a:noFill/>
        </p:spPr>
        <p:txBody>
          <a:bodyPr wrap="square" rtlCol="0">
            <a:spAutoFit/>
          </a:bodyPr>
          <a:lstStyle/>
          <a:p>
            <a:pPr algn="ctr"/>
            <a:r>
              <a:rPr lang="en-US" sz="3600" b="1">
                <a:solidFill>
                  <a:srgbClr val="800080"/>
                </a:solidFill>
                <a:latin typeface="Cambria" panose="02040503050406030204" pitchFamily="18" charset="0"/>
                <a:ea typeface="Cambria" panose="02040503050406030204" pitchFamily="18" charset="0"/>
              </a:rPr>
              <a:t>1</a:t>
            </a:r>
            <a:r>
              <a:rPr lang="en-US" sz="3600" b="1" dirty="0">
                <a:solidFill>
                  <a:srgbClr val="800080"/>
                </a:solidFill>
                <a:latin typeface="Cambria" panose="02040503050406030204" pitchFamily="18" charset="0"/>
                <a:ea typeface="Cambria" panose="02040503050406030204" pitchFamily="18" charset="0"/>
              </a:rPr>
              <a:t>.</a:t>
            </a:r>
            <a:r>
              <a:rPr lang="en-US" sz="3600" b="1" dirty="0">
                <a:solidFill>
                  <a:srgbClr val="C00000"/>
                </a:solidFill>
                <a:latin typeface="Cambria" panose="02040503050406030204" pitchFamily="18" charset="0"/>
                <a:ea typeface="Cambria" panose="02040503050406030204" pitchFamily="18" charset="0"/>
              </a:rPr>
              <a:t> </a:t>
            </a:r>
            <a:r>
              <a:rPr lang="en-US" sz="3600" b="1" err="1">
                <a:solidFill>
                  <a:schemeClr val="tx1">
                    <a:lumMod val="65000"/>
                    <a:lumOff val="35000"/>
                  </a:schemeClr>
                </a:solidFill>
                <a:latin typeface="Cambria" panose="02040503050406030204" pitchFamily="18" charset="0"/>
                <a:ea typeface="Cambria" panose="02040503050406030204" pitchFamily="18" charset="0"/>
              </a:rPr>
              <a:t>Đọc</a:t>
            </a:r>
            <a:r>
              <a:rPr lang="en-US" sz="3600" b="1">
                <a:solidFill>
                  <a:schemeClr val="tx1">
                    <a:lumMod val="65000"/>
                    <a:lumOff val="35000"/>
                  </a:schemeClr>
                </a:solidFill>
                <a:latin typeface="Cambria" panose="02040503050406030204" pitchFamily="18" charset="0"/>
                <a:ea typeface="Cambria" panose="02040503050406030204" pitchFamily="18" charset="0"/>
              </a:rPr>
              <a:t> bài thơ về tình yêu thương giữa con người với con người hoặc giữa con người với loài vật.</a:t>
            </a:r>
            <a:endParaRPr lang="en-US" sz="3600" b="1" dirty="0">
              <a:solidFill>
                <a:schemeClr val="tx1">
                  <a:lumMod val="65000"/>
                  <a:lumOff val="35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899" y="2442754"/>
            <a:ext cx="3306483" cy="34213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796" y="2442754"/>
            <a:ext cx="3129643" cy="3617232"/>
          </a:xfrm>
          <a:prstGeom prst="rect">
            <a:avLst/>
          </a:prstGeom>
        </p:spPr>
      </p:pic>
      <p:pic>
        <p:nvPicPr>
          <p:cNvPr id="5" name="图片 4" descr="图片15"/>
          <p:cNvPicPr>
            <a:picLocks noChangeAspect="1"/>
          </p:cNvPicPr>
          <p:nvPr/>
        </p:nvPicPr>
        <p:blipFill>
          <a:blip r:embed="rId4"/>
          <a:stretch>
            <a:fillRect/>
          </a:stretch>
        </p:blipFill>
        <p:spPr>
          <a:xfrm>
            <a:off x="10909935" y="0"/>
            <a:ext cx="1282065" cy="1308735"/>
          </a:xfrm>
          <a:prstGeom prst="rect">
            <a:avLst/>
          </a:prstGeom>
        </p:spPr>
      </p:pic>
    </p:spTree>
    <p:extLst>
      <p:ext uri="{BB962C8B-B14F-4D97-AF65-F5344CB8AC3E}">
        <p14:creationId xmlns:p14="http://schemas.microsoft.com/office/powerpoint/2010/main" val="1139061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04" y="1406510"/>
            <a:ext cx="4156438" cy="4300870"/>
          </a:xfrm>
          <a:prstGeom prst="rect">
            <a:avLst/>
          </a:prstGeom>
        </p:spPr>
      </p:pic>
      <p:sp>
        <p:nvSpPr>
          <p:cNvPr id="4" name="TextBox 3"/>
          <p:cNvSpPr txBox="1"/>
          <p:nvPr/>
        </p:nvSpPr>
        <p:spPr>
          <a:xfrm>
            <a:off x="5447211" y="1065997"/>
            <a:ext cx="5734594" cy="4524315"/>
          </a:xfrm>
          <a:prstGeom prst="rect">
            <a:avLst/>
          </a:prstGeom>
          <a:noFill/>
        </p:spPr>
        <p:txBody>
          <a:bodyPr wrap="square" rtlCol="0">
            <a:spAutoFit/>
          </a:bodyPr>
          <a:lstStyle/>
          <a:p>
            <a:pPr algn="just"/>
            <a:r>
              <a:rPr lang="en-US" sz="3600" b="1">
                <a:solidFill>
                  <a:srgbClr val="006666"/>
                </a:solidFill>
                <a:latin typeface="Cambria" panose="02040503050406030204" pitchFamily="18" charset="0"/>
                <a:ea typeface="Cambria" panose="02040503050406030204" pitchFamily="18" charset="0"/>
              </a:rPr>
              <a:t>    Đọc tập thơ </a:t>
            </a:r>
            <a:r>
              <a:rPr lang="en-US" sz="3600" b="1" i="1">
                <a:solidFill>
                  <a:srgbClr val="006666"/>
                </a:solidFill>
                <a:latin typeface="Cambria" panose="02040503050406030204" pitchFamily="18" charset="0"/>
                <a:ea typeface="Cambria" panose="02040503050406030204" pitchFamily="18" charset="0"/>
              </a:rPr>
              <a:t>Lớp học thung mây</a:t>
            </a:r>
            <a:r>
              <a:rPr lang="en-US" sz="3600" b="1">
                <a:solidFill>
                  <a:srgbClr val="006666"/>
                </a:solidFill>
                <a:latin typeface="Cambria" panose="02040503050406030204" pitchFamily="18" charset="0"/>
                <a:ea typeface="Cambria" panose="02040503050406030204" pitchFamily="18" charset="0"/>
              </a:rPr>
              <a:t> của Bảo Ngọc, các bạn nhỏ đều yêu thích bài </a:t>
            </a:r>
            <a:r>
              <a:rPr lang="en-US" sz="3600" b="1" i="1">
                <a:solidFill>
                  <a:srgbClr val="006666"/>
                </a:solidFill>
                <a:latin typeface="Cambria" panose="02040503050406030204" pitchFamily="18" charset="0"/>
                <a:ea typeface="Cambria" panose="02040503050406030204" pitchFamily="18" charset="0"/>
              </a:rPr>
              <a:t>Hạt vàng góc ruộng</a:t>
            </a:r>
            <a:r>
              <a:rPr lang="en-US" sz="3600" b="1">
                <a:solidFill>
                  <a:srgbClr val="006666"/>
                </a:solidFill>
                <a:latin typeface="Cambria" panose="02040503050406030204" pitchFamily="18" charset="0"/>
                <a:ea typeface="Cambria" panose="02040503050406030204" pitchFamily="18" charset="0"/>
              </a:rPr>
              <a:t>, yêu người mẹ nhân hậu, luôn dành tình yêu thương cho mọi người, mọi vật.</a:t>
            </a:r>
            <a:endParaRPr lang="en-US" sz="3600" b="1" dirty="0">
              <a:solidFill>
                <a:srgbClr val="006666"/>
              </a:solidFill>
              <a:latin typeface="Cambria" panose="02040503050406030204" pitchFamily="18" charset="0"/>
              <a:ea typeface="Cambria" panose="02040503050406030204" pitchFamily="18" charset="0"/>
            </a:endParaRPr>
          </a:p>
        </p:txBody>
      </p:sp>
      <p:pic>
        <p:nvPicPr>
          <p:cNvPr id="5" name="图片 4" descr="图片15"/>
          <p:cNvPicPr>
            <a:picLocks noChangeAspect="1"/>
          </p:cNvPicPr>
          <p:nvPr/>
        </p:nvPicPr>
        <p:blipFill>
          <a:blip r:embed="rId3"/>
          <a:stretch>
            <a:fillRect/>
          </a:stretch>
        </p:blipFill>
        <p:spPr>
          <a:xfrm>
            <a:off x="26126" y="26126"/>
            <a:ext cx="1068704" cy="1090936"/>
          </a:xfrm>
          <a:prstGeom prst="rect">
            <a:avLst/>
          </a:prstGeom>
        </p:spPr>
      </p:pic>
    </p:spTree>
    <p:extLst>
      <p:ext uri="{BB962C8B-B14F-4D97-AF65-F5344CB8AC3E}">
        <p14:creationId xmlns:p14="http://schemas.microsoft.com/office/powerpoint/2010/main" val="10348444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79" y="862148"/>
            <a:ext cx="3763578" cy="4349932"/>
          </a:xfrm>
          <a:prstGeom prst="rect">
            <a:avLst/>
          </a:prstGeom>
        </p:spPr>
      </p:pic>
      <p:sp>
        <p:nvSpPr>
          <p:cNvPr id="4" name="TextBox 3"/>
          <p:cNvSpPr txBox="1"/>
          <p:nvPr/>
        </p:nvSpPr>
        <p:spPr>
          <a:xfrm>
            <a:off x="4892426" y="1005840"/>
            <a:ext cx="6348548" cy="5016758"/>
          </a:xfrm>
          <a:prstGeom prst="rect">
            <a:avLst/>
          </a:prstGeom>
          <a:noFill/>
        </p:spPr>
        <p:txBody>
          <a:bodyPr wrap="square" rtlCol="0">
            <a:spAutoFit/>
          </a:bodyPr>
          <a:lstStyle/>
          <a:p>
            <a:pPr algn="just"/>
            <a:r>
              <a:rPr lang="en-US" sz="3200" b="1">
                <a:solidFill>
                  <a:srgbClr val="006666"/>
                </a:solidFill>
                <a:latin typeface="Cambria" panose="02040503050406030204" pitchFamily="18" charset="0"/>
                <a:ea typeface="Cambria" panose="02040503050406030204" pitchFamily="18" charset="0"/>
              </a:rPr>
              <a:t>    </a:t>
            </a:r>
            <a:r>
              <a:rPr lang="en-US" sz="3200" b="1" i="1">
                <a:solidFill>
                  <a:srgbClr val="006666"/>
                </a:solidFill>
                <a:latin typeface="Cambria" panose="02040503050406030204" pitchFamily="18" charset="0"/>
                <a:ea typeface="Cambria" panose="02040503050406030204" pitchFamily="18" charset="0"/>
              </a:rPr>
              <a:t>Góc sân và khoảng trời </a:t>
            </a:r>
            <a:r>
              <a:rPr lang="en-US" sz="3200" b="1">
                <a:solidFill>
                  <a:srgbClr val="006666"/>
                </a:solidFill>
                <a:latin typeface="Cambria" panose="02040503050406030204" pitchFamily="18" charset="0"/>
                <a:ea typeface="Cambria" panose="02040503050406030204" pitchFamily="18" charset="0"/>
              </a:rPr>
              <a:t>là tập thơ của Trần Đăng Khoa, được xuất bản lần đầu khi tác giả mới 10 tuổi. Tập thơ có nhiều bài thể hiện tình yêu thương giữa con người với con người (Mẹ ốm, Nghe thầy đọc thơ, Khi mẹ vắng nhà,…), giữa con người với loài vật (Sao không về Vàng ơi?, Con trâu đen lông mượt,…)</a:t>
            </a:r>
            <a:endParaRPr lang="en-US" sz="3200" b="1" dirty="0">
              <a:solidFill>
                <a:srgbClr val="006666"/>
              </a:solidFill>
              <a:latin typeface="Cambria" panose="02040503050406030204" pitchFamily="18" charset="0"/>
              <a:ea typeface="Cambria" panose="02040503050406030204" pitchFamily="18" charset="0"/>
            </a:endParaRPr>
          </a:p>
        </p:txBody>
      </p:sp>
      <p:pic>
        <p:nvPicPr>
          <p:cNvPr id="6" name="图片 4" descr="图片15"/>
          <p:cNvPicPr>
            <a:picLocks noChangeAspect="1"/>
          </p:cNvPicPr>
          <p:nvPr/>
        </p:nvPicPr>
        <p:blipFill>
          <a:blip r:embed="rId3"/>
          <a:stretch>
            <a:fillRect/>
          </a:stretch>
        </p:blipFill>
        <p:spPr>
          <a:xfrm>
            <a:off x="94839" y="0"/>
            <a:ext cx="1282065" cy="1308735"/>
          </a:xfrm>
          <a:prstGeom prst="rect">
            <a:avLst/>
          </a:prstGeom>
        </p:spPr>
      </p:pic>
    </p:spTree>
    <p:extLst>
      <p:ext uri="{BB962C8B-B14F-4D97-AF65-F5344CB8AC3E}">
        <p14:creationId xmlns:p14="http://schemas.microsoft.com/office/powerpoint/2010/main" val="14017706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520"/>
            <a:ext cx="3114809" cy="1579653"/>
          </a:xfrm>
          <a:prstGeom prst="rect">
            <a:avLst/>
          </a:prstGeom>
        </p:spPr>
      </p:pic>
      <p:pic>
        <p:nvPicPr>
          <p:cNvPr id="3" name="Picture 2"/>
          <p:cNvPicPr>
            <a:picLocks noChangeAspect="1"/>
          </p:cNvPicPr>
          <p:nvPr/>
        </p:nvPicPr>
        <p:blipFill>
          <a:blip r:embed="rId3"/>
          <a:stretch>
            <a:fillRect/>
          </a:stretch>
        </p:blipFill>
        <p:spPr>
          <a:xfrm>
            <a:off x="3114809" y="155648"/>
            <a:ext cx="3291699" cy="1740722"/>
          </a:xfrm>
          <a:prstGeom prst="rect">
            <a:avLst/>
          </a:prstGeom>
        </p:spPr>
      </p:pic>
      <p:sp>
        <p:nvSpPr>
          <p:cNvPr id="4" name="TextBox 3"/>
          <p:cNvSpPr txBox="1"/>
          <p:nvPr/>
        </p:nvSpPr>
        <p:spPr>
          <a:xfrm>
            <a:off x="142338" y="1610724"/>
            <a:ext cx="5465922"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Mọi hôm mẹ thích vui chơi</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Hôm nay mẹ chẳng nói cười được đâu</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Lá trầu khô giữa cơi trầu</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Truyện Kiều gấp lại trên đầu bấy nay</a:t>
            </a:r>
            <a:endParaRPr lang="en-US" sz="2400">
              <a:latin typeface="Cambria" panose="02040503050406030204" pitchFamily="18" charset="0"/>
              <a:ea typeface="Cambria" panose="02040503050406030204" pitchFamily="18" charset="0"/>
            </a:endParaRPr>
          </a:p>
        </p:txBody>
      </p:sp>
      <p:sp>
        <p:nvSpPr>
          <p:cNvPr id="5" name="TextBox 4"/>
          <p:cNvSpPr txBox="1"/>
          <p:nvPr/>
        </p:nvSpPr>
        <p:spPr>
          <a:xfrm>
            <a:off x="-1" y="3265085"/>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Cánh màn khép lỏng cả ngày</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Ruộng vườn vắng mẹ cuốc cày sớm trưa</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Nắng mưa từ những ngày xưa</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Lặn trong đời mẹ đến giờ chưa tan</a:t>
            </a:r>
            <a:endParaRPr lang="en-US" sz="2400">
              <a:latin typeface="Cambria" panose="02040503050406030204" pitchFamily="18" charset="0"/>
              <a:ea typeface="Cambria" panose="02040503050406030204" pitchFamily="18" charset="0"/>
            </a:endParaRPr>
          </a:p>
        </p:txBody>
      </p:sp>
      <p:sp>
        <p:nvSpPr>
          <p:cNvPr id="6" name="TextBox 5"/>
          <p:cNvSpPr txBox="1"/>
          <p:nvPr/>
        </p:nvSpPr>
        <p:spPr>
          <a:xfrm>
            <a:off x="0" y="4883763"/>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Khắp người đau buốt, nóng ran</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Mẹ ơi! Cô bác xóm làng đến thăm</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Người cho trứng, người cho cam</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Và anh bác sĩ đã mang thuốc vào</a:t>
            </a:r>
            <a:endParaRPr lang="en-US" sz="2400">
              <a:latin typeface="Cambria" panose="02040503050406030204" pitchFamily="18" charset="0"/>
              <a:ea typeface="Cambria" panose="02040503050406030204" pitchFamily="18" charset="0"/>
            </a:endParaRPr>
          </a:p>
        </p:txBody>
      </p:sp>
      <p:sp>
        <p:nvSpPr>
          <p:cNvPr id="7" name="TextBox 6"/>
          <p:cNvSpPr txBox="1"/>
          <p:nvPr/>
        </p:nvSpPr>
        <p:spPr>
          <a:xfrm>
            <a:off x="5750597" y="1081032"/>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Sáng nay trời đổ mưa rào</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Nắng trong trái chín ngọt ngào bay hương</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Cả đời đi gió đi sương</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Bây giờ mẹ lại lần giường tập đi</a:t>
            </a:r>
            <a:endParaRPr lang="en-US" sz="2400">
              <a:latin typeface="Cambria" panose="02040503050406030204" pitchFamily="18" charset="0"/>
              <a:ea typeface="Cambria" panose="02040503050406030204" pitchFamily="18" charset="0"/>
            </a:endParaRPr>
          </a:p>
        </p:txBody>
      </p:sp>
      <p:sp>
        <p:nvSpPr>
          <p:cNvPr id="8" name="TextBox 7"/>
          <p:cNvSpPr txBox="1"/>
          <p:nvPr/>
        </p:nvSpPr>
        <p:spPr>
          <a:xfrm>
            <a:off x="5750596" y="2590156"/>
            <a:ext cx="5796967" cy="1569660"/>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Mẹ vui, con có quản gì</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Ngâm thơ, kể chuyện rồi thì múa ca</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Rồi con diễn kịch giữa nhà</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Một mình con sắm cả ba vai chèo</a:t>
            </a:r>
            <a:endParaRPr lang="en-US" sz="2400">
              <a:latin typeface="Cambria" panose="02040503050406030204" pitchFamily="18" charset="0"/>
              <a:ea typeface="Cambria" panose="02040503050406030204" pitchFamily="18" charset="0"/>
            </a:endParaRPr>
          </a:p>
        </p:txBody>
      </p:sp>
      <p:sp>
        <p:nvSpPr>
          <p:cNvPr id="9" name="TextBox 8"/>
          <p:cNvSpPr txBox="1"/>
          <p:nvPr/>
        </p:nvSpPr>
        <p:spPr>
          <a:xfrm>
            <a:off x="5741802" y="4122190"/>
            <a:ext cx="5796967" cy="1569660"/>
          </a:xfrm>
          <a:prstGeom prst="rect">
            <a:avLst/>
          </a:prstGeom>
          <a:noFill/>
        </p:spPr>
        <p:txBody>
          <a:bodyPr wrap="square" rtlCol="0">
            <a:spAutoFit/>
          </a:bodyPr>
          <a:lstStyle/>
          <a:p>
            <a:pPr algn="ctr"/>
            <a:r>
              <a:rPr lang="en-US" sz="2400">
                <a:latin typeface="Cambria" panose="02040503050406030204" pitchFamily="18" charset="0"/>
                <a:ea typeface="Cambria" panose="02040503050406030204" pitchFamily="18" charset="0"/>
              </a:rPr>
              <a:t>Vì con mẹ khổ đủ điều</a:t>
            </a:r>
            <a:br>
              <a:rPr lang="en-US" sz="2400">
                <a:latin typeface="Cambria" panose="02040503050406030204" pitchFamily="18" charset="0"/>
                <a:ea typeface="Cambria" panose="02040503050406030204" pitchFamily="18" charset="0"/>
              </a:rPr>
            </a:br>
            <a:r>
              <a:rPr lang="en-US" sz="2400">
                <a:latin typeface="Cambria" panose="02040503050406030204" pitchFamily="18" charset="0"/>
                <a:ea typeface="Cambria" panose="02040503050406030204" pitchFamily="18" charset="0"/>
              </a:rPr>
              <a:t>Quanh đôi mắt mẹ đã nhiều nếp nhăn</a:t>
            </a:r>
            <a:br>
              <a:rPr lang="en-US" sz="2400">
                <a:latin typeface="Cambria" panose="02040503050406030204" pitchFamily="18" charset="0"/>
                <a:ea typeface="Cambria" panose="02040503050406030204" pitchFamily="18" charset="0"/>
              </a:rPr>
            </a:br>
            <a:r>
              <a:rPr lang="en-US" sz="2400">
                <a:latin typeface="Cambria" panose="02040503050406030204" pitchFamily="18" charset="0"/>
                <a:ea typeface="Cambria" panose="02040503050406030204" pitchFamily="18" charset="0"/>
              </a:rPr>
              <a:t>Con mong mẹ khoẻ dần dần</a:t>
            </a:r>
            <a:br>
              <a:rPr lang="en-US" sz="2400">
                <a:latin typeface="Cambria" panose="02040503050406030204" pitchFamily="18" charset="0"/>
                <a:ea typeface="Cambria" panose="02040503050406030204" pitchFamily="18" charset="0"/>
              </a:rPr>
            </a:br>
            <a:r>
              <a:rPr lang="en-US" sz="2400">
                <a:latin typeface="Cambria" panose="02040503050406030204" pitchFamily="18" charset="0"/>
                <a:ea typeface="Cambria" panose="02040503050406030204" pitchFamily="18" charset="0"/>
              </a:rPr>
              <a:t>Ngày ăn ngon miệng, đêm nằm ngủ say</a:t>
            </a:r>
          </a:p>
        </p:txBody>
      </p:sp>
      <p:sp>
        <p:nvSpPr>
          <p:cNvPr id="10" name="TextBox 9"/>
          <p:cNvSpPr txBox="1"/>
          <p:nvPr/>
        </p:nvSpPr>
        <p:spPr>
          <a:xfrm>
            <a:off x="5702613" y="5671444"/>
            <a:ext cx="5796967" cy="830997"/>
          </a:xfrm>
          <a:prstGeom prst="rect">
            <a:avLst/>
          </a:prstGeom>
          <a:noFill/>
        </p:spPr>
        <p:txBody>
          <a:bodyPr wrap="square" rtlCol="0">
            <a:spAutoFit/>
          </a:bodyPr>
          <a:lstStyle/>
          <a:p>
            <a:pPr algn="ctr"/>
            <a:r>
              <a:rPr lang="vi-VN" sz="2400">
                <a:latin typeface="Cambria" panose="02040503050406030204" pitchFamily="18" charset="0"/>
                <a:ea typeface="Cambria" panose="02040503050406030204" pitchFamily="18" charset="0"/>
              </a:rPr>
              <a:t>Rồi ra đọc sách, cấy cày</a:t>
            </a:r>
            <a:br>
              <a:rPr lang="vi-VN" sz="2400">
                <a:latin typeface="Cambria" panose="02040503050406030204" pitchFamily="18" charset="0"/>
                <a:ea typeface="Cambria" panose="02040503050406030204" pitchFamily="18" charset="0"/>
              </a:rPr>
            </a:br>
            <a:r>
              <a:rPr lang="vi-VN" sz="2400">
                <a:latin typeface="Cambria" panose="02040503050406030204" pitchFamily="18" charset="0"/>
                <a:ea typeface="Cambria" panose="02040503050406030204" pitchFamily="18" charset="0"/>
              </a:rPr>
              <a:t>Mẹ là đất nước, tháng ngày của con...</a:t>
            </a:r>
            <a:endParaRPr lang="en-US" sz="2400">
              <a:latin typeface="Cambria" panose="02040503050406030204" pitchFamily="18" charset="0"/>
              <a:ea typeface="Cambria" panose="02040503050406030204" pitchFamily="18" charset="0"/>
            </a:endParaRPr>
          </a:p>
        </p:txBody>
      </p:sp>
      <p:sp>
        <p:nvSpPr>
          <p:cNvPr id="11" name="TextBox 10"/>
          <p:cNvSpPr txBox="1"/>
          <p:nvPr/>
        </p:nvSpPr>
        <p:spPr>
          <a:xfrm>
            <a:off x="6191828" y="467081"/>
            <a:ext cx="3566125" cy="523220"/>
          </a:xfrm>
          <a:prstGeom prst="rect">
            <a:avLst/>
          </a:prstGeom>
          <a:noFill/>
        </p:spPr>
        <p:txBody>
          <a:bodyPr wrap="square" rtlCol="0">
            <a:spAutoFit/>
          </a:bodyPr>
          <a:lstStyle/>
          <a:p>
            <a:r>
              <a:rPr lang="en-US" sz="2800" i="1">
                <a:latin typeface="Cambria" panose="02040503050406030204" pitchFamily="18" charset="0"/>
                <a:ea typeface="Cambria" panose="02040503050406030204" pitchFamily="18" charset="0"/>
              </a:rPr>
              <a:t>(Trần Đăng Khoa)</a:t>
            </a:r>
          </a:p>
        </p:txBody>
      </p:sp>
    </p:spTree>
    <p:extLst>
      <p:ext uri="{BB962C8B-B14F-4D97-AF65-F5344CB8AC3E}">
        <p14:creationId xmlns:p14="http://schemas.microsoft.com/office/powerpoint/2010/main" val="16252433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flipH="1">
            <a:off x="238899" y="222069"/>
            <a:ext cx="6529694" cy="6390765"/>
          </a:xfrm>
          <a:prstGeom prst="rect">
            <a:avLst/>
          </a:prstGeom>
        </p:spPr>
      </p:pic>
      <p:pic>
        <p:nvPicPr>
          <p:cNvPr id="4" name="Picture 3"/>
          <p:cNvPicPr>
            <a:picLocks noChangeAspect="1"/>
          </p:cNvPicPr>
          <p:nvPr/>
        </p:nvPicPr>
        <p:blipFill>
          <a:blip r:embed="rId4"/>
          <a:stretch>
            <a:fillRect/>
          </a:stretch>
        </p:blipFill>
        <p:spPr>
          <a:xfrm>
            <a:off x="5856713" y="731521"/>
            <a:ext cx="5468586" cy="1286367"/>
          </a:xfrm>
          <a:prstGeom prst="rect">
            <a:avLst/>
          </a:prstGeom>
        </p:spPr>
      </p:pic>
      <p:sp>
        <p:nvSpPr>
          <p:cNvPr id="5" name="TextBox 4"/>
          <p:cNvSpPr txBox="1"/>
          <p:nvPr/>
        </p:nvSpPr>
        <p:spPr>
          <a:xfrm>
            <a:off x="5055326" y="1921588"/>
            <a:ext cx="6871061" cy="4622804"/>
          </a:xfrm>
          <a:prstGeom prst="rect">
            <a:avLst/>
          </a:prstGeom>
          <a:noFill/>
        </p:spPr>
        <p:txBody>
          <a:bodyPr wrap="square" rtlCol="0">
            <a:spAutoFit/>
          </a:bodyPr>
          <a:lstStyle/>
          <a:p>
            <a:pPr algn="ctr">
              <a:lnSpc>
                <a:spcPct val="110000"/>
              </a:lnSpc>
            </a:pPr>
            <a:r>
              <a:rPr lang="en-US" sz="2800">
                <a:latin typeface="Cambria" panose="02040503050406030204" pitchFamily="18" charset="0"/>
                <a:ea typeface="Cambria" panose="02040503050406030204" pitchFamily="18" charset="0"/>
              </a:rPr>
              <a:t>E</a:t>
            </a:r>
            <a:r>
              <a:rPr lang="vi-VN" sz="2800">
                <a:latin typeface="Cambria" panose="02040503050406030204" pitchFamily="18" charset="0"/>
                <a:ea typeface="Cambria" panose="02040503050406030204" pitchFamily="18" charset="0"/>
              </a:rPr>
              <a:t>m nghe thầy đọc bao ngày</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Tiếng thơ đỏ nắng, xanh cây quanh nhà</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Mái chèo nghiêng mặt sông xa</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Bâng khuâng nghe vọng tiếng bà năm xưa</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Nghe trăng thở động tàu dừa</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Rào rào nghe chuyển cơn mưa giữa trời...</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Đêm nay thầy ở đâu rồi</a:t>
            </a:r>
            <a:br>
              <a:rPr lang="vi-VN" sz="2800">
                <a:latin typeface="Cambria" panose="02040503050406030204" pitchFamily="18" charset="0"/>
                <a:ea typeface="Cambria" panose="02040503050406030204" pitchFamily="18" charset="0"/>
              </a:rPr>
            </a:br>
            <a:r>
              <a:rPr lang="vi-VN" sz="2800">
                <a:latin typeface="Cambria" panose="02040503050406030204" pitchFamily="18" charset="0"/>
                <a:ea typeface="Cambria" panose="02040503050406030204" pitchFamily="18" charset="0"/>
              </a:rPr>
              <a:t>Nhớ thầy, em lại lặng ngồi em nghe...</a:t>
            </a:r>
          </a:p>
          <a:p>
            <a:pPr algn="ctr"/>
            <a:br>
              <a:rPr lang="vi-VN" sz="2400"/>
            </a:br>
            <a:endParaRPr lang="en-US" sz="2400">
              <a:latin typeface="Cambria" panose="02040503050406030204" pitchFamily="18" charset="0"/>
              <a:ea typeface="Cambria" panose="02040503050406030204" pitchFamily="18" charset="0"/>
            </a:endParaRPr>
          </a:p>
        </p:txBody>
      </p:sp>
      <p:sp>
        <p:nvSpPr>
          <p:cNvPr id="6" name="TextBox 5"/>
          <p:cNvSpPr txBox="1"/>
          <p:nvPr/>
        </p:nvSpPr>
        <p:spPr>
          <a:xfrm>
            <a:off x="8203508" y="5914293"/>
            <a:ext cx="3566125" cy="523220"/>
          </a:xfrm>
          <a:prstGeom prst="rect">
            <a:avLst/>
          </a:prstGeom>
          <a:noFill/>
        </p:spPr>
        <p:txBody>
          <a:bodyPr wrap="square" rtlCol="0">
            <a:spAutoFit/>
          </a:bodyPr>
          <a:lstStyle/>
          <a:p>
            <a:r>
              <a:rPr lang="en-US" sz="2800" i="1">
                <a:latin typeface="Cambria" panose="02040503050406030204" pitchFamily="18" charset="0"/>
                <a:ea typeface="Cambria" panose="02040503050406030204" pitchFamily="18" charset="0"/>
              </a:rPr>
              <a:t>(Trần Đăng Khoa)</a:t>
            </a:r>
          </a:p>
        </p:txBody>
      </p:sp>
    </p:spTree>
    <p:extLst>
      <p:ext uri="{BB962C8B-B14F-4D97-AF65-F5344CB8AC3E}">
        <p14:creationId xmlns:p14="http://schemas.microsoft.com/office/powerpoint/2010/main" val="34860103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1633</Words>
  <Application>Microsoft Office PowerPoint</Application>
  <PresentationFormat>Màn hình rộng</PresentationFormat>
  <Paragraphs>43</Paragraphs>
  <Slides>20</Slides>
  <Notes>2</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20</vt:i4>
      </vt:variant>
    </vt:vector>
  </HeadingPairs>
  <TitlesOfParts>
    <vt:vector size="25" baseType="lpstr">
      <vt:lpstr>#9Slide07 HoneyCream</vt:lpstr>
      <vt:lpstr>Arial</vt:lpstr>
      <vt:lpstr>Calibri</vt:lpstr>
      <vt:lpstr>Cambria</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Dung Âu</cp:lastModifiedBy>
  <cp:revision>38</cp:revision>
  <dcterms:created xsi:type="dcterms:W3CDTF">2023-12-22T01:04:53Z</dcterms:created>
  <dcterms:modified xsi:type="dcterms:W3CDTF">2026-01-27T08:12:09Z</dcterms:modified>
</cp:coreProperties>
</file>