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7" r:id="rId2"/>
    <p:sldId id="257" r:id="rId3"/>
    <p:sldId id="260" r:id="rId4"/>
    <p:sldId id="261" r:id="rId5"/>
    <p:sldId id="263" r:id="rId6"/>
    <p:sldId id="264" r:id="rId7"/>
    <p:sldId id="265" r:id="rId8"/>
    <p:sldId id="266"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0" r:id="rId25"/>
    <p:sldId id="282" r:id="rId26"/>
    <p:sldId id="284" r:id="rId27"/>
    <p:sldId id="283"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19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8" name="Picture 8" descr="Hình ảnh hoa đào PNG đẹp cho dân thiết kế"/>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222158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24.png"/><Relationship Id="rId7" Type="http://schemas.openxmlformats.org/officeDocument/2006/relationships/image" Target="../media/image2.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5.png"/><Relationship Id="rId14" Type="http://schemas.microsoft.com/office/2007/relationships/hdphoto" Target="../media/hdphoto2.wdp"/><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6.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en-US" sz="3000" b="1" dirty="0" err="1">
                  <a:latin typeface="Cambria" panose="02040503050406030204" pitchFamily="18" charset="0"/>
                  <a:ea typeface="Cambria" panose="02040503050406030204" pitchFamily="18" charset="0"/>
                </a:rPr>
                <a:t>Em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lựa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chọn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cách</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nào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để</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thiết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lập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quan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hệ</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bạn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bè</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Vì</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sao</a:t>
              </a:r>
              <a:r>
                <a:rPr lang="en-US" sz="3000" b="1" dirty="0">
                  <a:latin typeface="Cambria" panose="02040503050406030204" pitchFamily="18" charset="0"/>
                  <a:ea typeface="Cambria" panose="02040503050406030204" pitchFamily="18" charset="0"/>
                </a:rPr>
                <a:t>?</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giới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Luôn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cởi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a:t>
              </a: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dirty="0" err="1">
                <a:solidFill>
                  <a:srgbClr val="FF0066"/>
                </a:solidFill>
                <a:latin typeface="Cambria" panose="02040503050406030204" pitchFamily="18" charset="0"/>
                <a:ea typeface="Cambria" panose="02040503050406030204" pitchFamily="18" charset="0"/>
              </a:rPr>
              <a:t>Điều</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này</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thể</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hiện</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mong</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muốn</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được</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biết</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và</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làm</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quen</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với</a:t>
            </a:r>
            <a:r>
              <a:rPr lang="en-US" sz="2800" i="1" dirty="0">
                <a:solidFill>
                  <a:srgbClr val="FF0066"/>
                </a:solidFill>
                <a:latin typeface="Cambria" panose="02040503050406030204" pitchFamily="18" charset="0"/>
                <a:ea typeface="Cambria" panose="02040503050406030204" pitchFamily="18" charset="0"/>
              </a:rPr>
              <a:t> </a:t>
            </a:r>
            <a:r>
              <a:rPr lang="en-US" sz="2800" i="1" dirty="0" err="1">
                <a:solidFill>
                  <a:srgbClr val="FF0066"/>
                </a:solidFill>
                <a:latin typeface="Cambria" panose="02040503050406030204" pitchFamily="18" charset="0"/>
                <a:ea typeface="Cambria" panose="02040503050406030204" pitchFamily="18" charset="0"/>
              </a:rPr>
              <a:t>bạn</a:t>
            </a:r>
            <a:r>
              <a:rPr lang="en-US" sz="2800" i="1" dirty="0">
                <a:solidFill>
                  <a:srgbClr val="FF0066"/>
                </a:solidFill>
                <a:latin typeface="Cambria" panose="02040503050406030204" pitchFamily="18" charset="0"/>
                <a:ea typeface="Cambria" panose="02040503050406030204" pitchFamily="18" charset="0"/>
              </a:rPr>
              <a:t>.</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về</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1"/>
                                        </p:tgtEl>
                                        <p:attrNameLst>
                                          <p:attrName>r</p:attrName>
                                        </p:attrNameLst>
                                      </p:cBhvr>
                                    </p:animRot>
                                    <p:animRot by="-240000">
                                      <p:cBhvr>
                                        <p:cTn id="37" dur="200" fill="hold">
                                          <p:stCondLst>
                                            <p:cond delay="200"/>
                                          </p:stCondLst>
                                        </p:cTn>
                                        <p:tgtEl>
                                          <p:spTgt spid="21"/>
                                        </p:tgtEl>
                                        <p:attrNameLst>
                                          <p:attrName>r</p:attrName>
                                        </p:attrNameLst>
                                      </p:cBhvr>
                                    </p:animRot>
                                    <p:animRot by="240000">
                                      <p:cBhvr>
                                        <p:cTn id="38" dur="200" fill="hold">
                                          <p:stCondLst>
                                            <p:cond delay="400"/>
                                          </p:stCondLst>
                                        </p:cTn>
                                        <p:tgtEl>
                                          <p:spTgt spid="21"/>
                                        </p:tgtEl>
                                        <p:attrNameLst>
                                          <p:attrName>r</p:attrName>
                                        </p:attrNameLst>
                                      </p:cBhvr>
                                    </p:animRot>
                                    <p:animRot by="-240000">
                                      <p:cBhvr>
                                        <p:cTn id="39" dur="200" fill="hold">
                                          <p:stCondLst>
                                            <p:cond delay="600"/>
                                          </p:stCondLst>
                                        </p:cTn>
                                        <p:tgtEl>
                                          <p:spTgt spid="21"/>
                                        </p:tgtEl>
                                        <p:attrNameLst>
                                          <p:attrName>r</p:attrName>
                                        </p:attrNameLst>
                                      </p:cBhvr>
                                    </p:animRot>
                                    <p:animRot by="120000">
                                      <p:cBhvr>
                                        <p:cTn id="40" dur="200" fill="hold">
                                          <p:stCondLst>
                                            <p:cond delay="800"/>
                                          </p:stCondLst>
                                        </p:cTn>
                                        <p:tgtEl>
                                          <p:spTgt spid="21"/>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down)">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500"/>
                                        <p:tgtEl>
                                          <p:spTgt spid="41"/>
                                        </p:tgtEl>
                                      </p:cBhvr>
                                    </p:animEffect>
                                  </p:childTnLst>
                                </p:cTn>
                              </p:par>
                            </p:childTnLst>
                          </p:cTn>
                        </p:par>
                        <p:par>
                          <p:cTn id="64" fill="hold">
                            <p:stCondLst>
                              <p:cond delay="500"/>
                            </p:stCondLst>
                            <p:childTnLst>
                              <p:par>
                                <p:cTn id="65" presetID="22" presetClass="entr" presetSubtype="4"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down)">
                                      <p:cBhvr>
                                        <p:cTn id="7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a:latin typeface="Cambria" panose="02040503050406030204" pitchFamily="18" charset="0"/>
                  <a:ea typeface="Cambria" panose="02040503050406030204" pitchFamily="18" charset="0"/>
                </a:rPr>
                <a:t>Vì sao những cách sau không phù hợp?</a:t>
              </a: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a:t>
              </a: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dirty="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rộng</a:t>
            </a:r>
            <a:r>
              <a:rPr lang="en-US" sz="2800" dirty="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thân</a:t>
            </a:r>
            <a:r>
              <a:rPr lang="en-US" sz="2800" dirty="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mạn</a:t>
            </a:r>
            <a:r>
              <a:rPr lang="en-US" sz="2800" dirty="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2.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dirty="0">
                  <a:latin typeface="Cambria" panose="02040503050406030204" pitchFamily="18" charset="0"/>
                  <a:ea typeface="Cambria" panose="02040503050406030204" pitchFamily="18" charset="0"/>
                </a:rPr>
                <a:t>a. </a:t>
              </a:r>
              <a:r>
                <a:rPr lang="en-US" sz="2600" i="1" dirty="0" err="1">
                  <a:latin typeface="Cambria" panose="02040503050406030204" pitchFamily="18" charset="0"/>
                  <a:ea typeface="Cambria" panose="02040503050406030204" pitchFamily="18" charset="0"/>
                </a:rPr>
                <a:t>Cả</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nhà</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Linh</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đi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nghỉ</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mát</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với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gia</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đình</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cá</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cô</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chú</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cùng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cơ</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quan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của</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bố</a:t>
              </a:r>
              <a:r>
                <a:rPr lang="en-US" sz="2600" i="1" dirty="0">
                  <a:latin typeface="Cambria" panose="02040503050406030204" pitchFamily="18" charset="0"/>
                  <a:ea typeface="Cambria" panose="02040503050406030204" pitchFamily="18" charset="0"/>
                </a:rPr>
                <a:t>. Ở </a:t>
              </a:r>
              <a:r>
                <a:rPr lang="en-US" sz="2600" i="1" dirty="0" err="1">
                  <a:latin typeface="Cambria" panose="02040503050406030204" pitchFamily="18" charset="0"/>
                  <a:ea typeface="Cambria" panose="02040503050406030204" pitchFamily="18" charset="0"/>
                </a:rPr>
                <a:t>đó</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có</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rất</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nhiều</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bạn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cùng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lứa</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tuổi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nhưng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Linh</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cảm</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thấy</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không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thoải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mái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và</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tỏ</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ra</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không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thích</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chơi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cùng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các</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bạn</a:t>
              </a:r>
              <a:r>
                <a:rPr lang="en-US" sz="2600" i="1" dirty="0">
                  <a:latin typeface="Cambria" panose="02040503050406030204" pitchFamily="18" charset="0"/>
                  <a:ea typeface="Cambria" panose="02040503050406030204" pitchFamily="18" charset="0"/>
                </a:rPr>
                <a:t>.</a:t>
              </a: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a:latin typeface="Cambria" panose="02040503050406030204" pitchFamily="18" charset="0"/>
                  <a:ea typeface="Cambria" panose="02040503050406030204" pitchFamily="18" charset="0"/>
                </a:rPr>
                <a:t>a. </a:t>
              </a:r>
              <a:r>
                <a:rPr lang="en-US" sz="3000" i="1" dirty="0" err="1">
                  <a:latin typeface="Cambria" panose="02040503050406030204" pitchFamily="18" charset="0"/>
                  <a:ea typeface="Cambria" panose="02040503050406030204" pitchFamily="18" charset="0"/>
                </a:rPr>
                <a:t>Cả</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nghỉ</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với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gia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đình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cô</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chú</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cơ</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quan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của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bố</a:t>
              </a:r>
              <a:r>
                <a:rPr lang="en-US" sz="3000" i="1" dirty="0">
                  <a:latin typeface="Cambria" panose="02040503050406030204" pitchFamily="18" charset="0"/>
                  <a:ea typeface="Cambria" panose="02040503050406030204" pitchFamily="18" charset="0"/>
                </a:rPr>
                <a:t>. Ở </a:t>
              </a:r>
              <a:r>
                <a:rPr lang="en-US" sz="3000" i="1" dirty="0" err="1">
                  <a:latin typeface="Cambria" panose="02040503050406030204" pitchFamily="18" charset="0"/>
                  <a:ea typeface="Cambria" panose="02040503050406030204" pitchFamily="18" charset="0"/>
                </a:rPr>
                <a:t>đó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rất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nhiều</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lứa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tuổi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nhưng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cảm</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thấy</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thoải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tỏ</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thích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cùng</a:t>
            </a:r>
            <a:r>
              <a:rPr lang="en-US" sz="3200" b="1">
                <a:solidFill>
                  <a:srgbClr val="336699"/>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mới</a:t>
            </a:r>
            <a:r>
              <a:rPr lang="en-US" sz="3200" b="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3. </a:t>
              </a:r>
              <a:r>
                <a:rPr lang="en-US" sz="3300" b="1" dirty="0" err="1">
                  <a:latin typeface="Cambria" panose="02040503050406030204" pitchFamily="18" charset="0"/>
                  <a:ea typeface="Cambria" panose="02040503050406030204" pitchFamily="18" charset="0"/>
                </a:rPr>
                <a:t>Em</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3. </a:t>
              </a:r>
              <a:r>
                <a:rPr lang="en-US" sz="3300" b="1" dirty="0" err="1">
                  <a:latin typeface="Cambria" panose="02040503050406030204" pitchFamily="18" charset="0"/>
                  <a:ea typeface="Cambria" panose="02040503050406030204" pitchFamily="18" charset="0"/>
                </a:rPr>
                <a:t>Em</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dirty="0" err="1">
                <a:solidFill>
                  <a:srgbClr val="002060"/>
                </a:solidFill>
                <a:latin typeface="Cambria" panose="02040503050406030204" pitchFamily="18" charset="0"/>
                <a:ea typeface="Cambria" panose="02040503050406030204" pitchFamily="18" charset="0"/>
              </a:rPr>
              <a:t>Không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tình</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Vì</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ai</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cũng</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cần</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có</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bạn</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bè</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Có</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càng</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nhiều</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bạn</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bè</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thì</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cuộc</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sống</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càng</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thú</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vị</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và</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có</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thêm</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nhiều</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trải</a:t>
            </a:r>
            <a:r>
              <a:rPr lang="en-US" sz="3600" b="1" dirty="0">
                <a:solidFill>
                  <a:srgbClr val="336699"/>
                </a:solidFill>
                <a:latin typeface="Cambria" panose="02040503050406030204" pitchFamily="18" charset="0"/>
                <a:ea typeface="Cambria" panose="02040503050406030204" pitchFamily="18" charset="0"/>
              </a:rPr>
              <a:t> </a:t>
            </a:r>
            <a:r>
              <a:rPr lang="en-US" sz="3600" b="1" dirty="0" err="1">
                <a:solidFill>
                  <a:srgbClr val="336699"/>
                </a:solidFill>
                <a:latin typeface="Cambria" panose="02040503050406030204" pitchFamily="18" charset="0"/>
                <a:ea typeface="Cambria" panose="02040503050406030204" pitchFamily="18" charset="0"/>
              </a:rPr>
              <a:t>nghiệm</a:t>
            </a:r>
            <a:r>
              <a:rPr lang="en-US" sz="3600" b="1" dirty="0">
                <a:solidFill>
                  <a:srgbClr val="336699"/>
                </a:solidFill>
                <a:latin typeface="Cambria" panose="02040503050406030204" pitchFamily="18" charset="0"/>
                <a:ea typeface="Cambria" panose="02040503050406030204" pitchFamily="18" charset="0"/>
              </a:rPr>
              <a:t>.</a:t>
            </a:r>
            <a:endParaRPr lang="en-US" sz="8000" b="1" dirty="0">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ppt_w"/>
                                          </p:val>
                                        </p:tav>
                                        <p:tav tm="100000">
                                          <p:val>
                                            <p:strVal val="#ppt_w"/>
                                          </p:val>
                                        </p:tav>
                                      </p:tavLst>
                                    </p:anim>
                                    <p:anim calcmode="lin" valueType="num">
                                      <p:cBhvr>
                                        <p:cTn id="16"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explode.wav"/>
                                        </p:tgtEl>
                                      </p:cMediaNode>
                                    </p:audio>
                                  </p:sub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dirty="0">
                <a:solidFill>
                  <a:srgbClr val="FF6699"/>
                </a:solidFill>
                <a:latin typeface="Cambria" panose="02040503050406030204" pitchFamily="18" charset="0"/>
                <a:ea typeface="Cambria" panose="02040503050406030204" pitchFamily="18" charset="0"/>
              </a:rPr>
              <a:t>Đồng tình. </a:t>
            </a:r>
            <a:r>
              <a:rPr lang="vi-VN" sz="4000" b="1" dirty="0">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bạn</a:t>
            </a:r>
            <a:r>
              <a:rPr lang="en-US" sz="4000" b="1" dirty="0">
                <a:solidFill>
                  <a:srgbClr val="0070C0"/>
                </a:solidFill>
                <a:latin typeface="Cambria" panose="02040503050406030204" pitchFamily="18" charset="0"/>
                <a:ea typeface="Cambria" panose="02040503050406030204" pitchFamily="18" charset="0"/>
              </a:rPr>
              <a:t>.</a:t>
            </a:r>
            <a:endParaRPr lang="en-US" sz="199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668" y="-516944"/>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19"/>
            <a:stretch>
              <a:fillRect/>
            </a:stretch>
          </p:blipFill>
          <p:spPr>
            <a:xfrm>
              <a:off x="2725735" y="485511"/>
              <a:ext cx="2462997" cy="1030313"/>
            </a:xfrm>
            <a:prstGeom prst="rect">
              <a:avLst/>
            </a:prstGeom>
          </p:spPr>
        </p:pic>
        <p:pic>
          <p:nvPicPr>
            <p:cNvPr id="32" name="Picture 31"/>
            <p:cNvPicPr>
              <a:picLocks noChangeAspect="1"/>
            </p:cNvPicPr>
            <p:nvPr/>
          </p:nvPicPr>
          <p:blipFill>
            <a:blip r:embed="rId20"/>
            <a:stretch>
              <a:fillRect/>
            </a:stretch>
          </p:blipFill>
          <p:spPr>
            <a:xfrm>
              <a:off x="229929" y="1476917"/>
              <a:ext cx="8285182" cy="3359187"/>
            </a:xfrm>
            <a:prstGeom prst="rect">
              <a:avLst/>
            </a:prstGeom>
          </p:spPr>
        </p:pic>
        <p:pic>
          <p:nvPicPr>
            <p:cNvPr id="37" name="Picture 36"/>
            <p:cNvPicPr>
              <a:picLocks noChangeAspect="1"/>
            </p:cNvPicPr>
            <p:nvPr/>
          </p:nvPicPr>
          <p:blipFill>
            <a:blip r:embed="rId21"/>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2"/>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16" presetClass="entr" presetSubtype="26"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Horizontal)">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5"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dirty="0">
                <a:solidFill>
                  <a:srgbClr val="4F8AC5"/>
                </a:solidFill>
                <a:latin typeface="Cambria" panose="02040503050406030204" pitchFamily="18" charset="0"/>
                <a:ea typeface="Cambria" panose="02040503050406030204" pitchFamily="18" charset="0"/>
              </a:rPr>
              <a:t>Không đồng tình. </a:t>
            </a:r>
            <a:r>
              <a:rPr lang="vi-VN" sz="4400" b="1" dirty="0">
                <a:solidFill>
                  <a:srgbClr val="FF0066"/>
                </a:solidFill>
                <a:latin typeface="Cambria" panose="02040503050406030204" pitchFamily="18" charset="0"/>
                <a:ea typeface="Cambria" panose="02040503050406030204" pitchFamily="18" charset="0"/>
              </a:rPr>
              <a:t>Vì số bạn thân không có quy định như thế nào là đủ</a:t>
            </a:r>
            <a:r>
              <a:rPr lang="en-US" sz="4400" b="1" dirty="0">
                <a:solidFill>
                  <a:srgbClr val="FF0066"/>
                </a:solidFill>
                <a:latin typeface="Cambria" panose="02040503050406030204" pitchFamily="18" charset="0"/>
                <a:ea typeface="Cambria" panose="02040503050406030204" pitchFamily="18" charset="0"/>
              </a:rPr>
              <a:t>.</a:t>
            </a:r>
            <a:endParaRPr lang="en-US" sz="80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dirty="0">
                <a:solidFill>
                  <a:srgbClr val="FF0066"/>
                </a:solidFill>
                <a:latin typeface="Cambria" panose="02040503050406030204" pitchFamily="18" charset="0"/>
                <a:ea typeface="Cambria" panose="02040503050406030204" pitchFamily="18" charset="0"/>
              </a:rPr>
              <a:t>Đồng tình. </a:t>
            </a:r>
            <a:r>
              <a:rPr lang="vi-VN" sz="3600" b="1" dirty="0">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nhau</a:t>
            </a:r>
            <a:r>
              <a:rPr lang="en-US" sz="3600" b="1" dirty="0">
                <a:solidFill>
                  <a:srgbClr val="336699"/>
                </a:solidFill>
                <a:latin typeface="Cambria" panose="02040503050406030204" pitchFamily="18" charset="0"/>
                <a:ea typeface="Cambria" panose="02040503050406030204" pitchFamily="18" charset="0"/>
              </a:rPr>
              <a:t>.</a:t>
            </a:r>
            <a:endParaRPr lang="en-US" sz="16600" b="1" dirty="0">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4. </a:t>
              </a:r>
              <a:r>
                <a:rPr lang="vi-VN" sz="3600" b="1" dirty="0">
                  <a:latin typeface="Cambria" panose="02040503050406030204" pitchFamily="18" charset="0"/>
                  <a:ea typeface="Cambria" panose="02040503050406030204" pitchFamily="18" charset="0"/>
                </a:rPr>
                <a:t>Đưa ra lời khuyên cho bạn trong các tình huống dưới đây:</a:t>
              </a:r>
              <a:endParaRPr lang="en-US" sz="3600" b="1"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Lan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dirty="0">
                <a:solidFill>
                  <a:schemeClr val="accent1">
                    <a:lumMod val="50000"/>
                  </a:schemeClr>
                </a:solidFill>
                <a:latin typeface="Cambria" panose="02040503050406030204" pitchFamily="18" charset="0"/>
                <a:ea typeface="Cambria" panose="02040503050406030204" pitchFamily="18" charset="0"/>
              </a:rPr>
              <a:t>a. Ở </a:t>
            </a:r>
            <a:r>
              <a:rPr lang="en-US" sz="2400" b="1" dirty="0" err="1">
                <a:solidFill>
                  <a:schemeClr val="accent1">
                    <a:lumMod val="50000"/>
                  </a:schemeClr>
                </a:solidFill>
                <a:latin typeface="Cambria" panose="02040503050406030204" pitchFamily="18" charset="0"/>
                <a:ea typeface="Cambria" panose="02040503050406030204" pitchFamily="18" charset="0"/>
              </a:rPr>
              <a:t>lớp</a:t>
            </a:r>
            <a:r>
              <a:rPr lang="en-US" sz="2400" b="1" dirty="0">
                <a:solidFill>
                  <a:schemeClr val="accent1">
                    <a:lumMod val="50000"/>
                  </a:schemeClr>
                </a:solidFill>
                <a:latin typeface="Cambria" panose="02040503050406030204" pitchFamily="18" charset="0"/>
                <a:ea typeface="Cambria" panose="02040503050406030204" pitchFamily="18" charset="0"/>
              </a:rPr>
              <a:t>, Lan </a:t>
            </a:r>
            <a:r>
              <a:rPr lang="en-US" sz="2400" b="1" dirty="0" err="1">
                <a:solidFill>
                  <a:schemeClr val="accent1">
                    <a:lumMod val="50000"/>
                  </a:schemeClr>
                </a:solidFill>
                <a:latin typeface="Cambria" panose="02040503050406030204" pitchFamily="18" charset="0"/>
                <a:ea typeface="Cambria" panose="02040503050406030204" pitchFamily="18" charset="0"/>
              </a:rPr>
              <a:t>chỉ</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có</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một</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người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bạn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thân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là</a:t>
            </a:r>
            <a:r>
              <a:rPr lang="en-US" sz="2400" b="1" dirty="0">
                <a:solidFill>
                  <a:schemeClr val="accent1">
                    <a:lumMod val="50000"/>
                  </a:schemeClr>
                </a:solidFill>
                <a:latin typeface="Cambria" panose="02040503050406030204" pitchFamily="18" charset="0"/>
                <a:ea typeface="Cambria" panose="02040503050406030204" pitchFamily="18" charset="0"/>
              </a:rPr>
              <a:t> My. </a:t>
            </a:r>
            <a:r>
              <a:rPr lang="en-US" sz="2400" b="1" dirty="0" err="1">
                <a:solidFill>
                  <a:schemeClr val="accent1">
                    <a:lumMod val="50000"/>
                  </a:schemeClr>
                </a:solidFill>
                <a:latin typeface="Cambria" panose="02040503050406030204" pitchFamily="18" charset="0"/>
                <a:ea typeface="Cambria" panose="02040503050406030204" pitchFamily="18" charset="0"/>
              </a:rPr>
              <a:t>Có</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điều</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gì</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muốn</a:t>
            </a:r>
            <a:r>
              <a:rPr lang="en-US" sz="2400" b="1" dirty="0">
                <a:solidFill>
                  <a:schemeClr val="accent1">
                    <a:lumMod val="50000"/>
                  </a:schemeClr>
                </a:solidFill>
                <a:latin typeface="Cambria" panose="02040503050406030204" pitchFamily="18" charset="0"/>
                <a:ea typeface="Cambria" panose="02040503050406030204" pitchFamily="18" charset="0"/>
              </a:rPr>
              <a:t> chia </a:t>
            </a:r>
            <a:r>
              <a:rPr lang="en-US" sz="2400" b="1" dirty="0" err="1">
                <a:solidFill>
                  <a:schemeClr val="accent1">
                    <a:lumMod val="50000"/>
                  </a:schemeClr>
                </a:solidFill>
                <a:latin typeface="Cambria" panose="02040503050406030204" pitchFamily="18" charset="0"/>
                <a:ea typeface="Cambria" panose="02040503050406030204" pitchFamily="18" charset="0"/>
              </a:rPr>
              <a:t>sẻ</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người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đầu</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tiên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mà</a:t>
            </a:r>
            <a:r>
              <a:rPr lang="en-US" sz="2400" b="1" dirty="0">
                <a:solidFill>
                  <a:schemeClr val="accent1">
                    <a:lumMod val="50000"/>
                  </a:schemeClr>
                </a:solidFill>
                <a:latin typeface="Cambria" panose="02040503050406030204" pitchFamily="18" charset="0"/>
                <a:ea typeface="Cambria" panose="02040503050406030204" pitchFamily="18" charset="0"/>
              </a:rPr>
              <a:t> Lan </a:t>
            </a:r>
            <a:r>
              <a:rPr lang="en-US" sz="2400" b="1" dirty="0" err="1">
                <a:solidFill>
                  <a:schemeClr val="accent1">
                    <a:lumMod val="50000"/>
                  </a:schemeClr>
                </a:solidFill>
                <a:latin typeface="Cambria" panose="02040503050406030204" pitchFamily="18" charset="0"/>
                <a:ea typeface="Cambria" panose="02040503050406030204" pitchFamily="18" charset="0"/>
              </a:rPr>
              <a:t>nghĩ</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đến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chính</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là</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bạn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ấy</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Mới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đây</a:t>
            </a:r>
            <a:r>
              <a:rPr lang="en-US" sz="2400" b="1" dirty="0">
                <a:solidFill>
                  <a:schemeClr val="accent1">
                    <a:lumMod val="50000"/>
                  </a:schemeClr>
                </a:solidFill>
                <a:latin typeface="Cambria" panose="02040503050406030204" pitchFamily="18" charset="0"/>
                <a:ea typeface="Cambria" panose="02040503050406030204" pitchFamily="18" charset="0"/>
              </a:rPr>
              <a:t>, My </a:t>
            </a:r>
            <a:r>
              <a:rPr lang="en-US" sz="2400" b="1" dirty="0" err="1">
                <a:solidFill>
                  <a:schemeClr val="accent1">
                    <a:lumMod val="50000"/>
                  </a:schemeClr>
                </a:solidFill>
                <a:latin typeface="Cambria" panose="02040503050406030204" pitchFamily="18" charset="0"/>
                <a:ea typeface="Cambria" panose="02040503050406030204" pitchFamily="18" charset="0"/>
              </a:rPr>
              <a:t>cùng</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gia</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đình</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chuyển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đến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sống</a:t>
            </a:r>
            <a:r>
              <a:rPr lang="en-US" sz="2400" b="1" dirty="0">
                <a:solidFill>
                  <a:schemeClr val="accent1">
                    <a:lumMod val="50000"/>
                  </a:schemeClr>
                </a:solidFill>
                <a:latin typeface="Cambria" panose="02040503050406030204" pitchFamily="18" charset="0"/>
                <a:ea typeface="Cambria" panose="02040503050406030204" pitchFamily="18" charset="0"/>
              </a:rPr>
              <a:t> ở </a:t>
            </a:r>
            <a:r>
              <a:rPr lang="en-US" sz="2400" b="1" dirty="0" err="1">
                <a:solidFill>
                  <a:schemeClr val="accent1">
                    <a:lumMod val="50000"/>
                  </a:schemeClr>
                </a:solidFill>
                <a:latin typeface="Cambria" panose="02040503050406030204" pitchFamily="18" charset="0"/>
                <a:ea typeface="Cambria" panose="02040503050406030204" pitchFamily="18" charset="0"/>
              </a:rPr>
              <a:t>một</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nơi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khác</a:t>
            </a:r>
            <a:r>
              <a:rPr lang="en-US" sz="2400" b="1" dirty="0">
                <a:solidFill>
                  <a:schemeClr val="accent1">
                    <a:lumMod val="50000"/>
                  </a:schemeClr>
                </a:solidFill>
                <a:latin typeface="Cambria" panose="02040503050406030204" pitchFamily="18" charset="0"/>
                <a:ea typeface="Cambria" panose="02040503050406030204" pitchFamily="18" charset="0"/>
              </a:rPr>
              <a:t>. Lan </a:t>
            </a:r>
            <a:r>
              <a:rPr lang="en-US" sz="2400" b="1" dirty="0" err="1">
                <a:solidFill>
                  <a:schemeClr val="accent1">
                    <a:lumMod val="50000"/>
                  </a:schemeClr>
                </a:solidFill>
                <a:latin typeface="Cambria" panose="02040503050406030204" pitchFamily="18" charset="0"/>
                <a:ea typeface="Cambria" panose="02040503050406030204" pitchFamily="18" charset="0"/>
              </a:rPr>
              <a:t>cảm</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thấy</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rất</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buồn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cô</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đơn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và</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không</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muốn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nói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chuyện</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với</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bất</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kì</a:t>
            </a:r>
            <a:r>
              <a:rPr lang="en-US" sz="2400" b="1" dirty="0">
                <a:solidFill>
                  <a:schemeClr val="accent1">
                    <a:lumMod val="50000"/>
                  </a:schemeClr>
                </a:solidFill>
                <a:latin typeface="Cambria" panose="02040503050406030204" pitchFamily="18" charset="0"/>
                <a:ea typeface="Cambria" panose="02040503050406030204" pitchFamily="18" charset="0"/>
              </a:rPr>
              <a:t> </a:t>
            </a:r>
            <a:r>
              <a:rPr lang="en-US" sz="2400" b="1" dirty="0" err="1">
                <a:solidFill>
                  <a:schemeClr val="accent1">
                    <a:lumMod val="50000"/>
                  </a:schemeClr>
                </a:solidFill>
                <a:latin typeface="Cambria" panose="02040503050406030204" pitchFamily="18" charset="0"/>
                <a:ea typeface="Cambria" panose="02040503050406030204" pitchFamily="18" charset="0"/>
              </a:rPr>
              <a:t>ai</a:t>
            </a:r>
            <a:r>
              <a:rPr lang="en-US" sz="2400" b="1" dirty="0">
                <a:solidFill>
                  <a:schemeClr val="accent1">
                    <a:lumMod val="50000"/>
                  </a:schemeClr>
                </a:solidFill>
                <a:latin typeface="Cambria" panose="02040503050406030204" pitchFamily="18" charset="0"/>
                <a:ea typeface="Cambria" panose="02040503050406030204" pitchFamily="18" charset="0"/>
              </a:rPr>
              <a:t>. </a:t>
            </a:r>
            <a:endParaRPr lang="en-US" sz="2400" b="1" dirty="0">
              <a:solidFill>
                <a:srgbClr val="336699"/>
              </a:solidFill>
              <a:latin typeface="Cambria" panose="02040503050406030204" pitchFamily="18" charset="0"/>
              <a:ea typeface="Cambria" panose="02040503050406030204" pitchFamily="18" charset="0"/>
            </a:endParaRPr>
          </a:p>
          <a:p>
            <a:pPr algn="just"/>
            <a:r>
              <a:rPr lang="en-US" sz="2400" b="1" dirty="0" err="1">
                <a:solidFill>
                  <a:srgbClr val="336699"/>
                </a:solidFill>
                <a:latin typeface="Cambria" panose="02040503050406030204" pitchFamily="18" charset="0"/>
                <a:ea typeface="Cambria" panose="02040503050406030204" pitchFamily="18" charset="0"/>
              </a:rPr>
              <a:t>Em</a:t>
            </a:r>
            <a:r>
              <a:rPr lang="en-US" sz="2400" b="1" dirty="0">
                <a:solidFill>
                  <a:srgbClr val="336699"/>
                </a:solidFill>
                <a:latin typeface="Cambria" panose="02040503050406030204" pitchFamily="18" charset="0"/>
                <a:ea typeface="Cambria" panose="02040503050406030204" pitchFamily="18" charset="0"/>
              </a:rPr>
              <a:t> </a:t>
            </a:r>
            <a:r>
              <a:rPr lang="en-US" sz="2400" b="1" dirty="0" err="1">
                <a:solidFill>
                  <a:srgbClr val="336699"/>
                </a:solidFill>
                <a:latin typeface="Cambria" panose="02040503050406030204" pitchFamily="18" charset="0"/>
                <a:ea typeface="Cambria" panose="02040503050406030204" pitchFamily="18" charset="0"/>
              </a:rPr>
              <a:t>sẽ</a:t>
            </a:r>
            <a:r>
              <a:rPr lang="en-US" sz="2400" b="1" dirty="0">
                <a:solidFill>
                  <a:srgbClr val="336699"/>
                </a:solidFill>
                <a:latin typeface="Cambria" panose="02040503050406030204" pitchFamily="18" charset="0"/>
                <a:ea typeface="Cambria" panose="02040503050406030204" pitchFamily="18" charset="0"/>
              </a:rPr>
              <a:t> </a:t>
            </a:r>
            <a:r>
              <a:rPr lang="en-US" sz="2400" b="1" dirty="0" err="1">
                <a:solidFill>
                  <a:srgbClr val="336699"/>
                </a:solidFill>
                <a:latin typeface="Cambria" panose="02040503050406030204" pitchFamily="18" charset="0"/>
                <a:ea typeface="Cambria" panose="02040503050406030204" pitchFamily="18" charset="0"/>
              </a:rPr>
              <a:t>khuyên</a:t>
            </a:r>
            <a:r>
              <a:rPr lang="en-US" sz="2400" b="1" dirty="0">
                <a:solidFill>
                  <a:srgbClr val="336699"/>
                </a:solidFill>
                <a:latin typeface="Cambria" panose="02040503050406030204" pitchFamily="18" charset="0"/>
                <a:ea typeface="Cambria" panose="02040503050406030204" pitchFamily="18" charset="0"/>
              </a:rPr>
              <a:t> Lan </a:t>
            </a:r>
            <a:r>
              <a:rPr lang="en-US" sz="2400" b="1" dirty="0" err="1">
                <a:solidFill>
                  <a:srgbClr val="336699"/>
                </a:solidFill>
                <a:latin typeface="Cambria" panose="02040503050406030204" pitchFamily="18" charset="0"/>
                <a:ea typeface="Cambria" panose="02040503050406030204" pitchFamily="18" charset="0"/>
              </a:rPr>
              <a:t>điều</a:t>
            </a:r>
            <a:r>
              <a:rPr lang="en-US" sz="2400" b="1" dirty="0">
                <a:solidFill>
                  <a:srgbClr val="336699"/>
                </a:solidFill>
                <a:latin typeface="Cambria" panose="02040503050406030204" pitchFamily="18" charset="0"/>
                <a:ea typeface="Cambria" panose="02040503050406030204" pitchFamily="18" charset="0"/>
              </a:rPr>
              <a:t> </a:t>
            </a:r>
            <a:r>
              <a:rPr lang="en-US" sz="2400" b="1" dirty="0" err="1">
                <a:solidFill>
                  <a:srgbClr val="336699"/>
                </a:solidFill>
                <a:latin typeface="Cambria" panose="02040503050406030204" pitchFamily="18" charset="0"/>
                <a:ea typeface="Cambria" panose="02040503050406030204" pitchFamily="18" charset="0"/>
              </a:rPr>
              <a:t>gì</a:t>
            </a:r>
            <a:r>
              <a:rPr lang="en-US" sz="2400" b="1" dirty="0">
                <a:solidFill>
                  <a:srgbClr val="336699"/>
                </a:solidFill>
                <a:latin typeface="Cambria" panose="02040503050406030204" pitchFamily="18" charset="0"/>
                <a:ea typeface="Cambria" panose="02040503050406030204" pitchFamily="18" charset="0"/>
              </a:rPr>
              <a:t>?</a:t>
            </a:r>
            <a:endParaRPr lang="en-US" sz="2400" b="1" dirty="0">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a:solidFill>
                  <a:srgbClr val="336699"/>
                </a:solidFill>
                <a:latin typeface="Cambria" panose="02040503050406030204" pitchFamily="18" charset="0"/>
                <a:ea typeface="Cambria" panose="02040503050406030204" pitchFamily="18" charset="0"/>
              </a:rPr>
              <a:t>Em sẽ khuyên Thái điều gì?</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Thái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 1. </a:t>
              </a:r>
              <a:r>
                <a:rPr lang="vi-VN" sz="3600" b="1" dirty="0">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dirty="0">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 2.</a:t>
              </a:r>
              <a:r>
                <a:rPr lang="vi-VN" sz="3600" b="1" dirty="0">
                  <a:latin typeface="Cambria" panose="02040503050406030204" pitchFamily="18" charset="0"/>
                  <a:ea typeface="Cambria" panose="02040503050406030204" pitchFamily="18" charset="0"/>
                </a:rPr>
                <a:t> Em hãy vẽ hoặc viết về bản thân để tự giới thiệu về những người bạn mới</a:t>
              </a:r>
              <a:r>
                <a:rPr lang="en-US" sz="3600" b="1" dirty="0">
                  <a:latin typeface="Cambria" panose="02040503050406030204" pitchFamily="18" charset="0"/>
                  <a:ea typeface="Cambria" panose="02040503050406030204" pitchFamily="18" charset="0"/>
                </a:rPr>
                <a:t>.</a:t>
              </a: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a:solidFill>
                  <a:srgbClr val="002060"/>
                </a:solidFill>
                <a:latin typeface="Cambria" panose="02040503050406030204" pitchFamily="18" charset="0"/>
                <a:ea typeface="Cambria" panose="02040503050406030204" pitchFamily="18" charset="0"/>
              </a:rPr>
              <a:t>Gợi</a:t>
            </a:r>
            <a:r>
              <a:rPr lang="en-US" sz="3600" dirty="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tuổi</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Lớp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trường</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900"/>
                                        <p:tgtEl>
                                          <p:spTgt spid="9"/>
                                        </p:tgtEl>
                                      </p:cBhvr>
                                    </p:animEffect>
                                    <p:anim calcmode="lin" valueType="num">
                                      <p:cBhvr>
                                        <p:cTn id="22" dur="900" fill="hold"/>
                                        <p:tgtEl>
                                          <p:spTgt spid="9"/>
                                        </p:tgtEl>
                                        <p:attrNameLst>
                                          <p:attrName>ppt_x</p:attrName>
                                        </p:attrNameLst>
                                      </p:cBhvr>
                                      <p:tavLst>
                                        <p:tav tm="0">
                                          <p:val>
                                            <p:strVal val="#ppt_x"/>
                                          </p:val>
                                        </p:tav>
                                        <p:tav tm="100000">
                                          <p:val>
                                            <p:strVal val="#ppt_x"/>
                                          </p:val>
                                        </p:tav>
                                      </p:tavLst>
                                    </p:anim>
                                    <p:anim calcmode="lin" valueType="num">
                                      <p:cBhvr>
                                        <p:cTn id="23" dur="9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3. 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4. 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1. 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giới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b. Luôn thể hiện thái độ vui vẻ, cởi mở.</a:t>
              </a: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c. Chỉ trò chuyện với người quen khi đến môi trường mới.</a:t>
              </a: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42"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par>
                                <p:cTn id="50" presetID="32" presetClass="emph" presetSubtype="0" fill="hold" nodeType="withEffect">
                                  <p:stCondLst>
                                    <p:cond delay="0"/>
                                  </p:stCondLst>
                                  <p:childTnLst>
                                    <p:animRot by="120000">
                                      <p:cBhvr>
                                        <p:cTn id="51" dur="100" fill="hold">
                                          <p:stCondLst>
                                            <p:cond delay="0"/>
                                          </p:stCondLst>
                                        </p:cTn>
                                        <p:tgtEl>
                                          <p:spTgt spid="15"/>
                                        </p:tgtEl>
                                        <p:attrNameLst>
                                          <p:attrName>r</p:attrName>
                                        </p:attrNameLst>
                                      </p:cBhvr>
                                    </p:animRot>
                                    <p:animRot by="-240000">
                                      <p:cBhvr>
                                        <p:cTn id="52" dur="200" fill="hold">
                                          <p:stCondLst>
                                            <p:cond delay="200"/>
                                          </p:stCondLst>
                                        </p:cTn>
                                        <p:tgtEl>
                                          <p:spTgt spid="15"/>
                                        </p:tgtEl>
                                        <p:attrNameLst>
                                          <p:attrName>r</p:attrName>
                                        </p:attrNameLst>
                                      </p:cBhvr>
                                    </p:animRot>
                                    <p:animRot by="240000">
                                      <p:cBhvr>
                                        <p:cTn id="53" dur="200" fill="hold">
                                          <p:stCondLst>
                                            <p:cond delay="400"/>
                                          </p:stCondLst>
                                        </p:cTn>
                                        <p:tgtEl>
                                          <p:spTgt spid="15"/>
                                        </p:tgtEl>
                                        <p:attrNameLst>
                                          <p:attrName>r</p:attrName>
                                        </p:attrNameLst>
                                      </p:cBhvr>
                                    </p:animRot>
                                    <p:animRot by="-240000">
                                      <p:cBhvr>
                                        <p:cTn id="54" dur="200" fill="hold">
                                          <p:stCondLst>
                                            <p:cond delay="600"/>
                                          </p:stCondLst>
                                        </p:cTn>
                                        <p:tgtEl>
                                          <p:spTgt spid="15"/>
                                        </p:tgtEl>
                                        <p:attrNameLst>
                                          <p:attrName>r</p:attrName>
                                        </p:attrNameLst>
                                      </p:cBhvr>
                                    </p:animRot>
                                    <p:animRot by="120000">
                                      <p:cBhvr>
                                        <p:cTn id="55" dur="200" fill="hold">
                                          <p:stCondLst>
                                            <p:cond delay="800"/>
                                          </p:stCondLst>
                                        </p:cTn>
                                        <p:tgtEl>
                                          <p:spTgt spid="15"/>
                                        </p:tgtEl>
                                        <p:attrNameLst>
                                          <p:attrName>r</p:attrName>
                                        </p:attrNameLst>
                                      </p:cBhvr>
                                    </p:animRot>
                                  </p:childTnLst>
                                </p:cTn>
                              </p:par>
                              <p:par>
                                <p:cTn id="56" presetID="42" presetClass="exit" presetSubtype="0" fill="hold" nodeType="withEffect">
                                  <p:stCondLst>
                                    <p:cond delay="0"/>
                                  </p:stCondLst>
                                  <p:childTnLst>
                                    <p:animEffect transition="out" filter="fade">
                                      <p:cBhvr>
                                        <p:cTn id="57" dur="1000"/>
                                        <p:tgtEl>
                                          <p:spTgt spid="18"/>
                                        </p:tgtEl>
                                      </p:cBhvr>
                                    </p:animEffect>
                                    <p:anim calcmode="lin" valueType="num">
                                      <p:cBhvr>
                                        <p:cTn id="58" dur="1000"/>
                                        <p:tgtEl>
                                          <p:spTgt spid="18"/>
                                        </p:tgtEl>
                                        <p:attrNameLst>
                                          <p:attrName>ppt_x</p:attrName>
                                        </p:attrNameLst>
                                      </p:cBhvr>
                                      <p:tavLst>
                                        <p:tav tm="0">
                                          <p:val>
                                            <p:strVal val="ppt_x"/>
                                          </p:val>
                                        </p:tav>
                                        <p:tav tm="100000">
                                          <p:val>
                                            <p:strVal val="ppt_x"/>
                                          </p:val>
                                        </p:tav>
                                      </p:tavLst>
                                    </p:anim>
                                    <p:anim calcmode="lin" valueType="num">
                                      <p:cBhvr>
                                        <p:cTn id="59" dur="1000"/>
                                        <p:tgtEl>
                                          <p:spTgt spid="18"/>
                                        </p:tgtEl>
                                        <p:attrNameLst>
                                          <p:attrName>ppt_y</p:attrName>
                                        </p:attrNameLst>
                                      </p:cBhvr>
                                      <p:tavLst>
                                        <p:tav tm="0">
                                          <p:val>
                                            <p:strVal val="ppt_y"/>
                                          </p:val>
                                        </p:tav>
                                        <p:tav tm="100000">
                                          <p:val>
                                            <p:strVal val="ppt_y+.1"/>
                                          </p:val>
                                        </p:tav>
                                      </p:tavLst>
                                    </p:anim>
                                    <p:set>
                                      <p:cBhvr>
                                        <p:cTn id="60" dur="1" fill="hold">
                                          <p:stCondLst>
                                            <p:cond delay="999"/>
                                          </p:stCondLst>
                                        </p:cTn>
                                        <p:tgtEl>
                                          <p:spTgt spid="18"/>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21"/>
                                        </p:tgtEl>
                                        <p:attrNameLst>
                                          <p:attrName>r</p:attrName>
                                        </p:attrNameLst>
                                      </p:cBhvr>
                                    </p:animRot>
                                    <p:animRot by="-240000">
                                      <p:cBhvr>
                                        <p:cTn id="63" dur="200" fill="hold">
                                          <p:stCondLst>
                                            <p:cond delay="200"/>
                                          </p:stCondLst>
                                        </p:cTn>
                                        <p:tgtEl>
                                          <p:spTgt spid="21"/>
                                        </p:tgtEl>
                                        <p:attrNameLst>
                                          <p:attrName>r</p:attrName>
                                        </p:attrNameLst>
                                      </p:cBhvr>
                                    </p:animRot>
                                    <p:animRot by="240000">
                                      <p:cBhvr>
                                        <p:cTn id="64" dur="200" fill="hold">
                                          <p:stCondLst>
                                            <p:cond delay="400"/>
                                          </p:stCondLst>
                                        </p:cTn>
                                        <p:tgtEl>
                                          <p:spTgt spid="21"/>
                                        </p:tgtEl>
                                        <p:attrNameLst>
                                          <p:attrName>r</p:attrName>
                                        </p:attrNameLst>
                                      </p:cBhvr>
                                    </p:animRot>
                                    <p:animRot by="-240000">
                                      <p:cBhvr>
                                        <p:cTn id="65" dur="200" fill="hold">
                                          <p:stCondLst>
                                            <p:cond delay="600"/>
                                          </p:stCondLst>
                                        </p:cTn>
                                        <p:tgtEl>
                                          <p:spTgt spid="21"/>
                                        </p:tgtEl>
                                        <p:attrNameLst>
                                          <p:attrName>r</p:attrName>
                                        </p:attrNameLst>
                                      </p:cBhvr>
                                    </p:animRot>
                                    <p:animRot by="120000">
                                      <p:cBhvr>
                                        <p:cTn id="66" dur="200" fill="hold">
                                          <p:stCondLst>
                                            <p:cond delay="800"/>
                                          </p:stCondLst>
                                        </p:cTn>
                                        <p:tgtEl>
                                          <p:spTgt spid="21"/>
                                        </p:tgtEl>
                                        <p:attrNameLst>
                                          <p:attrName>r</p:attrName>
                                        </p:attrNameLst>
                                      </p:cBhvr>
                                    </p:animRot>
                                  </p:childTnLst>
                                </p:cTn>
                              </p:par>
                              <p:par>
                                <p:cTn id="67" presetID="42" presetClass="exit" presetSubtype="0" fill="hold" nodeType="withEffect">
                                  <p:stCondLst>
                                    <p:cond delay="0"/>
                                  </p:stCondLst>
                                  <p:childTnLst>
                                    <p:animEffect transition="out" filter="fade">
                                      <p:cBhvr>
                                        <p:cTn id="68" dur="1000"/>
                                        <p:tgtEl>
                                          <p:spTgt spid="24"/>
                                        </p:tgtEl>
                                      </p:cBhvr>
                                    </p:animEffect>
                                    <p:anim calcmode="lin" valueType="num">
                                      <p:cBhvr>
                                        <p:cTn id="69" dur="1000"/>
                                        <p:tgtEl>
                                          <p:spTgt spid="24"/>
                                        </p:tgtEl>
                                        <p:attrNameLst>
                                          <p:attrName>ppt_x</p:attrName>
                                        </p:attrNameLst>
                                      </p:cBhvr>
                                      <p:tavLst>
                                        <p:tav tm="0">
                                          <p:val>
                                            <p:strVal val="ppt_x"/>
                                          </p:val>
                                        </p:tav>
                                        <p:tav tm="100000">
                                          <p:val>
                                            <p:strVal val="ppt_x"/>
                                          </p:val>
                                        </p:tav>
                                      </p:tavLst>
                                    </p:anim>
                                    <p:anim calcmode="lin" valueType="num">
                                      <p:cBhvr>
                                        <p:cTn id="70" dur="1000"/>
                                        <p:tgtEl>
                                          <p:spTgt spid="24"/>
                                        </p:tgtEl>
                                        <p:attrNameLst>
                                          <p:attrName>ppt_y</p:attrName>
                                        </p:attrNameLst>
                                      </p:cBhvr>
                                      <p:tavLst>
                                        <p:tav tm="0">
                                          <p:val>
                                            <p:strVal val="ppt_y"/>
                                          </p:val>
                                        </p:tav>
                                        <p:tav tm="100000">
                                          <p:val>
                                            <p:strVal val="ppt_y+.1"/>
                                          </p:val>
                                        </p:tav>
                                      </p:tavLst>
                                    </p:anim>
                                    <p:set>
                                      <p:cBhvr>
                                        <p:cTn id="71"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2022</Words>
  <Application>Microsoft Office PowerPoint</Application>
  <PresentationFormat>Màn hình rộng</PresentationFormat>
  <Paragraphs>98</Paragraphs>
  <Slides>30</Slides>
  <Notes>0</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30</vt:i4>
      </vt:variant>
    </vt:vector>
  </HeadingPairs>
  <TitlesOfParts>
    <vt:vector size="37" baseType="lpstr">
      <vt:lpstr>Arial</vt:lpstr>
      <vt:lpstr>Calibri</vt:lpstr>
      <vt:lpstr>Cambria</vt:lpstr>
      <vt:lpstr>Times New Roman</vt:lpstr>
      <vt:lpstr>思源黑体 CN</vt:lpstr>
      <vt:lpstr>方正卡通简体</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51</cp:revision>
  <dcterms:created xsi:type="dcterms:W3CDTF">2023-12-23T13:27:46Z</dcterms:created>
  <dcterms:modified xsi:type="dcterms:W3CDTF">2026-01-27T08:09:36Z</dcterms:modified>
</cp:coreProperties>
</file>