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Lst>
  <p:notesMasterIdLst>
    <p:notesMasterId r:id="rId14"/>
  </p:notesMasterIdLst>
  <p:sldIdLst>
    <p:sldId id="437" r:id="rId3"/>
    <p:sldId id="257" r:id="rId4"/>
    <p:sldId id="266" r:id="rId5"/>
    <p:sldId id="279" r:id="rId6"/>
    <p:sldId id="267" r:id="rId7"/>
    <p:sldId id="269" r:id="rId8"/>
    <p:sldId id="271" r:id="rId9"/>
    <p:sldId id="280" r:id="rId10"/>
    <p:sldId id="272" r:id="rId11"/>
    <p:sldId id="273"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1DA9"/>
    <a:srgbClr val="3C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25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E1AB4-4097-4299-A2E4-E5BB14D7C776}"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B8C8A-21F0-41F5-8F6C-A33F2ABCA0F7}" type="slidenum">
              <a:rPr lang="en-US" smtClean="0"/>
              <a:t>‹#›</a:t>
            </a:fld>
            <a:endParaRPr lang="en-US"/>
          </a:p>
        </p:txBody>
      </p:sp>
    </p:spTree>
    <p:extLst>
      <p:ext uri="{BB962C8B-B14F-4D97-AF65-F5344CB8AC3E}">
        <p14:creationId xmlns:p14="http://schemas.microsoft.com/office/powerpoint/2010/main" val="173732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9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2492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011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9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009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565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561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4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7267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923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2359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2870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037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3241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2956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313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010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57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378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8286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105841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1401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5338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632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036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6953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3618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8407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36681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378455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612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94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8954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31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10514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1849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7447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209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6812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16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86641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02587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129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3593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096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15365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4199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313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14959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426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63088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8.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9.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pic>
        <p:nvPicPr>
          <p:cNvPr id="4" name="Picture 3">
            <a:extLst>
              <a:ext uri="{FF2B5EF4-FFF2-40B4-BE49-F238E27FC236}">
                <a16:creationId xmlns:a16="http://schemas.microsoft.com/office/drawing/2014/main" id="{D1B483E8-1E4A-8739-25BF-BCC0C7F4C320}"/>
              </a:ext>
            </a:extLst>
          </p:cNvPr>
          <p:cNvPicPr>
            <a:picLocks noChangeAspect="1"/>
          </p:cNvPicPr>
          <p:nvPr userDrawn="1"/>
        </p:nvPicPr>
        <p:blipFill rotWithShape="1">
          <a:blip r:embed="rId3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D76DBD08-B0EF-5DBA-9954-4DCAF3DBC274}"/>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8142"/>
          <a:stretch/>
        </p:blipFill>
        <p:spPr>
          <a:xfrm>
            <a:off x="-168482" y="6700002"/>
            <a:ext cx="2432012" cy="2669980"/>
          </a:xfrm>
          <a:prstGeom prst="rect">
            <a:avLst/>
          </a:prstGeom>
        </p:spPr>
      </p:pic>
      <p:sp>
        <p:nvSpPr>
          <p:cNvPr id="8" name="TextBox 3">
            <a:extLst>
              <a:ext uri="{FF2B5EF4-FFF2-40B4-BE49-F238E27FC236}">
                <a16:creationId xmlns:a16="http://schemas.microsoft.com/office/drawing/2014/main" id="{2A34BF79-0B03-3826-0D92-220EFE1878C5}"/>
              </a:ext>
            </a:extLst>
          </p:cNvPr>
          <p:cNvSpPr txBox="1"/>
          <p:nvPr userDrawn="1"/>
        </p:nvSpPr>
        <p:spPr>
          <a:xfrm>
            <a:off x="1943878" y="80349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7643AD49-3407-E447-66CB-744F59592D48}"/>
              </a:ext>
            </a:extLst>
          </p:cNvPr>
          <p:cNvSpPr txBox="1">
            <a:spLocks/>
          </p:cNvSpPr>
          <p:nvPr userDrawn="1"/>
        </p:nvSpPr>
        <p:spPr>
          <a:xfrm>
            <a:off x="-409975" y="89775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2" name="TextBox 11">
            <a:extLst>
              <a:ext uri="{FF2B5EF4-FFF2-40B4-BE49-F238E27FC236}">
                <a16:creationId xmlns:a16="http://schemas.microsoft.com/office/drawing/2014/main" id="{C282473E-DE5F-7F14-846D-D5847793BDA0}"/>
              </a:ext>
            </a:extLst>
          </p:cNvPr>
          <p:cNvSpPr txBox="1"/>
          <p:nvPr userDrawn="1"/>
        </p:nvSpPr>
        <p:spPr>
          <a:xfrm>
            <a:off x="-1625981" y="9793238"/>
            <a:ext cx="15633935"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 Nghiêm cấm buôn bán, sao chép và chỉnh sửa để thu lợi nhuận.</a:t>
            </a:r>
          </a:p>
        </p:txBody>
      </p:sp>
    </p:spTree>
    <p:extLst>
      <p:ext uri="{BB962C8B-B14F-4D97-AF65-F5344CB8AC3E}">
        <p14:creationId xmlns:p14="http://schemas.microsoft.com/office/powerpoint/2010/main" val="32179356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9" r:id="rId27"/>
    <p:sldLayoutId id="2147483690" r:id="rId28"/>
    <p:sldLayoutId id="2147483692" r:id="rId29"/>
    <p:sldLayoutId id="2147483693" r:id="rId30"/>
    <p:sldLayoutId id="2147483694" r:id="rId31"/>
    <p:sldLayoutId id="2147483695" r:id="rId32"/>
    <p:sldLayoutId id="2147483696" r:id="rId33"/>
    <p:sldLayoutId id="2147483697" r:id="rId3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96602649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3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 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400" kern="0" noProof="0" dirty="0">
                <a:solidFill>
                  <a:srgbClr val="000000"/>
                </a:solidFill>
                <a:latin typeface="Cambria" panose="02040503050406030204" pitchFamily="18" charset="0"/>
                <a:ea typeface="Cambria" panose="02040503050406030204" pitchFamily="18" charset="0"/>
                <a:cs typeface="Arial"/>
                <a:sym typeface="Arial"/>
              </a:rPr>
              <a:t>Tìm chủ ngữ trong câu:</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bạn học sinh đang đá cầu.</a:t>
            </a:r>
            <a:endParaRPr kumimoji="0"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393232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2" presetClass="entr" presetSubtype="9"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childTnLst>
                          </p:cTn>
                        </p:par>
                        <p:par>
                          <p:cTn id="58" fill="hold">
                            <p:stCondLst>
                              <p:cond delay="500"/>
                            </p:stCondLst>
                            <p:childTnLst>
                              <p:par>
                                <p:cTn id="59" presetID="47"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xit" presetSubtype="0" fill="hold" nodeType="after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p:stCondLst>
                              <p:cond delay="2000"/>
                            </p:stCondLst>
                            <p:childTnLst>
                              <p:par>
                                <p:cTn id="85" presetID="42" presetClass="entr" presetSubtype="0"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par>
                                <p:cTn id="90" presetID="32" presetClass="emph" presetSubtype="0" repeatCount="indefinite" fill="hold" nodeType="withEffect">
                                  <p:stCondLst>
                                    <p:cond delay="0"/>
                                  </p:stCondLst>
                                  <p:childTnLst>
                                    <p:animRot by="120000">
                                      <p:cBhvr>
                                        <p:cTn id="91" dur="100" fill="hold">
                                          <p:stCondLst>
                                            <p:cond delay="0"/>
                                          </p:stCondLst>
                                        </p:cTn>
                                        <p:tgtEl>
                                          <p:spTgt spid="3"/>
                                        </p:tgtEl>
                                        <p:attrNameLst>
                                          <p:attrName>r</p:attrName>
                                        </p:attrNameLst>
                                      </p:cBhvr>
                                    </p:animRot>
                                    <p:animRot by="-240000">
                                      <p:cBhvr>
                                        <p:cTn id="92" dur="200" fill="hold">
                                          <p:stCondLst>
                                            <p:cond delay="200"/>
                                          </p:stCondLst>
                                        </p:cTn>
                                        <p:tgtEl>
                                          <p:spTgt spid="3"/>
                                        </p:tgtEl>
                                        <p:attrNameLst>
                                          <p:attrName>r</p:attrName>
                                        </p:attrNameLst>
                                      </p:cBhvr>
                                    </p:animRot>
                                    <p:animRot by="240000">
                                      <p:cBhvr>
                                        <p:cTn id="93" dur="200" fill="hold">
                                          <p:stCondLst>
                                            <p:cond delay="400"/>
                                          </p:stCondLst>
                                        </p:cTn>
                                        <p:tgtEl>
                                          <p:spTgt spid="3"/>
                                        </p:tgtEl>
                                        <p:attrNameLst>
                                          <p:attrName>r</p:attrName>
                                        </p:attrNameLst>
                                      </p:cBhvr>
                                    </p:animRot>
                                    <p:animRot by="-240000">
                                      <p:cBhvr>
                                        <p:cTn id="94" dur="200" fill="hold">
                                          <p:stCondLst>
                                            <p:cond delay="600"/>
                                          </p:stCondLst>
                                        </p:cTn>
                                        <p:tgtEl>
                                          <p:spTgt spid="3"/>
                                        </p:tgtEl>
                                        <p:attrNameLst>
                                          <p:attrName>r</p:attrName>
                                        </p:attrNameLst>
                                      </p:cBhvr>
                                    </p:animRot>
                                    <p:animRot by="120000">
                                      <p:cBhvr>
                                        <p:cTn id="9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Chủ</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Trạng</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Vị</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vi-VN" sz="36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phận được gạch chân được gọi là gì?</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Trước</a:t>
            </a:r>
            <a:r>
              <a:rPr kumimoji="0" lang="vi-VN" sz="36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sân, </a:t>
            </a:r>
            <a:r>
              <a:rPr kumimoji="0" lang="vi-VN" sz="3600" b="0" i="1" u="sng"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chú mèo con </a:t>
            </a:r>
            <a:r>
              <a:rPr kumimoji="0" lang="vi-VN" sz="36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đang liếm láp bộ lông mượt mà của mình.</a:t>
            </a:r>
            <a:endParaRPr kumimoji="0" sz="36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46130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2" presetClass="entr" presetSubtype="9"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0-#ppt_w/2"/>
                                          </p:val>
                                        </p:tav>
                                        <p:tav tm="100000">
                                          <p:val>
                                            <p:strVal val="#ppt_x"/>
                                          </p:val>
                                        </p:tav>
                                      </p:tavLst>
                                    </p:anim>
                                    <p:anim calcmode="lin" valueType="num">
                                      <p:cBhvr additive="base">
                                        <p:cTn id="63" dur="500" fill="hold"/>
                                        <p:tgtEl>
                                          <p:spTgt spid="16"/>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par>
                          <p:cTn id="80" fill="hold">
                            <p:stCondLst>
                              <p:cond delay="1500"/>
                            </p:stCondLst>
                            <p:childTnLst>
                              <p:par>
                                <p:cTn id="81" presetID="10" presetClass="exit" presetSubtype="0" fill="hold" nodeType="afterEffect">
                                  <p:stCondLst>
                                    <p:cond delay="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3"/>
                                        </p:tgtEl>
                                        <p:attrNameLst>
                                          <p:attrName>r</p:attrName>
                                        </p:attrNameLst>
                                      </p:cBhvr>
                                    </p:animRot>
                                    <p:animRot by="-240000">
                                      <p:cBhvr>
                                        <p:cTn id="98" dur="200" fill="hold">
                                          <p:stCondLst>
                                            <p:cond delay="200"/>
                                          </p:stCondLst>
                                        </p:cTn>
                                        <p:tgtEl>
                                          <p:spTgt spid="3"/>
                                        </p:tgtEl>
                                        <p:attrNameLst>
                                          <p:attrName>r</p:attrName>
                                        </p:attrNameLst>
                                      </p:cBhvr>
                                    </p:animRot>
                                    <p:animRot by="240000">
                                      <p:cBhvr>
                                        <p:cTn id="99" dur="200" fill="hold">
                                          <p:stCondLst>
                                            <p:cond delay="400"/>
                                          </p:stCondLst>
                                        </p:cTn>
                                        <p:tgtEl>
                                          <p:spTgt spid="3"/>
                                        </p:tgtEl>
                                        <p:attrNameLst>
                                          <p:attrName>r</p:attrName>
                                        </p:attrNameLst>
                                      </p:cBhvr>
                                    </p:animRot>
                                    <p:animRot by="-240000">
                                      <p:cBhvr>
                                        <p:cTn id="100" dur="200" fill="hold">
                                          <p:stCondLst>
                                            <p:cond delay="600"/>
                                          </p:stCondLst>
                                        </p:cTn>
                                        <p:tgtEl>
                                          <p:spTgt spid="3"/>
                                        </p:tgtEl>
                                        <p:attrNameLst>
                                          <p:attrName>r</p:attrName>
                                        </p:attrNameLst>
                                      </p:cBhvr>
                                    </p:animRot>
                                    <p:animRot by="120000">
                                      <p:cBhvr>
                                        <p:cTn id="10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3">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3">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3">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4">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5">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6">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7">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8">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9">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3">
            <a:alphaModFix/>
          </a:blip>
          <a:stretch>
            <a:fillRect/>
          </a:stretch>
        </p:blipFill>
        <p:spPr>
          <a:xfrm>
            <a:off x="7050337" y="5187610"/>
            <a:ext cx="2039432" cy="1317805"/>
          </a:xfrm>
          <a:prstGeom prst="rect">
            <a:avLst/>
          </a:prstGeom>
          <a:noFill/>
          <a:ln>
            <a:noFill/>
          </a:ln>
        </p:spPr>
      </p:pic>
      <p:sp>
        <p:nvSpPr>
          <p:cNvPr id="17" name="Google Shape;400;p29">
            <a:extLst>
              <a:ext uri="{FF2B5EF4-FFF2-40B4-BE49-F238E27FC236}">
                <a16:creationId xmlns:a16="http://schemas.microsoft.com/office/drawing/2014/main" id="{2E0303B2-20EB-55A7-B2E8-FE73627492CF}"/>
              </a:ext>
            </a:extLst>
          </p:cNvPr>
          <p:cNvSpPr txBox="1">
            <a:spLocks/>
          </p:cNvSpPr>
          <p:nvPr/>
        </p:nvSpPr>
        <p:spPr>
          <a:xfrm>
            <a:off x="5986018" y="5356569"/>
            <a:ext cx="3173158" cy="1240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marR="0" lvl="0" indent="0" algn="ctr" defTabSz="1219170" rtl="0" eaLnBrk="1" fontAlgn="auto" latinLnBrk="0" hangingPunct="1">
              <a:lnSpc>
                <a:spcPct val="90000"/>
              </a:lnSpc>
              <a:spcBef>
                <a:spcPts val="0"/>
              </a:spcBef>
              <a:spcAft>
                <a:spcPts val="0"/>
              </a:spcAft>
              <a:buClr>
                <a:srgbClr val="BBBFFF"/>
              </a:buClr>
              <a:buSzPts val="1400"/>
              <a:buFont typeface="Lato"/>
              <a:buNone/>
              <a:tabLst/>
              <a:defRPr/>
            </a:pPr>
            <a:r>
              <a:rPr kumimoji="0" lang="vi-VN"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rPr>
              <a:t>TRANG 26</a:t>
            </a:r>
            <a:endParaRPr kumimoji="0" lang="en-US"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endParaRPr>
          </a:p>
        </p:txBody>
      </p:sp>
      <p:pic>
        <p:nvPicPr>
          <p:cNvPr id="14" name="Picture 13"/>
          <p:cNvPicPr>
            <a:picLocks noChangeAspect="1"/>
          </p:cNvPicPr>
          <p:nvPr/>
        </p:nvPicPr>
        <p:blipFill>
          <a:blip r:embed="rId10"/>
          <a:stretch>
            <a:fillRect/>
          </a:stretch>
        </p:blipFill>
        <p:spPr>
          <a:xfrm>
            <a:off x="4268265" y="1360473"/>
            <a:ext cx="7602371" cy="3572566"/>
          </a:xfrm>
          <a:prstGeom prst="rect">
            <a:avLst/>
          </a:prstGeom>
        </p:spPr>
      </p:pic>
    </p:spTree>
    <p:extLst>
      <p:ext uri="{BB962C8B-B14F-4D97-AF65-F5344CB8AC3E}">
        <p14:creationId xmlns:p14="http://schemas.microsoft.com/office/powerpoint/2010/main" val="394967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294043" y="2249242"/>
            <a:ext cx="10025894" cy="4031873"/>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a:t>
            </a:r>
            <a:r>
              <a:rPr lang="en-US" sz="3200" dirty="0" err="1">
                <a:solidFill>
                  <a:schemeClr val="accent1">
                    <a:lumMod val="10000"/>
                  </a:schemeClr>
                </a:solidFill>
                <a:latin typeface="Cambria" panose="02040503050406030204" pitchFamily="18" charset="0"/>
                <a:ea typeface="Cambria" panose="02040503050406030204" pitchFamily="18" charset="0"/>
              </a:rPr>
              <a:t>đầ</a:t>
            </a:r>
            <a:r>
              <a:rPr lang="vi-VN" sz="3200" dirty="0">
                <a:solidFill>
                  <a:schemeClr val="accent1">
                    <a:lumMod val="10000"/>
                  </a:schemeClr>
                </a:solidFill>
                <a:latin typeface="Cambria" panose="02040503050406030204" pitchFamily="18" charset="0"/>
                <a:ea typeface="Cambria" panose="02040503050406030204" pitchFamily="18" charset="0"/>
              </a:rPr>
              <a:t>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11566" y="3124737"/>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021" y="4021284"/>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107" y="4061984"/>
            <a:ext cx="875091" cy="8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5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5078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524315"/>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đẩy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72974" y="3058981"/>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4171" y="404749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09755" y="4064417"/>
            <a:ext cx="875091" cy="87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89562" y="2275181"/>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Bầu trời</a:t>
            </a:r>
            <a:endParaRPr lang="en-US" sz="2800"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7765994" y="27645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Na</a:t>
            </a:r>
            <a:endParaRPr lang="en-US" sz="2800"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6641985" y="32668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Cô bé</a:t>
            </a:r>
            <a:endParaRPr lang="en-US" sz="2800"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2156059" y="4240353"/>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người và xe</a:t>
            </a:r>
            <a:endParaRPr lang="en-US" sz="2800" b="1" dirty="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7143235" y="4233059"/>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Cả dãy phố</a:t>
            </a:r>
            <a:endParaRPr lang="en-US" sz="2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82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925290" y="1143609"/>
            <a:ext cx="8575872" cy="3982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 name="Google Shape;664;p30">
            <a:extLst>
              <a:ext uri="{FF2B5EF4-FFF2-40B4-BE49-F238E27FC236}">
                <a16:creationId xmlns:a16="http://schemas.microsoft.com/office/drawing/2014/main" id="{E82588E9-EF2A-D619-14A9-8B5269AEE18C}"/>
              </a:ext>
            </a:extLst>
          </p:cNvPr>
          <p:cNvPicPr preferRelativeResize="0"/>
          <p:nvPr/>
        </p:nvPicPr>
        <p:blipFill>
          <a:blip r:embed="rId2">
            <a:alphaModFix/>
          </a:blip>
          <a:stretch>
            <a:fillRect/>
          </a:stretch>
        </p:blipFill>
        <p:spPr>
          <a:xfrm>
            <a:off x="10692067" y="1"/>
            <a:ext cx="2173703" cy="1685260"/>
          </a:xfrm>
          <a:prstGeom prst="rect">
            <a:avLst/>
          </a:prstGeom>
          <a:noFill/>
          <a:ln>
            <a:noFill/>
          </a:ln>
        </p:spPr>
      </p:pic>
      <p:pic>
        <p:nvPicPr>
          <p:cNvPr id="3" name="Google Shape;664;p30">
            <a:extLst>
              <a:ext uri="{FF2B5EF4-FFF2-40B4-BE49-F238E27FC236}">
                <a16:creationId xmlns:a16="http://schemas.microsoft.com/office/drawing/2014/main" id="{6F454CD2-D9BF-B715-FF79-48CC29943309}"/>
              </a:ext>
            </a:extLst>
          </p:cNvPr>
          <p:cNvPicPr preferRelativeResize="0"/>
          <p:nvPr/>
        </p:nvPicPr>
        <p:blipFill>
          <a:blip r:embed="rId2">
            <a:alphaModFix/>
          </a:blip>
          <a:stretch>
            <a:fillRect/>
          </a:stretch>
        </p:blipFill>
        <p:spPr>
          <a:xfrm>
            <a:off x="184300" y="1886906"/>
            <a:ext cx="1275905" cy="907180"/>
          </a:xfrm>
          <a:prstGeom prst="rect">
            <a:avLst/>
          </a:prstGeom>
          <a:noFill/>
          <a:ln>
            <a:noFill/>
          </a:ln>
        </p:spPr>
      </p:pic>
      <p:pic>
        <p:nvPicPr>
          <p:cNvPr id="4" name="Google Shape;216;p9">
            <a:extLst>
              <a:ext uri="{FF2B5EF4-FFF2-40B4-BE49-F238E27FC236}">
                <a16:creationId xmlns:a16="http://schemas.microsoft.com/office/drawing/2014/main" id="{B0F74901-0894-6F74-88A3-69C3F964DE40}"/>
              </a:ext>
            </a:extLst>
          </p:cNvPr>
          <p:cNvPicPr preferRelativeResize="0"/>
          <p:nvPr/>
        </p:nvPicPr>
        <p:blipFill rotWithShape="1">
          <a:blip r:embed="rId3">
            <a:alphaModFix/>
          </a:blip>
          <a:srcRect b="48717"/>
          <a:stretch/>
        </p:blipFill>
        <p:spPr>
          <a:xfrm>
            <a:off x="8419917" y="5717344"/>
            <a:ext cx="3731499" cy="1408200"/>
          </a:xfrm>
          <a:prstGeom prst="rect">
            <a:avLst/>
          </a:prstGeom>
          <a:noFill/>
          <a:ln>
            <a:noFill/>
          </a:ln>
        </p:spPr>
      </p:pic>
      <p:pic>
        <p:nvPicPr>
          <p:cNvPr id="5" name="Google Shape;216;p9">
            <a:extLst>
              <a:ext uri="{FF2B5EF4-FFF2-40B4-BE49-F238E27FC236}">
                <a16:creationId xmlns:a16="http://schemas.microsoft.com/office/drawing/2014/main" id="{CE46987C-3FA4-1D6C-CAD6-35693BD0B8FB}"/>
              </a:ext>
            </a:extLst>
          </p:cNvPr>
          <p:cNvPicPr preferRelativeResize="0"/>
          <p:nvPr/>
        </p:nvPicPr>
        <p:blipFill rotWithShape="1">
          <a:blip r:embed="rId3">
            <a:alphaModFix/>
          </a:blip>
          <a:srcRect b="48717"/>
          <a:stretch/>
        </p:blipFill>
        <p:spPr>
          <a:xfrm>
            <a:off x="6666727" y="5892191"/>
            <a:ext cx="3731499" cy="1408200"/>
          </a:xfrm>
          <a:prstGeom prst="rect">
            <a:avLst/>
          </a:prstGeom>
          <a:noFill/>
          <a:ln>
            <a:noFill/>
          </a:ln>
        </p:spPr>
      </p:pic>
      <p:pic>
        <p:nvPicPr>
          <p:cNvPr id="6" name="Google Shape;216;p9">
            <a:extLst>
              <a:ext uri="{FF2B5EF4-FFF2-40B4-BE49-F238E27FC236}">
                <a16:creationId xmlns:a16="http://schemas.microsoft.com/office/drawing/2014/main" id="{63572A30-E8D6-81E4-2642-B06AFAC8B6C2}"/>
              </a:ext>
            </a:extLst>
          </p:cNvPr>
          <p:cNvPicPr preferRelativeResize="0"/>
          <p:nvPr/>
        </p:nvPicPr>
        <p:blipFill rotWithShape="1">
          <a:blip r:embed="rId3">
            <a:alphaModFix/>
          </a:blip>
          <a:srcRect b="48717"/>
          <a:stretch/>
        </p:blipFill>
        <p:spPr>
          <a:xfrm>
            <a:off x="8623117" y="5920544"/>
            <a:ext cx="3731499" cy="1408200"/>
          </a:xfrm>
          <a:prstGeom prst="rect">
            <a:avLst/>
          </a:prstGeom>
          <a:noFill/>
          <a:ln>
            <a:noFill/>
          </a:ln>
        </p:spPr>
      </p:pic>
      <p:pic>
        <p:nvPicPr>
          <p:cNvPr id="7" name="Google Shape;216;p9">
            <a:extLst>
              <a:ext uri="{FF2B5EF4-FFF2-40B4-BE49-F238E27FC236}">
                <a16:creationId xmlns:a16="http://schemas.microsoft.com/office/drawing/2014/main" id="{797322BA-6928-7286-44D7-43C1A1134566}"/>
              </a:ext>
            </a:extLst>
          </p:cNvPr>
          <p:cNvPicPr preferRelativeResize="0"/>
          <p:nvPr/>
        </p:nvPicPr>
        <p:blipFill rotWithShape="1">
          <a:blip r:embed="rId3">
            <a:alphaModFix/>
          </a:blip>
          <a:srcRect b="48717"/>
          <a:stretch/>
        </p:blipFill>
        <p:spPr>
          <a:xfrm>
            <a:off x="8634076" y="5216444"/>
            <a:ext cx="3731499" cy="1408200"/>
          </a:xfrm>
          <a:prstGeom prst="rect">
            <a:avLst/>
          </a:prstGeom>
          <a:noFill/>
          <a:ln>
            <a:noFill/>
          </a:ln>
        </p:spPr>
      </p:pic>
      <p:pic>
        <p:nvPicPr>
          <p:cNvPr id="8" name="Google Shape;216;p9">
            <a:extLst>
              <a:ext uri="{FF2B5EF4-FFF2-40B4-BE49-F238E27FC236}">
                <a16:creationId xmlns:a16="http://schemas.microsoft.com/office/drawing/2014/main" id="{2ECB7735-CE98-3C0C-E9B2-95A77648A0C0}"/>
              </a:ext>
            </a:extLst>
          </p:cNvPr>
          <p:cNvPicPr preferRelativeResize="0"/>
          <p:nvPr/>
        </p:nvPicPr>
        <p:blipFill rotWithShape="1">
          <a:blip r:embed="rId3">
            <a:alphaModFix/>
          </a:blip>
          <a:srcRect b="48717"/>
          <a:stretch/>
        </p:blipFill>
        <p:spPr>
          <a:xfrm>
            <a:off x="8826317" y="6123744"/>
            <a:ext cx="3731499" cy="1408200"/>
          </a:xfrm>
          <a:prstGeom prst="rect">
            <a:avLst/>
          </a:prstGeom>
          <a:noFill/>
          <a:ln>
            <a:noFill/>
          </a:ln>
        </p:spPr>
      </p:pic>
      <p:pic>
        <p:nvPicPr>
          <p:cNvPr id="9" name="Google Shape;216;p9">
            <a:extLst>
              <a:ext uri="{FF2B5EF4-FFF2-40B4-BE49-F238E27FC236}">
                <a16:creationId xmlns:a16="http://schemas.microsoft.com/office/drawing/2014/main" id="{7F9328E8-E4C4-71FC-E161-9319171F2809}"/>
              </a:ext>
            </a:extLst>
          </p:cNvPr>
          <p:cNvPicPr preferRelativeResize="0"/>
          <p:nvPr/>
        </p:nvPicPr>
        <p:blipFill rotWithShape="1">
          <a:blip r:embed="rId3">
            <a:alphaModFix/>
          </a:blip>
          <a:srcRect b="48717"/>
          <a:stretch/>
        </p:blipFill>
        <p:spPr>
          <a:xfrm>
            <a:off x="6474485" y="6153900"/>
            <a:ext cx="3731499" cy="1408200"/>
          </a:xfrm>
          <a:prstGeom prst="rect">
            <a:avLst/>
          </a:prstGeom>
          <a:noFill/>
          <a:ln>
            <a:noFill/>
          </a:ln>
        </p:spPr>
      </p:pic>
      <p:pic>
        <p:nvPicPr>
          <p:cNvPr id="10" name="Google Shape;216;p9">
            <a:extLst>
              <a:ext uri="{FF2B5EF4-FFF2-40B4-BE49-F238E27FC236}">
                <a16:creationId xmlns:a16="http://schemas.microsoft.com/office/drawing/2014/main" id="{52D8C51D-86D5-9F1F-DC32-B896F2359013}"/>
              </a:ext>
            </a:extLst>
          </p:cNvPr>
          <p:cNvPicPr preferRelativeResize="0"/>
          <p:nvPr/>
        </p:nvPicPr>
        <p:blipFill rotWithShape="1">
          <a:blip r:embed="rId3">
            <a:alphaModFix/>
          </a:blip>
          <a:srcRect b="48717"/>
          <a:stretch/>
        </p:blipFill>
        <p:spPr>
          <a:xfrm>
            <a:off x="4689509" y="5670929"/>
            <a:ext cx="3731499" cy="1408200"/>
          </a:xfrm>
          <a:prstGeom prst="rect">
            <a:avLst/>
          </a:prstGeom>
          <a:noFill/>
          <a:ln>
            <a:noFill/>
          </a:ln>
        </p:spPr>
      </p:pic>
      <p:pic>
        <p:nvPicPr>
          <p:cNvPr id="11" name="Google Shape;216;p9">
            <a:extLst>
              <a:ext uri="{FF2B5EF4-FFF2-40B4-BE49-F238E27FC236}">
                <a16:creationId xmlns:a16="http://schemas.microsoft.com/office/drawing/2014/main" id="{1C427A6C-7F43-06DF-D720-75D0B79B4696}"/>
              </a:ext>
            </a:extLst>
          </p:cNvPr>
          <p:cNvPicPr preferRelativeResize="0"/>
          <p:nvPr/>
        </p:nvPicPr>
        <p:blipFill rotWithShape="1">
          <a:blip r:embed="rId3">
            <a:alphaModFix/>
          </a:blip>
          <a:srcRect b="48717"/>
          <a:stretch/>
        </p:blipFill>
        <p:spPr>
          <a:xfrm>
            <a:off x="1679952" y="5700477"/>
            <a:ext cx="3731499" cy="1408200"/>
          </a:xfrm>
          <a:prstGeom prst="rect">
            <a:avLst/>
          </a:prstGeom>
          <a:noFill/>
          <a:ln>
            <a:noFill/>
          </a:ln>
        </p:spPr>
      </p:pic>
      <p:pic>
        <p:nvPicPr>
          <p:cNvPr id="12" name="Google Shape;216;p9">
            <a:extLst>
              <a:ext uri="{FF2B5EF4-FFF2-40B4-BE49-F238E27FC236}">
                <a16:creationId xmlns:a16="http://schemas.microsoft.com/office/drawing/2014/main" id="{32002A6A-C6B1-DA2E-F22B-7E7205C42DA9}"/>
              </a:ext>
            </a:extLst>
          </p:cNvPr>
          <p:cNvPicPr preferRelativeResize="0"/>
          <p:nvPr/>
        </p:nvPicPr>
        <p:blipFill rotWithShape="1">
          <a:blip r:embed="rId3">
            <a:alphaModFix/>
          </a:blip>
          <a:srcRect b="48717"/>
          <a:stretch/>
        </p:blipFill>
        <p:spPr>
          <a:xfrm>
            <a:off x="7158019" y="6372141"/>
            <a:ext cx="3731499" cy="1408200"/>
          </a:xfrm>
          <a:prstGeom prst="rect">
            <a:avLst/>
          </a:prstGeom>
          <a:noFill/>
          <a:ln>
            <a:noFill/>
          </a:ln>
        </p:spPr>
      </p:pic>
      <p:pic>
        <p:nvPicPr>
          <p:cNvPr id="13" name="Google Shape;216;p9">
            <a:extLst>
              <a:ext uri="{FF2B5EF4-FFF2-40B4-BE49-F238E27FC236}">
                <a16:creationId xmlns:a16="http://schemas.microsoft.com/office/drawing/2014/main" id="{D5140916-D0F4-1BCC-2C5D-339E3CA1CD4F}"/>
              </a:ext>
            </a:extLst>
          </p:cNvPr>
          <p:cNvPicPr preferRelativeResize="0"/>
          <p:nvPr/>
        </p:nvPicPr>
        <p:blipFill rotWithShape="1">
          <a:blip r:embed="rId3">
            <a:alphaModFix/>
          </a:blip>
          <a:srcRect b="48717"/>
          <a:stretch/>
        </p:blipFill>
        <p:spPr>
          <a:xfrm>
            <a:off x="-185798" y="4476540"/>
            <a:ext cx="3731499" cy="1408200"/>
          </a:xfrm>
          <a:prstGeom prst="rect">
            <a:avLst/>
          </a:prstGeom>
          <a:noFill/>
          <a:ln>
            <a:noFill/>
          </a:ln>
        </p:spPr>
      </p:pic>
      <p:pic>
        <p:nvPicPr>
          <p:cNvPr id="14" name="Google Shape;216;p9">
            <a:extLst>
              <a:ext uri="{FF2B5EF4-FFF2-40B4-BE49-F238E27FC236}">
                <a16:creationId xmlns:a16="http://schemas.microsoft.com/office/drawing/2014/main" id="{AE449F84-A2F8-EB17-9006-598845207E3A}"/>
              </a:ext>
            </a:extLst>
          </p:cNvPr>
          <p:cNvPicPr preferRelativeResize="0"/>
          <p:nvPr/>
        </p:nvPicPr>
        <p:blipFill rotWithShape="1">
          <a:blip r:embed="rId3">
            <a:alphaModFix/>
          </a:blip>
          <a:srcRect b="48717"/>
          <a:stretch/>
        </p:blipFill>
        <p:spPr>
          <a:xfrm>
            <a:off x="671244" y="5449800"/>
            <a:ext cx="3731499" cy="1408200"/>
          </a:xfrm>
          <a:prstGeom prst="rect">
            <a:avLst/>
          </a:prstGeom>
          <a:noFill/>
          <a:ln>
            <a:noFill/>
          </a:ln>
        </p:spPr>
      </p:pic>
      <p:pic>
        <p:nvPicPr>
          <p:cNvPr id="15" name="Google Shape;216;p9">
            <a:extLst>
              <a:ext uri="{FF2B5EF4-FFF2-40B4-BE49-F238E27FC236}">
                <a16:creationId xmlns:a16="http://schemas.microsoft.com/office/drawing/2014/main" id="{8883E12F-C937-724E-784E-09B7811E9D07}"/>
              </a:ext>
            </a:extLst>
          </p:cNvPr>
          <p:cNvPicPr preferRelativeResize="0"/>
          <p:nvPr/>
        </p:nvPicPr>
        <p:blipFill rotWithShape="1">
          <a:blip r:embed="rId3">
            <a:alphaModFix/>
          </a:blip>
          <a:srcRect b="48717"/>
          <a:stretch/>
        </p:blipFill>
        <p:spPr>
          <a:xfrm>
            <a:off x="5596135" y="5348200"/>
            <a:ext cx="3731499" cy="1408200"/>
          </a:xfrm>
          <a:prstGeom prst="rect">
            <a:avLst/>
          </a:prstGeom>
          <a:noFill/>
          <a:ln>
            <a:noFill/>
          </a:ln>
        </p:spPr>
      </p:pic>
      <p:sp>
        <p:nvSpPr>
          <p:cNvPr id="17" name="TextBox 16">
            <a:extLst>
              <a:ext uri="{FF2B5EF4-FFF2-40B4-BE49-F238E27FC236}">
                <a16:creationId xmlns:a16="http://schemas.microsoft.com/office/drawing/2014/main" id="{FFCAE095-B2E8-CF55-8F5A-0ED6639DAC33}"/>
              </a:ext>
            </a:extLst>
          </p:cNvPr>
          <p:cNvSpPr txBox="1"/>
          <p:nvPr/>
        </p:nvSpPr>
        <p:spPr>
          <a:xfrm>
            <a:off x="1140479" y="455675"/>
            <a:ext cx="10360830" cy="578882"/>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Tìm</a:t>
            </a:r>
            <a:r>
              <a:rPr kumimoji="0" lang="vi-VN" sz="2800" b="0" i="0" u="none" strike="noStrike" kern="0" cap="none" spc="0" normalizeH="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 chủ ngữ thích hợp để hoàn thành câu. Viết các câu vào vở.</a:t>
            </a:r>
            <a:endParaRPr kumimoji="0" lang="en-US" sz="28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0" name="Google Shape;664;p30">
            <a:extLst>
              <a:ext uri="{FF2B5EF4-FFF2-40B4-BE49-F238E27FC236}">
                <a16:creationId xmlns:a16="http://schemas.microsoft.com/office/drawing/2014/main" id="{F7C336A0-0976-5135-04A1-EF80F842406B}"/>
              </a:ext>
            </a:extLst>
          </p:cNvPr>
          <p:cNvPicPr preferRelativeResize="0"/>
          <p:nvPr/>
        </p:nvPicPr>
        <p:blipFill>
          <a:blip r:embed="rId2">
            <a:alphaModFix/>
          </a:blip>
          <a:stretch>
            <a:fillRect/>
          </a:stretch>
        </p:blipFill>
        <p:spPr>
          <a:xfrm>
            <a:off x="730470" y="1347205"/>
            <a:ext cx="1275905" cy="907180"/>
          </a:xfrm>
          <a:prstGeom prst="rect">
            <a:avLst/>
          </a:prstGeom>
          <a:noFill/>
          <a:ln>
            <a:noFill/>
          </a:ln>
        </p:spPr>
      </p:pic>
      <p:pic>
        <p:nvPicPr>
          <p:cNvPr id="21" name="Google Shape;664;p30">
            <a:extLst>
              <a:ext uri="{FF2B5EF4-FFF2-40B4-BE49-F238E27FC236}">
                <a16:creationId xmlns:a16="http://schemas.microsoft.com/office/drawing/2014/main" id="{CD7478BD-917F-7B08-C4DC-8069EA676944}"/>
              </a:ext>
            </a:extLst>
          </p:cNvPr>
          <p:cNvPicPr preferRelativeResize="0"/>
          <p:nvPr/>
        </p:nvPicPr>
        <p:blipFill>
          <a:blip r:embed="rId2">
            <a:alphaModFix/>
          </a:blip>
          <a:stretch>
            <a:fillRect/>
          </a:stretch>
        </p:blipFill>
        <p:spPr>
          <a:xfrm>
            <a:off x="-185797" y="2332227"/>
            <a:ext cx="1275905" cy="907180"/>
          </a:xfrm>
          <a:prstGeom prst="rect">
            <a:avLst/>
          </a:prstGeom>
          <a:noFill/>
          <a:ln>
            <a:noFill/>
          </a:ln>
        </p:spPr>
      </p:pic>
      <p:pic>
        <p:nvPicPr>
          <p:cNvPr id="22" name="Google Shape;664;p30">
            <a:extLst>
              <a:ext uri="{FF2B5EF4-FFF2-40B4-BE49-F238E27FC236}">
                <a16:creationId xmlns:a16="http://schemas.microsoft.com/office/drawing/2014/main" id="{1B47D079-0988-4C46-EACB-32AE86ACC09F}"/>
              </a:ext>
            </a:extLst>
          </p:cNvPr>
          <p:cNvPicPr preferRelativeResize="0"/>
          <p:nvPr/>
        </p:nvPicPr>
        <p:blipFill>
          <a:blip r:embed="rId2">
            <a:alphaModFix/>
          </a:blip>
          <a:stretch>
            <a:fillRect/>
          </a:stretch>
        </p:blipFill>
        <p:spPr>
          <a:xfrm>
            <a:off x="741541" y="1376965"/>
            <a:ext cx="1275905" cy="907180"/>
          </a:xfrm>
          <a:prstGeom prst="rect">
            <a:avLst/>
          </a:prstGeom>
          <a:noFill/>
          <a:ln>
            <a:noFill/>
          </a:ln>
        </p:spPr>
      </p:pic>
      <p:sp>
        <p:nvSpPr>
          <p:cNvPr id="41" name="TextBox 40"/>
          <p:cNvSpPr txBox="1"/>
          <p:nvPr/>
        </p:nvSpPr>
        <p:spPr>
          <a:xfrm>
            <a:off x="2057614" y="1548498"/>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a.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hích</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giúp đỡ bạn bè trong lớp.</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2" name="TextBox 41"/>
          <p:cNvSpPr txBox="1"/>
          <p:nvPr/>
        </p:nvSpPr>
        <p:spPr>
          <a:xfrm>
            <a:off x="2018046" y="2579604"/>
            <a:ext cx="86757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b.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n</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hảy nhót, chuyền từ cành này sang cành khác.</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3" name="TextBox 42"/>
          <p:cNvSpPr txBox="1"/>
          <p:nvPr/>
        </p:nvSpPr>
        <p:spPr>
          <a:xfrm>
            <a:off x="2018047" y="3919409"/>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c.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hổi vi vu.</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7" name="Rectangle 46"/>
          <p:cNvSpPr/>
          <p:nvPr/>
        </p:nvSpPr>
        <p:spPr>
          <a:xfrm>
            <a:off x="2520007" y="1517404"/>
            <a:ext cx="1608527"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1" name="Rectangle 30"/>
          <p:cNvSpPr/>
          <p:nvPr/>
        </p:nvSpPr>
        <p:spPr>
          <a:xfrm>
            <a:off x="2520006" y="2606431"/>
            <a:ext cx="2003868"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2" name="Rectangle 31"/>
          <p:cNvSpPr/>
          <p:nvPr/>
        </p:nvSpPr>
        <p:spPr>
          <a:xfrm>
            <a:off x="2520005" y="3923771"/>
            <a:ext cx="1025693"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8" name="TextBox 17"/>
          <p:cNvSpPr txBox="1"/>
          <p:nvPr/>
        </p:nvSpPr>
        <p:spPr>
          <a:xfrm>
            <a:off x="2546995" y="1474848"/>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Bạn An</a:t>
            </a:r>
            <a:endParaRPr lang="en-US" sz="3600" dirty="0">
              <a:solidFill>
                <a:srgbClr val="7030A0"/>
              </a:solidFill>
              <a:latin typeface="Cambria" panose="02040503050406030204" pitchFamily="18" charset="0"/>
              <a:ea typeface="Cambria" panose="02040503050406030204" pitchFamily="18" charset="0"/>
            </a:endParaRPr>
          </a:p>
        </p:txBody>
      </p:sp>
      <p:sp>
        <p:nvSpPr>
          <p:cNvPr id="35" name="TextBox 34"/>
          <p:cNvSpPr txBox="1"/>
          <p:nvPr/>
        </p:nvSpPr>
        <p:spPr>
          <a:xfrm>
            <a:off x="2520005" y="2565233"/>
            <a:ext cx="2280109"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Chim sâu</a:t>
            </a:r>
            <a:endParaRPr lang="en-US" sz="3600" dirty="0">
              <a:solidFill>
                <a:srgbClr val="7030A0"/>
              </a:solidFill>
              <a:latin typeface="Cambria" panose="02040503050406030204" pitchFamily="18" charset="0"/>
              <a:ea typeface="Cambria" panose="02040503050406030204" pitchFamily="18" charset="0"/>
            </a:endParaRPr>
          </a:p>
        </p:txBody>
      </p:sp>
      <p:sp>
        <p:nvSpPr>
          <p:cNvPr id="36" name="TextBox 35"/>
          <p:cNvSpPr txBox="1"/>
          <p:nvPr/>
        </p:nvSpPr>
        <p:spPr>
          <a:xfrm>
            <a:off x="2546995" y="3878072"/>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Gió</a:t>
            </a:r>
            <a:endParaRPr lang="en-US"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182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fill="hold"/>
                                        <p:tgtEl>
                                          <p:spTgt spid="41"/>
                                        </p:tgtEl>
                                        <p:attrNameLst>
                                          <p:attrName>ppt_x</p:attrName>
                                        </p:attrNameLst>
                                      </p:cBhvr>
                                      <p:tavLst>
                                        <p:tav tm="0">
                                          <p:val>
                                            <p:strVal val="#ppt_x"/>
                                          </p:val>
                                        </p:tav>
                                        <p:tav tm="100000">
                                          <p:val>
                                            <p:strVal val="#ppt_x"/>
                                          </p:val>
                                        </p:tav>
                                      </p:tavLst>
                                    </p:anim>
                                    <p:anim calcmode="lin" valueType="num">
                                      <p:cBhvr additive="base">
                                        <p:cTn id="11" dur="500" fill="hold"/>
                                        <p:tgtEl>
                                          <p:spTgt spid="41"/>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ppt_x"/>
                                          </p:val>
                                        </p:tav>
                                        <p:tav tm="100000">
                                          <p:val>
                                            <p:strVal val="#ppt_x"/>
                                          </p:val>
                                        </p:tav>
                                      </p:tavLst>
                                    </p:anim>
                                    <p:anim calcmode="lin" valueType="num">
                                      <p:cBhvr additive="base">
                                        <p:cTn id="19" dur="500" fill="hold"/>
                                        <p:tgtEl>
                                          <p:spTgt spid="4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ppt_x"/>
                                          </p:val>
                                        </p:tav>
                                        <p:tav tm="100000">
                                          <p:val>
                                            <p:strVal val="#ppt_x"/>
                                          </p:val>
                                        </p:tav>
                                      </p:tavLst>
                                    </p:anim>
                                    <p:anim calcmode="lin" valueType="num">
                                      <p:cBhvr additive="base">
                                        <p:cTn id="27" dur="500" fill="hold"/>
                                        <p:tgtEl>
                                          <p:spTgt spid="43"/>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p:bldP spid="42" grpId="0"/>
      <p:bldP spid="43" grpId="0"/>
      <p:bldP spid="47" grpId="0" animBg="1"/>
      <p:bldP spid="31" grpId="0" animBg="1"/>
      <p:bldP spid="32" grpId="0" animBg="1"/>
      <p:bldP spid="18"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1109545" y="409248"/>
            <a:ext cx="10360830" cy="646986"/>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kern="0" dirty="0">
                <a:ln>
                  <a:solidFill>
                    <a:srgbClr val="BBBFFF">
                      <a:lumMod val="10000"/>
                    </a:srgbClr>
                  </a:solidFill>
                </a:ln>
                <a:solidFill>
                  <a:srgbClr val="BBBFFF">
                    <a:lumMod val="10000"/>
                  </a:srgbClr>
                </a:solidFill>
                <a:latin typeface="Cambria" panose="02040503050406030204" pitchFamily="18" charset="0"/>
                <a:ea typeface="Cambria" panose="02040503050406030204" pitchFamily="18" charset="0"/>
                <a:cs typeface="Arial"/>
                <a:sym typeface="Arial"/>
              </a:rPr>
              <a:t>Đặt câu hỏi cho bộ phận in đậm trong mỗi câu dưới đây:</a:t>
            </a:r>
            <a:endParaRPr kumimoji="0" lang="en-US" sz="32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79" y="1184108"/>
            <a:ext cx="10299437" cy="542844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11" name="TextBox 10"/>
          <p:cNvSpPr txBox="1"/>
          <p:nvPr/>
        </p:nvSpPr>
        <p:spPr>
          <a:xfrm>
            <a:off x="2397283" y="1536843"/>
            <a:ext cx="648683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a. </a:t>
            </a:r>
            <a:r>
              <a:rPr lang="vi-VN" sz="3600" b="1" dirty="0">
                <a:solidFill>
                  <a:srgbClr val="BBBFFF">
                    <a:lumMod val="10000"/>
                  </a:srgbClr>
                </a:solidFill>
                <a:latin typeface="Times New Roman" panose="02020603050405020304" pitchFamily="18" charset="0"/>
              </a:rPr>
              <a:t>Mây đen </a:t>
            </a:r>
            <a:r>
              <a:rPr lang="vi-VN" sz="3600" dirty="0">
                <a:solidFill>
                  <a:srgbClr val="BBBFFF">
                    <a:lumMod val="10000"/>
                  </a:srgbClr>
                </a:solidFill>
                <a:latin typeface="Times New Roman" panose="02020603050405020304" pitchFamily="18" charset="0"/>
              </a:rPr>
              <a:t>che kín bầu trời.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2" name="TextBox 11"/>
          <p:cNvSpPr txBox="1"/>
          <p:nvPr/>
        </p:nvSpPr>
        <p:spPr>
          <a:xfrm>
            <a:off x="2397283" y="3069023"/>
            <a:ext cx="9073093"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b. </a:t>
            </a:r>
            <a:r>
              <a:rPr lang="vi-VN" sz="3600" b="1" dirty="0">
                <a:solidFill>
                  <a:srgbClr val="BBBFFF">
                    <a:lumMod val="10000"/>
                  </a:srgbClr>
                </a:solidFill>
                <a:latin typeface="Times New Roman" panose="02020603050405020304" pitchFamily="18" charset="0"/>
              </a:rPr>
              <a:t>Cánh cổng đồn biên phòng </a:t>
            </a:r>
            <a:r>
              <a:rPr lang="vi-VN" sz="3600" dirty="0">
                <a:solidFill>
                  <a:srgbClr val="BBBFFF">
                    <a:lumMod val="10000"/>
                  </a:srgbClr>
                </a:solidFill>
                <a:latin typeface="Times New Roman" panose="02020603050405020304" pitchFamily="18" charset="0"/>
              </a:rPr>
              <a:t>hiện ra trước mắt tôi.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3" name="TextBox 12"/>
          <p:cNvSpPr txBox="1"/>
          <p:nvPr/>
        </p:nvSpPr>
        <p:spPr>
          <a:xfrm>
            <a:off x="2397283" y="5117786"/>
            <a:ext cx="933591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c. </a:t>
            </a:r>
            <a:r>
              <a:rPr lang="vi-VN" sz="3600" b="1" dirty="0">
                <a:solidFill>
                  <a:srgbClr val="BBBFFF">
                    <a:lumMod val="10000"/>
                  </a:srgbClr>
                </a:solidFill>
                <a:latin typeface="Times New Roman" panose="02020603050405020304" pitchFamily="18" charset="0"/>
              </a:rPr>
              <a:t>Một chú bộ đội </a:t>
            </a:r>
            <a:r>
              <a:rPr lang="vi-VN" sz="3600" dirty="0">
                <a:solidFill>
                  <a:srgbClr val="BBBFFF">
                    <a:lumMod val="10000"/>
                  </a:srgbClr>
                </a:solidFill>
                <a:latin typeface="Times New Roman" panose="02020603050405020304" pitchFamily="18" charset="0"/>
              </a:rPr>
              <a:t>đang đứng gác trước cổng.</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 name="Rounded Rectangle 1"/>
          <p:cNvSpPr/>
          <p:nvPr/>
        </p:nvSpPr>
        <p:spPr>
          <a:xfrm>
            <a:off x="2526632" y="2274439"/>
            <a:ext cx="6102416"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che kín bầu trời?</a:t>
            </a:r>
            <a:endParaRPr lang="en-US" sz="4000" dirty="0">
              <a:solidFill>
                <a:schemeClr val="tx1"/>
              </a:solidFill>
              <a:latin typeface="Cambria" panose="02040503050406030204" pitchFamily="18" charset="0"/>
              <a:ea typeface="Cambria" panose="02040503050406030204" pitchFamily="18" charset="0"/>
            </a:endParaRPr>
          </a:p>
        </p:txBody>
      </p:sp>
      <p:sp>
        <p:nvSpPr>
          <p:cNvPr id="14" name="Rounded Rectangle 13"/>
          <p:cNvSpPr/>
          <p:nvPr/>
        </p:nvSpPr>
        <p:spPr>
          <a:xfrm>
            <a:off x="2526632" y="4324008"/>
            <a:ext cx="6511490"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hiện ra trước mắt tôi?</a:t>
            </a:r>
            <a:endParaRPr lang="en-US" sz="4000"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2526632" y="5821315"/>
            <a:ext cx="7031254"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Ai đang đứng gác trước cổng?</a:t>
            </a:r>
            <a:endParaRPr lang="en-US"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51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a.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b.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aseline="0" dirty="0">
                <a:solidFill>
                  <a:srgbClr val="BBBFFF">
                    <a:lumMod val="10000"/>
                  </a:srgbClr>
                </a:solidFill>
                <a:latin typeface="Cambria" panose="02040503050406030204" pitchFamily="18" charset="0"/>
                <a:ea typeface="Cambria" panose="02040503050406030204" pitchFamily="18" charset="0"/>
              </a:rPr>
              <a:t>c.</a:t>
            </a:r>
            <a:r>
              <a:rPr lang="vi-VN" sz="3600" dirty="0">
                <a:solidFill>
                  <a:srgbClr val="BBBFFF">
                    <a:lumMod val="10000"/>
                  </a:srgbClr>
                </a:solidFill>
                <a:latin typeface="Cambria" panose="02040503050406030204" pitchFamily="18" charset="0"/>
                <a:ea typeface="Cambria" panose="02040503050406030204" pitchFamily="18" charset="0"/>
              </a:rPr>
              <a:t> Chủ ngữ là danh từ chỉ hiện tượng tự nhiên.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3108959" y="3036043"/>
            <a:ext cx="7686039" cy="3343709"/>
          </a:xfrm>
          <a:prstGeom prst="rect">
            <a:avLst/>
          </a:prstGeom>
        </p:spPr>
      </p:pic>
    </p:spTree>
    <p:extLst>
      <p:ext uri="{BB962C8B-B14F-4D97-AF65-F5344CB8AC3E}">
        <p14:creationId xmlns:p14="http://schemas.microsoft.com/office/powerpoint/2010/main" val="216979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Ví</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dụ:</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dirty="0">
                <a:solidFill>
                  <a:srgbClr val="BBBFFF">
                    <a:lumMod val="10000"/>
                  </a:srgbClr>
                </a:solidFill>
                <a:latin typeface="Cambria" panose="02040503050406030204" pitchFamily="18" charset="0"/>
                <a:ea typeface="Cambria" panose="02040503050406030204" pitchFamily="18" charset="0"/>
              </a:rPr>
              <a:t>Lan đang cho gà ăn.</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Những</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chú gà đang mải mê ăn thóc.</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noProof="0" dirty="0">
                <a:solidFill>
                  <a:srgbClr val="BBBFFF">
                    <a:lumMod val="10000"/>
                  </a:srgbClr>
                </a:solidFill>
                <a:latin typeface="Cambria" panose="02040503050406030204" pitchFamily="18" charset="0"/>
                <a:ea typeface="Cambria" panose="02040503050406030204" pitchFamily="18" charset="0"/>
              </a:rPr>
              <a:t>Mặt trời đang chiếu soi những tia nắng ấm áp xuống khoảng sân nhà Lan.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5972210" y="4144039"/>
            <a:ext cx="5048716" cy="2196377"/>
          </a:xfrm>
          <a:prstGeom prst="rect">
            <a:avLst/>
          </a:prstGeom>
        </p:spPr>
      </p:pic>
    </p:spTree>
    <p:extLst>
      <p:ext uri="{BB962C8B-B14F-4D97-AF65-F5344CB8AC3E}">
        <p14:creationId xmlns:p14="http://schemas.microsoft.com/office/powerpoint/2010/main" val="144863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25" name="Google Shape;1016;p48">
            <a:extLst>
              <a:ext uri="{FF2B5EF4-FFF2-40B4-BE49-F238E27FC236}">
                <a16:creationId xmlns:a16="http://schemas.microsoft.com/office/drawing/2014/main" id="{AE5827C4-A53A-1076-FF49-3AEFEBD7E240}"/>
              </a:ext>
            </a:extLst>
          </p:cNvPr>
          <p:cNvPicPr preferRelativeResize="0"/>
          <p:nvPr/>
        </p:nvPicPr>
        <p:blipFill>
          <a:blip r:embed="rId3">
            <a:alphaModFix/>
          </a:blip>
          <a:stretch>
            <a:fillRect/>
          </a:stretch>
        </p:blipFill>
        <p:spPr>
          <a:xfrm>
            <a:off x="30674" y="4487843"/>
            <a:ext cx="3466343" cy="2840253"/>
          </a:xfrm>
          <a:prstGeom prst="rect">
            <a:avLst/>
          </a:prstGeom>
          <a:noFill/>
          <a:ln>
            <a:noFill/>
          </a:ln>
        </p:spPr>
      </p:pic>
      <p:pic>
        <p:nvPicPr>
          <p:cNvPr id="26" name="Google Shape;664;p30">
            <a:extLst>
              <a:ext uri="{FF2B5EF4-FFF2-40B4-BE49-F238E27FC236}">
                <a16:creationId xmlns:a16="http://schemas.microsoft.com/office/drawing/2014/main" id="{D85CAB91-4072-EB6D-65BB-A9E6C2E4E075}"/>
              </a:ext>
            </a:extLst>
          </p:cNvPr>
          <p:cNvPicPr preferRelativeResize="0"/>
          <p:nvPr/>
        </p:nvPicPr>
        <p:blipFill>
          <a:blip r:embed="rId4">
            <a:alphaModFix/>
          </a:blip>
          <a:stretch>
            <a:fillRect/>
          </a:stretch>
        </p:blipFill>
        <p:spPr>
          <a:xfrm>
            <a:off x="-326038" y="5976586"/>
            <a:ext cx="2027252" cy="1301191"/>
          </a:xfrm>
          <a:prstGeom prst="rect">
            <a:avLst/>
          </a:prstGeom>
          <a:noFill/>
          <a:ln>
            <a:noFill/>
          </a:ln>
        </p:spPr>
      </p:pic>
      <p:sp>
        <p:nvSpPr>
          <p:cNvPr id="120" name="Speech Bubble: Rectangle with Corners Rounded 119">
            <a:extLst>
              <a:ext uri="{FF2B5EF4-FFF2-40B4-BE49-F238E27FC236}">
                <a16:creationId xmlns:a16="http://schemas.microsoft.com/office/drawing/2014/main" id="{CDFDCCFE-E2E7-50A9-9725-8921B7DD351C}"/>
              </a:ext>
            </a:extLst>
          </p:cNvPr>
          <p:cNvSpPr/>
          <p:nvPr/>
        </p:nvSpPr>
        <p:spPr>
          <a:xfrm>
            <a:off x="4260880" y="4972923"/>
            <a:ext cx="6317965" cy="1715744"/>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cùng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nhau</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trồng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Cải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Vui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Vẻ</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grpSp>
        <p:nvGrpSpPr>
          <p:cNvPr id="4" name="Group 3"/>
          <p:cNvGrpSpPr/>
          <p:nvPr/>
        </p:nvGrpSpPr>
        <p:grpSpPr>
          <a:xfrm>
            <a:off x="1831499" y="1656291"/>
            <a:ext cx="8419406" cy="2060138"/>
            <a:chOff x="1831499" y="1656291"/>
            <a:chExt cx="8419406" cy="2060138"/>
          </a:xfrm>
        </p:grpSpPr>
        <p:sp>
          <p:nvSpPr>
            <p:cNvPr id="14" name="TextBox 13">
              <a:extLst>
                <a:ext uri="{FF2B5EF4-FFF2-40B4-BE49-F238E27FC236}">
                  <a16:creationId xmlns:a16="http://schemas.microsoft.com/office/drawing/2014/main" id="{A1714AF5-9035-B998-0091-258972495EBB}"/>
                </a:ext>
              </a:extLst>
            </p:cNvPr>
            <p:cNvSpPr txBox="1"/>
            <p:nvPr/>
          </p:nvSpPr>
          <p:spPr>
            <a:xfrm>
              <a:off x="1831499" y="1656291"/>
              <a:ext cx="8419406" cy="2060138"/>
            </a:xfrm>
            <a:prstGeom prst="roundRect">
              <a:avLst/>
            </a:prstGeom>
            <a:solidFill>
              <a:srgbClr val="FFC000"/>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500" b="0" i="0" u="none" strike="noStrike" kern="0" cap="none" spc="0" normalizeH="0" baseline="0" noProof="0" dirty="0">
                <a:ln>
                  <a:noFill/>
                </a:ln>
                <a:solidFill>
                  <a:srgbClr val="000000"/>
                </a:solidFill>
                <a:effectLst/>
                <a:uLnTx/>
                <a:uFillTx/>
                <a:latin typeface="SVN-Gretoon" panose="02040603050506020204" pitchFamily="18" charset="0"/>
                <a:cs typeface="Arial"/>
                <a:sym typeface="Arial"/>
              </a:endParaRPr>
            </a:p>
          </p:txBody>
        </p:sp>
        <p:pic>
          <p:nvPicPr>
            <p:cNvPr id="3" name="Picture 2"/>
            <p:cNvPicPr>
              <a:picLocks noChangeAspect="1"/>
            </p:cNvPicPr>
            <p:nvPr/>
          </p:nvPicPr>
          <p:blipFill>
            <a:blip r:embed="rId5"/>
            <a:stretch>
              <a:fillRect/>
            </a:stretch>
          </p:blipFill>
          <p:spPr>
            <a:xfrm>
              <a:off x="2749076" y="1814556"/>
              <a:ext cx="6584251" cy="1743607"/>
            </a:xfrm>
            <a:prstGeom prst="rect">
              <a:avLst/>
            </a:prstGeom>
          </p:spPr>
        </p:pic>
      </p:grpSp>
    </p:spTree>
    <p:extLst>
      <p:ext uri="{BB962C8B-B14F-4D97-AF65-F5344CB8AC3E}">
        <p14:creationId xmlns:p14="http://schemas.microsoft.com/office/powerpoint/2010/main" val="317101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575</Words>
  <Application>Microsoft Office PowerPoint</Application>
  <PresentationFormat>Màn hình rộng</PresentationFormat>
  <Paragraphs>53</Paragraphs>
  <Slides>11</Slides>
  <Notes>7</Notes>
  <HiddenSlides>0</HiddenSlides>
  <MMClips>0</MMClips>
  <ScaleCrop>false</ScaleCrop>
  <HeadingPairs>
    <vt:vector size="6" baseType="variant">
      <vt:variant>
        <vt:lpstr>Phông được Dùng</vt:lpstr>
      </vt:variant>
      <vt:variant>
        <vt:i4>17</vt:i4>
      </vt:variant>
      <vt:variant>
        <vt:lpstr>Chủ đề</vt:lpstr>
      </vt:variant>
      <vt:variant>
        <vt:i4>2</vt:i4>
      </vt:variant>
      <vt:variant>
        <vt:lpstr>Tiêu đề Bản chiếu</vt:lpstr>
      </vt:variant>
      <vt:variant>
        <vt:i4>11</vt:i4>
      </vt:variant>
    </vt:vector>
  </HeadingPairs>
  <TitlesOfParts>
    <vt:vector size="30" baseType="lpstr">
      <vt:lpstr>等线</vt:lpstr>
      <vt:lpstr>等线 Light</vt:lpstr>
      <vt:lpstr>#9Slide03 AmpleSoft Bold</vt:lpstr>
      <vt:lpstr>#9Slide03 SVNLifehack Sans</vt:lpstr>
      <vt:lpstr>#9Slide05 Aphrodite Pro</vt:lpstr>
      <vt:lpstr>#9Slide07 HoneyCream</vt:lpstr>
      <vt:lpstr>Arial</vt:lpstr>
      <vt:lpstr>Calibri</vt:lpstr>
      <vt:lpstr>Cambria</vt:lpstr>
      <vt:lpstr>Lato</vt:lpstr>
      <vt:lpstr>Lilita One</vt:lpstr>
      <vt:lpstr>Quicksand</vt:lpstr>
      <vt:lpstr>SVN-Gretoon</vt:lpstr>
      <vt:lpstr>SVN-Newton</vt:lpstr>
      <vt:lpstr>Times New Roman</vt:lpstr>
      <vt:lpstr>UTM Avo</vt:lpstr>
      <vt:lpstr>思源黑体 CN</vt:lpstr>
      <vt:lpstr>Drop Dudes Minitheme by Slidesgo</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Dung Âu</cp:lastModifiedBy>
  <cp:revision>23</cp:revision>
  <dcterms:created xsi:type="dcterms:W3CDTF">2023-12-16T09:30:58Z</dcterms:created>
  <dcterms:modified xsi:type="dcterms:W3CDTF">2026-01-21T10:43:20Z</dcterms:modified>
</cp:coreProperties>
</file>