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0"/>
  </p:notesMasterIdLst>
  <p:sldIdLst>
    <p:sldId id="437" r:id="rId4"/>
    <p:sldId id="256" r:id="rId5"/>
    <p:sldId id="288" r:id="rId6"/>
    <p:sldId id="262" r:id="rId7"/>
    <p:sldId id="264" r:id="rId8"/>
    <p:sldId id="289" r:id="rId9"/>
    <p:sldId id="290" r:id="rId10"/>
    <p:sldId id="266" r:id="rId11"/>
    <p:sldId id="291" r:id="rId12"/>
    <p:sldId id="292" r:id="rId13"/>
    <p:sldId id="269" r:id="rId14"/>
    <p:sldId id="270" r:id="rId15"/>
    <p:sldId id="271" r:id="rId16"/>
    <p:sldId id="274" r:id="rId17"/>
    <p:sldId id="275" r:id="rId18"/>
    <p:sldId id="276" r:id="rId19"/>
    <p:sldId id="277" r:id="rId20"/>
    <p:sldId id="278" r:id="rId21"/>
    <p:sldId id="279" r:id="rId22"/>
    <p:sldId id="280" r:id="rId23"/>
    <p:sldId id="281" r:id="rId24"/>
    <p:sldId id="293" r:id="rId25"/>
    <p:sldId id="294" r:id="rId26"/>
    <p:sldId id="283" r:id="rId27"/>
    <p:sldId id="284" r:id="rId28"/>
    <p:sldId id="28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B4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255"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3E12D6-0A3B-4185-AD87-947163C2321E}"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5A97B-B06D-4E3D-9E9D-5C1C2112BFBE}" type="slidenum">
              <a:rPr lang="en-US" smtClean="0"/>
              <a:t>‹#›</a:t>
            </a:fld>
            <a:endParaRPr lang="en-US"/>
          </a:p>
        </p:txBody>
      </p:sp>
    </p:spTree>
    <p:extLst>
      <p:ext uri="{BB962C8B-B14F-4D97-AF65-F5344CB8AC3E}">
        <p14:creationId xmlns:p14="http://schemas.microsoft.com/office/powerpoint/2010/main" val="1022304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05052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89186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https://www.youtube.com/watch?v=kHYQut5pEyI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46345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25362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12593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3229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7591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5956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1667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51101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45973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8164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35956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39498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56901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95739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961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18431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17653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37737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81569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5582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18712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98274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D52DC5E-C27F-4B1A-A334-8685E9E775F0}"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33257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52DC5E-C27F-4B1A-A334-8685E9E775F0}"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474322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52DC5E-C27F-4B1A-A334-8685E9E775F0}"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222532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312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603474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4111421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840266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455771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11759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738547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36568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52DC5E-C27F-4B1A-A334-8685E9E775F0}"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4289494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77259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153026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022494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495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891698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625372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746846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45390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23432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788624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D52DC5E-C27F-4B1A-A334-8685E9E775F0}"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1509836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220538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59258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07418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906274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52DC5E-C27F-4B1A-A334-8685E9E775F0}" type="datetimeFigureOut">
              <a:rPr lang="en-US" smtClean="0"/>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216309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52DC5E-C27F-4B1A-A334-8685E9E775F0}" type="datetimeFigureOut">
              <a:rPr lang="en-US" smtClean="0"/>
              <a:t>1/21/2026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9173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52DC5E-C27F-4B1A-A334-8685E9E775F0}" type="datetimeFigureOut">
              <a:rPr lang="en-US" smtClean="0"/>
              <a:t>1/21/2026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752570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2DC5E-C27F-4B1A-A334-8685E9E775F0}" type="datetimeFigureOut">
              <a:rPr lang="en-US" smtClean="0"/>
              <a:t>1/21/2026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774726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52DC5E-C27F-4B1A-A334-8685E9E775F0}" type="datetimeFigureOut">
              <a:rPr lang="en-US" smtClean="0"/>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411956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52DC5E-C27F-4B1A-A334-8685E9E775F0}" type="datetimeFigureOut">
              <a:rPr lang="en-US" smtClean="0"/>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435596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52DC5E-C27F-4B1A-A334-8685E9E775F0}" type="datetimeFigureOut">
              <a:rPr lang="en-US" smtClean="0"/>
              <a:t>1/21/2026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46BA7-CF72-4C67-8607-321D85BA310A}" type="slidenum">
              <a:rPr lang="en-US" smtClean="0"/>
              <a:t>‹#›</a:t>
            </a:fld>
            <a:endParaRPr lang="en-US"/>
          </a:p>
        </p:txBody>
      </p:sp>
    </p:spTree>
    <p:extLst>
      <p:ext uri="{BB962C8B-B14F-4D97-AF65-F5344CB8AC3E}">
        <p14:creationId xmlns:p14="http://schemas.microsoft.com/office/powerpoint/2010/main" val="2084376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619694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3565718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3.pn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3.png"/><Relationship Id="rId7"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3.pn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1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35.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14.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14.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14.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14.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14.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14.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5" name="TextBox 4"/>
          <p:cNvSpPr txBox="1"/>
          <p:nvPr/>
        </p:nvSpPr>
        <p:spPr>
          <a:xfrm>
            <a:off x="3678223" y="310704"/>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
        <p:nvSpPr>
          <p:cNvPr id="6" name="Rectangle: Rounded Corners 3">
            <a:extLst>
              <a:ext uri="{FF2B5EF4-FFF2-40B4-BE49-F238E27FC236}">
                <a16:creationId xmlns:a16="http://schemas.microsoft.com/office/drawing/2014/main" id="{DE009553-2ED2-078E-5F04-FB52220076B2}"/>
              </a:ext>
            </a:extLst>
          </p:cNvPr>
          <p:cNvSpPr/>
          <p:nvPr/>
        </p:nvSpPr>
        <p:spPr>
          <a:xfrm>
            <a:off x="670560" y="1210525"/>
            <a:ext cx="10915574" cy="2436917"/>
          </a:xfrm>
          <a:prstGeom prst="roundRect">
            <a:avLst>
              <a:gd name="adj" fmla="val 1815"/>
            </a:avLst>
          </a:prstGeom>
          <a:solidFill>
            <a:schemeClr val="accent2">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7" name="Rectangle: Rounded Corners 3">
            <a:extLst>
              <a:ext uri="{FF2B5EF4-FFF2-40B4-BE49-F238E27FC236}">
                <a16:creationId xmlns:a16="http://schemas.microsoft.com/office/drawing/2014/main" id="{DE009553-2ED2-078E-5F04-FB52220076B2}"/>
              </a:ext>
            </a:extLst>
          </p:cNvPr>
          <p:cNvSpPr/>
          <p:nvPr/>
        </p:nvSpPr>
        <p:spPr>
          <a:xfrm>
            <a:off x="670560" y="3647442"/>
            <a:ext cx="10915574" cy="1910079"/>
          </a:xfrm>
          <a:prstGeom prst="roundRect">
            <a:avLst>
              <a:gd name="adj" fmla="val 1815"/>
            </a:avLst>
          </a:prstGeom>
          <a:solidFill>
            <a:schemeClr val="accent5">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670560" y="1056640"/>
            <a:ext cx="10915574" cy="4663440"/>
          </a:xfrm>
          <a:prstGeom prst="roundRect">
            <a:avLst>
              <a:gd name="adj" fmla="val 4924"/>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Cháu gan dạ và tốt bụng quá! Hi vọng, người gặp nạn sẽ được cứu kịp thời.</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Ngày hôm sau, chuyện tôi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báo</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cho</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các chú bộ đội biên phòng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đến</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cứu người bị nạn lan đi khắp nơi. Tôi thấy rất vui. Tôi còn vui hơn khi tìm được nhan đề “Trăng Rằm yêu thương” cho tờ báo tường</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lớp</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(Nguyễn Luân)</a:t>
            </a:r>
          </a:p>
        </p:txBody>
      </p:sp>
    </p:spTree>
    <p:extLst>
      <p:ext uri="{BB962C8B-B14F-4D97-AF65-F5344CB8AC3E}">
        <p14:creationId xmlns:p14="http://schemas.microsoft.com/office/powerpoint/2010/main" val="1905911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883920" y="1295106"/>
            <a:ext cx="2935752" cy="985764"/>
            <a:chOff x="2469314" y="4106353"/>
            <a:chExt cx="530893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2469314" y="4106353"/>
              <a:ext cx="5089342" cy="1023787"/>
              <a:chOff x="752936" y="3302000"/>
              <a:chExt cx="442551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752936" y="3302000"/>
                <a:ext cx="442551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20F0502020204030204"/>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865407" y="3451353"/>
                <a:ext cx="4169254"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2706921" y="4282615"/>
              <a:ext cx="507133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Biên</a:t>
              </a:r>
              <a:r>
                <a:rPr kumimoji="0" lang="en-US" altLang="zh-CN" sz="3600" b="1" i="0" u="none" strike="noStrike" kern="1200" cap="none" spc="0" normalizeH="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phòng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3889103" y="1397240"/>
            <a:ext cx="725689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cs typeface="+mn-cs"/>
              </a:rPr>
              <a:t>Phòng</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thủ</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và</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bảo</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vệ</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biên</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giới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4" name="Picture 4" descr="Vang mãi bản hùng ca Bộ đội Biên phò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1629" y="2581579"/>
            <a:ext cx="4699323"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6" descr="Bộ đội Biên phòng Hà Giang tuần tra liên hợp thực thi pháp luật trên biên  giới - Báo Hà Giang điện tử"/>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4091" y="2581579"/>
            <a:ext cx="4861902"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575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1007062" y="1295106"/>
            <a:ext cx="3053129" cy="985764"/>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20F0502020204030204"/>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3533319" y="4266020"/>
              <a:ext cx="358973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Đá</a:t>
              </a:r>
              <a:r>
                <a:rPr lang="en-US" altLang="zh-CN" sz="3600" b="1" dirty="0">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lang="en-US" altLang="zh-CN" sz="3600" b="1" dirty="0" err="1">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răng</a:t>
              </a:r>
              <a:r>
                <a:rPr lang="en-US" altLang="zh-CN" sz="3600" b="1" dirty="0">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lang="en-US" altLang="zh-CN" sz="3600" b="1" dirty="0" err="1">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mèo</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081670" y="1205071"/>
            <a:ext cx="7256890" cy="1200329"/>
          </a:xfrm>
          <a:prstGeom prst="rect">
            <a:avLst/>
          </a:prstGeom>
          <a:noFill/>
        </p:spPr>
        <p:txBody>
          <a:bodyPr wrap="square">
            <a:spAutoFit/>
          </a:bodyPr>
          <a:lstStyle/>
          <a:p>
            <a:pPr lvl="0" algn="ctr"/>
            <a:r>
              <a:rPr lang="vi-VN" sz="3600" dirty="0"/>
              <a:t>đá nhỏ, nhọn, lởm chởm giống như răng mèo</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2050" name="Picture 2" descr="Răng mèo có thể bị mất vĩnh viễn nếu bạn không chăm sóc kỹ – Puppy's hou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7003" y="2700193"/>
            <a:ext cx="4027144" cy="2767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hình ảnh đá nhỏ rất đẹ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5570" y="2701306"/>
            <a:ext cx="4028542" cy="2766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175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randombar(horizontal)">
                                      <p:cBhvr>
                                        <p:cTn id="17" dur="500"/>
                                        <p:tgtEl>
                                          <p:spTgt spid="2052"/>
                                        </p:tgtEl>
                                      </p:cBhvr>
                                    </p:animEffect>
                                  </p:childTnLst>
                                </p:cTn>
                              </p:par>
                              <p:par>
                                <p:cTn id="18" presetID="14" presetClass="entr" presetSubtype="1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718895" y="1361562"/>
            <a:ext cx="3743559" cy="985764"/>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20F0502020204030204"/>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3485536" y="4230319"/>
              <a:ext cx="368380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Tuần</a:t>
              </a: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tra</a:t>
              </a: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địa</a:t>
              </a:r>
              <a:r>
                <a:rPr kumimoji="0" lang="en-US" altLang="zh-CN" sz="36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bàn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462452" y="1270108"/>
            <a:ext cx="6983391" cy="1077218"/>
          </a:xfrm>
          <a:prstGeom prst="rect">
            <a:avLst/>
          </a:prstGeom>
          <a:noFill/>
        </p:spPr>
        <p:txBody>
          <a:bodyPr wrap="square">
            <a:spAutoFit/>
          </a:bodyPr>
          <a:lstStyle/>
          <a:p>
            <a:pPr lvl="0" algn="ctr"/>
            <a:r>
              <a:rPr lang="en-US" sz="3200" dirty="0" err="1">
                <a:latin typeface="Calibri" panose="020F0502020204030204" pitchFamily="34" charset="0"/>
                <a:ea typeface="Calibri" panose="020F0502020204030204" pitchFamily="34" charset="0"/>
                <a:cs typeface="Calibri" panose="020F0502020204030204" pitchFamily="34" charset="0"/>
              </a:rPr>
              <a:t>đi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để</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xem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xét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trong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một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khu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vực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nhằm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giữ</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gìn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trật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tự</a:t>
            </a:r>
            <a:r>
              <a:rPr lang="en-US" sz="3200" dirty="0">
                <a:latin typeface="Calibri" panose="020F0502020204030204" pitchFamily="34" charset="0"/>
                <a:ea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descr="Ảnh] Đồn biên phòng Mường Lèo: &quot;Ba bám, bốn cùng&quo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0775" b="14372"/>
          <a:stretch/>
        </p:blipFill>
        <p:spPr bwMode="auto">
          <a:xfrm>
            <a:off x="6147002" y="2476910"/>
            <a:ext cx="4848410"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Picture 4" descr="Vang mãi bản hùng ca Bộ đội Biên phò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1103" y="2476910"/>
            <a:ext cx="4699323"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540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par>
                                <p:cTn id="18" presetID="14" presetClass="entr" presetSubtype="1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1101637" y="318143"/>
            <a:ext cx="10066521" cy="6845234"/>
          </a:xfrm>
          <a:prstGeom prst="rect">
            <a:avLst/>
          </a:prstGeom>
        </p:spPr>
      </p:pic>
    </p:spTree>
    <p:extLst>
      <p:ext uri="{BB962C8B-B14F-4D97-AF65-F5344CB8AC3E}">
        <p14:creationId xmlns:p14="http://schemas.microsoft.com/office/powerpoint/2010/main" val="2350054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5"/>
          <a:stretch>
            <a:fillRect/>
          </a:stretch>
        </p:blipFill>
        <p:spPr>
          <a:xfrm>
            <a:off x="-137918" y="646454"/>
            <a:ext cx="2847079" cy="1536325"/>
          </a:xfrm>
          <a:prstGeom prst="rect">
            <a:avLst/>
          </a:prstGeom>
        </p:spPr>
      </p:pic>
      <p:sp>
        <p:nvSpPr>
          <p:cNvPr id="2" name="Rectangle 1"/>
          <p:cNvSpPr/>
          <p:nvPr/>
        </p:nvSpPr>
        <p:spPr>
          <a:xfrm>
            <a:off x="2341752" y="598592"/>
            <a:ext cx="9595412" cy="2123658"/>
          </a:xfrm>
          <a:prstGeom prst="rect">
            <a:avLst/>
          </a:prstGeom>
          <a:solidFill>
            <a:schemeClr val="bg1"/>
          </a:solidFill>
        </p:spPr>
        <p:txBody>
          <a:bodyPr wrap="square">
            <a:spAutoFit/>
          </a:bodyPr>
          <a:lstStyle/>
          <a:p>
            <a:pPr lvl="0" algn="just"/>
            <a:r>
              <a:rPr lang="vi-VN" sz="4400" b="1" i="1" dirty="0">
                <a:solidFill>
                  <a:srgbClr val="C00000"/>
                </a:solidFill>
                <a:latin typeface="Calibri" panose="020F0502020204030204" pitchFamily="34" charset="0"/>
                <a:ea typeface="Calibri" panose="020F0502020204030204" pitchFamily="34" charset="0"/>
                <a:cs typeface="Calibri" panose="020F0502020204030204" pitchFamily="34" charset="0"/>
              </a:rPr>
              <a:t>Trên con đường đến nhà bạn, cậu bé đã nhìn thấy sự việc gì? Cậu bé có cảm xúc thế nào khi nhìn thấy cảnh tượng đó? </a:t>
            </a:r>
            <a:endParaRPr kumimoji="0" lang="vi-VN" sz="4400" b="1"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p:cNvSpPr/>
          <p:nvPr/>
        </p:nvSpPr>
        <p:spPr>
          <a:xfrm>
            <a:off x="650194" y="3300296"/>
            <a:ext cx="11128980" cy="2800767"/>
          </a:xfrm>
          <a:prstGeom prst="rect">
            <a:avLst/>
          </a:prstGeom>
          <a:solidFill>
            <a:schemeClr val="bg1"/>
          </a:solidFill>
        </p:spPr>
        <p:txBody>
          <a:bodyPr wrap="square">
            <a:spAutoFit/>
          </a:bodyPr>
          <a:lstStyle/>
          <a:p>
            <a:pPr lvl="0" algn="just"/>
            <a:r>
              <a:rPr lang="en-US" sz="4400" dirty="0">
                <a:latin typeface="Calibri" panose="020F0502020204030204" pitchFamily="34" charset="0"/>
                <a:ea typeface="Calibri" panose="020F0502020204030204" pitchFamily="34" charset="0"/>
                <a:cs typeface="Calibri" panose="020F0502020204030204" pitchFamily="34" charset="0"/>
              </a:rPr>
              <a:t>	</a:t>
            </a:r>
            <a:r>
              <a:rPr lang="vi-VN" sz="4400" dirty="0">
                <a:latin typeface="Calibri" panose="020F0502020204030204" pitchFamily="34" charset="0"/>
                <a:ea typeface="Calibri" panose="020F0502020204030204" pitchFamily="34" charset="0"/>
                <a:cs typeface="Calibri" panose="020F0502020204030204" pitchFamily="34" charset="0"/>
              </a:rPr>
              <a:t>Trên đường đến nhà bạn, cậu bé đã nhìn thấy một người bị nạn nằm bên gốc cây, bên cạnh chiếc xe máy ngổn ngang những bao hàng. Cậu bé cảm thấy sợ hãi, suýt hét toáng lên.</a:t>
            </a:r>
            <a:endPar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9200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2" name="Picture 11">
            <a:extLst>
              <a:ext uri="{FF2B5EF4-FFF2-40B4-BE49-F238E27FC236}">
                <a16:creationId xmlns:a16="http://schemas.microsoft.com/office/drawing/2014/main" id="{5077B7ED-9C4A-596A-0DB2-B7D17E5B18F9}"/>
              </a:ext>
            </a:extLst>
          </p:cNvPr>
          <p:cNvPicPr>
            <a:picLocks noChangeAspect="1"/>
          </p:cNvPicPr>
          <p:nvPr/>
        </p:nvPicPr>
        <p:blipFill>
          <a:blip r:embed="rId5"/>
          <a:stretch>
            <a:fillRect/>
          </a:stretch>
        </p:blipFill>
        <p:spPr>
          <a:xfrm>
            <a:off x="4081670" y="-1"/>
            <a:ext cx="2956816" cy="1536325"/>
          </a:xfrm>
          <a:prstGeom prst="rect">
            <a:avLst/>
          </a:prstGeom>
        </p:spPr>
      </p:pic>
      <p:sp>
        <p:nvSpPr>
          <p:cNvPr id="2" name="Rounded Rectangle 1"/>
          <p:cNvSpPr/>
          <p:nvPr/>
        </p:nvSpPr>
        <p:spPr>
          <a:xfrm>
            <a:off x="368318" y="1101106"/>
            <a:ext cx="11386646" cy="1374636"/>
          </a:xfrm>
          <a:prstGeom prst="roundRect">
            <a:avLst>
              <a:gd name="adj" fmla="val 7905"/>
            </a:avLst>
          </a:prstGeom>
          <a:solidFill>
            <a:schemeClr val="bg1"/>
          </a:solidFill>
        </p:spPr>
        <p:txBody>
          <a:bodyPr wrap="square">
            <a:spAutoFit/>
          </a:bodyPr>
          <a:lstStyle/>
          <a:p>
            <a:pPr lvl="0" algn="ctr"/>
            <a:r>
              <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Để cứu người bị nạn, cậu bé đã làm gì? Tìm những chi tiết miêu tả khó khăn mà cậu bé đã vượt qua. </a:t>
            </a:r>
            <a:endParaRPr kumimoji="0" lang="vi-VN" sz="7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207985" y="2637431"/>
            <a:ext cx="11707312" cy="3970318"/>
          </a:xfrm>
          <a:prstGeom prst="rect">
            <a:avLst/>
          </a:prstGeom>
          <a:solidFill>
            <a:schemeClr val="accent4">
              <a:lumMod val="20000"/>
              <a:lumOff val="80000"/>
            </a:schemeClr>
          </a:solidFill>
        </p:spPr>
        <p:txBody>
          <a:bodyPr wrap="square">
            <a:spAutoFit/>
          </a:bodyPr>
          <a:lstStyle/>
          <a:p>
            <a:pPr algn="just"/>
            <a:r>
              <a:rPr lang="vi-VN" sz="3600" dirty="0">
                <a:latin typeface="Calibri" panose="020F0502020204030204" pitchFamily="34" charset="0"/>
                <a:ea typeface="Calibri" panose="020F0502020204030204" pitchFamily="34" charset="0"/>
                <a:cs typeface="Calibri" panose="020F0502020204030204" pitchFamily="34" charset="0"/>
              </a:rPr>
              <a:t>Để cứu người bị nạn, cậu bé </a:t>
            </a:r>
            <a:r>
              <a:rPr lang="vi-VN" sz="3600" b="1" i="1" dirty="0">
                <a:latin typeface="Calibri" panose="020F0502020204030204" pitchFamily="34" charset="0"/>
                <a:ea typeface="Calibri" panose="020F0502020204030204" pitchFamily="34" charset="0"/>
                <a:cs typeface="Calibri" panose="020F0502020204030204" pitchFamily="34" charset="0"/>
              </a:rPr>
              <a:t>đã chạy theo con đường gần nhất để đến đồn biên phòng.</a:t>
            </a:r>
          </a:p>
          <a:p>
            <a:pPr algn="just"/>
            <a:r>
              <a:rPr lang="vi-VN" sz="3600" dirty="0">
                <a:latin typeface="Calibri" panose="020F0502020204030204" pitchFamily="34" charset="0"/>
                <a:ea typeface="Calibri" panose="020F0502020204030204" pitchFamily="34" charset="0"/>
                <a:cs typeface="Calibri" panose="020F0502020204030204" pitchFamily="34" charset="0"/>
              </a:rPr>
              <a:t>Những chi tiết miêu tả khó khăn mà cậu bé đã vượt qua: </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Trời bắt đầu nhá nhem tối. </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Khu rừng âm u. Tiếng mấy con chim kêu “túc... túc...” không ngớt.</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Bàn chân đau nhói vì giẫm lên đá răng mèo.</a:t>
            </a:r>
          </a:p>
        </p:txBody>
      </p:sp>
    </p:spTree>
    <p:extLst>
      <p:ext uri="{BB962C8B-B14F-4D97-AF65-F5344CB8AC3E}">
        <p14:creationId xmlns:p14="http://schemas.microsoft.com/office/powerpoint/2010/main" val="1174735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143811" y="739232"/>
            <a:ext cx="2975106" cy="1536325"/>
          </a:xfrm>
          <a:prstGeom prst="rect">
            <a:avLst/>
          </a:prstGeom>
        </p:spPr>
      </p:pic>
      <p:sp>
        <p:nvSpPr>
          <p:cNvPr id="20" name="Rounded Rectangle 19"/>
          <p:cNvSpPr/>
          <p:nvPr/>
        </p:nvSpPr>
        <p:spPr>
          <a:xfrm>
            <a:off x="2608615" y="739232"/>
            <a:ext cx="8798148" cy="1740337"/>
          </a:xfrm>
          <a:prstGeom prst="roundRect">
            <a:avLst>
              <a:gd name="adj" fmla="val 29749"/>
            </a:avLst>
          </a:prstGeom>
          <a:solidFill>
            <a:schemeClr val="bg1"/>
          </a:solidFill>
        </p:spPr>
        <p:txBody>
          <a:bodyPr wrap="square">
            <a:spAutoFit/>
          </a:bodyPr>
          <a:lstStyle/>
          <a:p>
            <a:pPr lvl="0" algn="ct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Nêu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cảm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nghĩ</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em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về</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việc</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làm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cậu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bé</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trong</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chuyện</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endParaRPr kumimoji="0" lang="vi-VN" sz="8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598029" y="2795326"/>
            <a:ext cx="11181145" cy="280076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4400" dirty="0">
                <a:latin typeface="Calibri" panose="020F0502020204030204" pitchFamily="34" charset="0"/>
                <a:ea typeface="Calibri" panose="020F0502020204030204" pitchFamily="34" charset="0"/>
                <a:cs typeface="Calibri" panose="020F0502020204030204" pitchFamily="34" charset="0"/>
              </a:rPr>
              <a:t>	</a:t>
            </a:r>
            <a:r>
              <a:rPr lang="en-US" sz="4400" dirty="0" err="1">
                <a:latin typeface="Calibri" panose="020F0502020204030204" pitchFamily="34" charset="0"/>
                <a:ea typeface="Calibri" panose="020F0502020204030204" pitchFamily="34" charset="0"/>
                <a:cs typeface="Calibri" panose="020F0502020204030204" pitchFamily="34" charset="0"/>
              </a:rPr>
              <a:t>Cậu</a:t>
            </a:r>
            <a:r>
              <a:rPr lang="en-US" sz="4400" dirty="0">
                <a:latin typeface="Calibri" panose="020F0502020204030204" pitchFamily="34" charset="0"/>
                <a:ea typeface="Calibri" panose="020F0502020204030204" pitchFamily="34" charset="0"/>
                <a:cs typeface="Calibri" panose="020F0502020204030204" pitchFamily="34" charset="0"/>
              </a:rPr>
              <a:t> </a:t>
            </a:r>
            <a:r>
              <a:rPr lang="vi-VN" sz="4400" dirty="0">
                <a:latin typeface="Calibri" panose="020F0502020204030204" pitchFamily="34" charset="0"/>
                <a:ea typeface="Calibri" panose="020F0502020204030204" pitchFamily="34" charset="0"/>
                <a:cs typeface="Calibri" panose="020F0502020204030204" pitchFamily="34" charset="0"/>
              </a:rPr>
              <a:t>bé là một người rất </a:t>
            </a:r>
            <a:r>
              <a:rPr lang="vi-VN" sz="4400" b="1" i="1" dirty="0">
                <a:latin typeface="Calibri" panose="020F0502020204030204" pitchFamily="34" charset="0"/>
                <a:ea typeface="Calibri" panose="020F0502020204030204" pitchFamily="34" charset="0"/>
                <a:cs typeface="Calibri" panose="020F0502020204030204" pitchFamily="34" charset="0"/>
              </a:rPr>
              <a:t>tốt bụng và gan dạ</a:t>
            </a:r>
            <a:r>
              <a:rPr lang="vi-VN" sz="4400" dirty="0">
                <a:latin typeface="Calibri" panose="020F0502020204030204" pitchFamily="34" charset="0"/>
                <a:ea typeface="Calibri" panose="020F0502020204030204" pitchFamily="34" charset="0"/>
                <a:cs typeface="Calibri" panose="020F0502020204030204" pitchFamily="34" charset="0"/>
              </a:rPr>
              <a:t>. Để cứu người mà cậu không màng đến đến bản thân, chạy thật nhanh nhằm giúp người bị nạn có thể được cứu kịp thời. </a:t>
            </a:r>
            <a:endPar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8642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9" name="Picture 18">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218151" y="585868"/>
            <a:ext cx="3005588" cy="1536325"/>
          </a:xfrm>
          <a:prstGeom prst="rect">
            <a:avLst/>
          </a:prstGeom>
        </p:spPr>
      </p:pic>
      <p:sp>
        <p:nvSpPr>
          <p:cNvPr id="20" name="Rounded Rectangle 19"/>
          <p:cNvSpPr/>
          <p:nvPr/>
        </p:nvSpPr>
        <p:spPr>
          <a:xfrm>
            <a:off x="2956816" y="631975"/>
            <a:ext cx="8798148" cy="1888450"/>
          </a:xfrm>
          <a:prstGeom prst="roundRect">
            <a:avLst>
              <a:gd name="adj" fmla="val 29749"/>
            </a:avLst>
          </a:prstGeom>
          <a:solidFill>
            <a:schemeClr val="bg1"/>
          </a:solidFill>
        </p:spPr>
        <p:txBody>
          <a:bodyPr wrap="square">
            <a:spAutoFit/>
          </a:bodyPr>
          <a:lstStyle/>
          <a:p>
            <a:pPr lvl="0" algn="ctr"/>
            <a:r>
              <a:rPr lang="vi-VN" sz="3200" b="1" i="1" dirty="0">
                <a:latin typeface="Calibri" panose="020F0502020204030204" pitchFamily="34" charset="0"/>
                <a:ea typeface="Calibri" panose="020F0502020204030204" pitchFamily="34" charset="0"/>
                <a:cs typeface="Calibri" panose="020F0502020204030204" pitchFamily="34" charset="0"/>
              </a:rPr>
              <a:t>Vì sao cậu bé lại dùng từ yêu thương đặt tên cho tờ báo tường? Chọn câu trả lời dưới đây hoặc nêu ý kiến của em.</a:t>
            </a:r>
            <a:endParaRPr kumimoji="0" lang="vi-VN" sz="8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413625" y="2779989"/>
            <a:ext cx="3646666" cy="2862322"/>
          </a:xfrm>
          <a:prstGeom prst="rect">
            <a:avLst/>
          </a:prstGeom>
          <a:solidFill>
            <a:srgbClr val="00B050"/>
          </a:solidFill>
        </p:spPr>
        <p:txBody>
          <a:bodyPr wrap="square">
            <a:spAutoFit/>
          </a:bodyPr>
          <a:lstStyle/>
          <a:p>
            <a:pPr lvl="0" algn="ctr"/>
            <a:r>
              <a:rPr lang="vi-VN" sz="3600" b="1" dirty="0">
                <a:solidFill>
                  <a:schemeClr val="bg1"/>
                </a:solidFill>
                <a:latin typeface="Calibri" panose="020F0502020204030204" pitchFamily="34" charset="0"/>
                <a:ea typeface="Calibri" panose="020F0502020204030204" pitchFamily="34" charset="0"/>
                <a:cs typeface="Calibri" panose="020F0502020204030204" pitchFamily="34" charset="0"/>
              </a:rPr>
              <a:t>A.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đã hiểu được ý nghĩa của tình yêu thương trong cuộc sống.</a:t>
            </a: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p:cNvSpPr/>
          <p:nvPr/>
        </p:nvSpPr>
        <p:spPr>
          <a:xfrm>
            <a:off x="4204465" y="2779989"/>
            <a:ext cx="3885073" cy="2862322"/>
          </a:xfrm>
          <a:prstGeom prst="rect">
            <a:avLst/>
          </a:prstGeom>
          <a:solidFill>
            <a:srgbClr val="00B050"/>
          </a:solidFill>
        </p:spPr>
        <p:txBody>
          <a:bodyPr wrap="square">
            <a:spAutoFit/>
          </a:bodyPr>
          <a:lstStyle/>
          <a:p>
            <a:pPr lvl="0"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B</a:t>
            </a:r>
            <a:r>
              <a:rPr lang="vi-VN" sz="3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đã làm được một việc thể hiện tình yêu thương với người gặp hoạn nạn.</a:t>
            </a: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p:cNvSpPr/>
          <p:nvPr/>
        </p:nvSpPr>
        <p:spPr>
          <a:xfrm>
            <a:off x="8274950" y="2779989"/>
            <a:ext cx="3646666" cy="2862322"/>
          </a:xfrm>
          <a:prstGeom prst="rect">
            <a:avLst/>
          </a:prstGeom>
          <a:solidFill>
            <a:srgbClr val="00B050"/>
          </a:solidFill>
        </p:spPr>
        <p:txBody>
          <a:bodyPr wrap="square">
            <a:spAutoFit/>
          </a:bodyPr>
          <a:lstStyle/>
          <a:p>
            <a:pPr lvl="0"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C</a:t>
            </a:r>
            <a:r>
              <a:rPr lang="vi-VN" sz="3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muốn lan toả tình yêu thương đến các bạn của mình.</a:t>
            </a:r>
            <a:endParaRPr lang="en-US" sz="36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lgn="ct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4747" y="5778914"/>
            <a:ext cx="4730906" cy="1079086"/>
          </a:xfrm>
          <a:prstGeom prst="rect">
            <a:avLst/>
          </a:prstGeom>
        </p:spPr>
      </p:pic>
    </p:spTree>
    <p:extLst>
      <p:ext uri="{BB962C8B-B14F-4D97-AF65-F5344CB8AC3E}">
        <p14:creationId xmlns:p14="http://schemas.microsoft.com/office/powerpoint/2010/main" val="486554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3221862" y="249405"/>
            <a:ext cx="8817738" cy="1592223"/>
          </a:xfrm>
          <a:prstGeom prst="roundRect">
            <a:avLst>
              <a:gd name="adj" fmla="val 29749"/>
            </a:avLst>
          </a:prstGeom>
          <a:solidFill>
            <a:schemeClr val="bg1"/>
          </a:solidFill>
        </p:spPr>
        <p:txBody>
          <a:bodyPr wrap="square">
            <a:spAutoFit/>
          </a:bodyPr>
          <a:lstStyle/>
          <a:p>
            <a:pPr lvl="0" algn="ctr"/>
            <a:r>
              <a:rPr lang="vi-VN" sz="4000" b="1" dirty="0">
                <a:latin typeface="Calibri" panose="020F0502020204030204" pitchFamily="34" charset="0"/>
                <a:ea typeface="Calibri" panose="020F0502020204030204" pitchFamily="34" charset="0"/>
                <a:cs typeface="Calibri" panose="020F0502020204030204" pitchFamily="34" charset="0"/>
              </a:rPr>
              <a:t>Sắp xếp các ý dưới đây cho đúng với trình tự các sự việc trong câu chuyện. </a:t>
            </a:r>
            <a:endParaRPr kumimoji="0" lang="vi-VN" sz="138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7"/>
          <a:stretch>
            <a:fillRect/>
          </a:stretch>
        </p:blipFill>
        <p:spPr>
          <a:xfrm>
            <a:off x="586813" y="535912"/>
            <a:ext cx="2908044" cy="1109568"/>
          </a:xfrm>
          <a:prstGeom prst="rect">
            <a:avLst/>
          </a:prstGeom>
        </p:spPr>
      </p:pic>
      <p:sp>
        <p:nvSpPr>
          <p:cNvPr id="2" name="Rounded Rectangle 1"/>
          <p:cNvSpPr/>
          <p:nvPr/>
        </p:nvSpPr>
        <p:spPr>
          <a:xfrm>
            <a:off x="2065045" y="2201739"/>
            <a:ext cx="3825240" cy="1112520"/>
          </a:xfrm>
          <a:prstGeom prst="roundRect">
            <a:avLst/>
          </a:prstGeom>
          <a:solidFill>
            <a:schemeClr val="accent4">
              <a:lumMod val="50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Tìm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cách</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giúp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đỡ</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1" name="Rounded Rectangle 10"/>
          <p:cNvSpPr/>
          <p:nvPr/>
        </p:nvSpPr>
        <p:spPr>
          <a:xfrm>
            <a:off x="6797564" y="2186176"/>
            <a:ext cx="3825240" cy="1112520"/>
          </a:xfrm>
          <a:prstGeom prst="roundRect">
            <a:avLst/>
          </a:prstGeom>
          <a:solidFill>
            <a:schemeClr val="accent2">
              <a:lumMod val="7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Cứu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được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p>
          <a:p>
            <a:pPr algn="ctr"/>
            <a:r>
              <a:rPr lang="en-US" sz="3600" dirty="0" err="1">
                <a:latin typeface="Calibri" panose="020F0502020204030204" pitchFamily="34" charset="0"/>
                <a:ea typeface="Calibri" panose="020F0502020204030204" pitchFamily="34" charset="0"/>
                <a:cs typeface="Calibri" panose="020F0502020204030204" pitchFamily="34" charset="0"/>
              </a:rPr>
              <a:t>bị</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nạn</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2" name="Rounded Rectangle 11"/>
          <p:cNvSpPr/>
          <p:nvPr/>
        </p:nvSpPr>
        <p:spPr>
          <a:xfrm>
            <a:off x="721822" y="4039611"/>
            <a:ext cx="3529360" cy="1112520"/>
          </a:xfrm>
          <a:prstGeom prst="roundRect">
            <a:avLst/>
          </a:prstGeom>
          <a:solidFill>
            <a:srgbClr val="00B050"/>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Báo</a:t>
            </a:r>
            <a:r>
              <a:rPr lang="en-US" sz="3600" dirty="0">
                <a:latin typeface="Calibri" panose="020F0502020204030204" pitchFamily="34" charset="0"/>
                <a:ea typeface="Calibri" panose="020F0502020204030204" pitchFamily="34" charset="0"/>
                <a:cs typeface="Calibri" panose="020F0502020204030204" pitchFamily="34" charset="0"/>
              </a:rPr>
              <a:t> tin </a:t>
            </a:r>
            <a:r>
              <a:rPr lang="en-US" sz="3600" dirty="0" err="1">
                <a:latin typeface="Calibri" panose="020F0502020204030204" pitchFamily="34" charset="0"/>
                <a:ea typeface="Calibri" panose="020F0502020204030204" pitchFamily="34" charset="0"/>
                <a:cs typeface="Calibri" panose="020F0502020204030204" pitchFamily="34" charset="0"/>
              </a:rPr>
              <a:t>cho</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chú</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bộ</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đội</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3" name="Rounded Rectangle 12"/>
          <p:cNvSpPr/>
          <p:nvPr/>
        </p:nvSpPr>
        <p:spPr>
          <a:xfrm>
            <a:off x="4578915" y="4039610"/>
            <a:ext cx="3529360" cy="1112520"/>
          </a:xfrm>
          <a:prstGeom prst="roundRect">
            <a:avLst/>
          </a:prstGeom>
          <a:solidFill>
            <a:schemeClr val="accent1">
              <a:lumMod val="7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Nhìn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thấy</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p>
          <a:p>
            <a:pPr algn="ctr"/>
            <a:r>
              <a:rPr lang="en-US" sz="3600" dirty="0" err="1">
                <a:latin typeface="Calibri" panose="020F0502020204030204" pitchFamily="34" charset="0"/>
                <a:ea typeface="Calibri" panose="020F0502020204030204" pitchFamily="34" charset="0"/>
                <a:cs typeface="Calibri" panose="020F0502020204030204" pitchFamily="34" charset="0"/>
              </a:rPr>
              <a:t>bị</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nạn</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4" name="Rounded Rectangle 13"/>
          <p:cNvSpPr/>
          <p:nvPr/>
        </p:nvSpPr>
        <p:spPr>
          <a:xfrm>
            <a:off x="8436008" y="4039610"/>
            <a:ext cx="3529360" cy="1112520"/>
          </a:xfrm>
          <a:prstGeom prst="roundRect">
            <a:avLst/>
          </a:prstGeom>
          <a:solidFill>
            <a:schemeClr val="tx1">
              <a:lumMod val="65000"/>
              <a:lumOff val="3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Chạy</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đến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đồn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biên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phòng</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3" name="Oval 2"/>
          <p:cNvSpPr/>
          <p:nvPr/>
        </p:nvSpPr>
        <p:spPr>
          <a:xfrm>
            <a:off x="7586342" y="4807804"/>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a:latin typeface="Calibri" panose="020F0502020204030204" pitchFamily="34" charset="0"/>
                <a:ea typeface="Calibri" panose="020F0502020204030204" pitchFamily="34" charset="0"/>
                <a:cs typeface="Calibri" panose="020F0502020204030204" pitchFamily="34" charset="0"/>
              </a:rPr>
              <a:t>1</a:t>
            </a:r>
          </a:p>
        </p:txBody>
      </p:sp>
      <p:sp>
        <p:nvSpPr>
          <p:cNvPr id="19" name="Oval 18"/>
          <p:cNvSpPr/>
          <p:nvPr/>
        </p:nvSpPr>
        <p:spPr>
          <a:xfrm>
            <a:off x="5488503" y="2896945"/>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2</a:t>
            </a:r>
          </a:p>
        </p:txBody>
      </p:sp>
      <p:sp>
        <p:nvSpPr>
          <p:cNvPr id="23" name="Oval 22"/>
          <p:cNvSpPr/>
          <p:nvPr/>
        </p:nvSpPr>
        <p:spPr>
          <a:xfrm>
            <a:off x="11443434" y="480769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3</a:t>
            </a:r>
          </a:p>
        </p:txBody>
      </p:sp>
      <p:sp>
        <p:nvSpPr>
          <p:cNvPr id="24" name="Oval 23"/>
          <p:cNvSpPr/>
          <p:nvPr/>
        </p:nvSpPr>
        <p:spPr>
          <a:xfrm>
            <a:off x="3647315" y="480769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4</a:t>
            </a:r>
          </a:p>
        </p:txBody>
      </p:sp>
      <p:sp>
        <p:nvSpPr>
          <p:cNvPr id="25" name="Oval 24"/>
          <p:cNvSpPr/>
          <p:nvPr/>
        </p:nvSpPr>
        <p:spPr>
          <a:xfrm>
            <a:off x="10198882" y="286934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3505042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11" grpId="0" animBg="1"/>
      <p:bldP spid="12" grpId="0" animBg="1"/>
      <p:bldP spid="13" grpId="0" animBg="1"/>
      <p:bldP spid="14" grpId="0" animBg="1"/>
      <p:bldP spid="3" grpId="0" animBg="1"/>
      <p:bldP spid="19" grpId="0" animBg="1"/>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814" y="0"/>
            <a:ext cx="8271386" cy="573074"/>
          </a:xfrm>
          <a:prstGeom prst="rect">
            <a:avLst/>
          </a:prstGeom>
        </p:spPr>
      </p:pic>
      <p:pic>
        <p:nvPicPr>
          <p:cNvPr id="2" name="Picture 1"/>
          <p:cNvPicPr>
            <a:picLocks noChangeAspect="1"/>
          </p:cNvPicPr>
          <p:nvPr/>
        </p:nvPicPr>
        <p:blipFill>
          <a:blip r:embed="rId4"/>
          <a:stretch>
            <a:fillRect/>
          </a:stretch>
        </p:blipFill>
        <p:spPr>
          <a:xfrm>
            <a:off x="54340" y="136874"/>
            <a:ext cx="12083319" cy="6584251"/>
          </a:xfrm>
          <a:prstGeom prst="rect">
            <a:avLst/>
          </a:prstGeom>
        </p:spPr>
      </p:pic>
    </p:spTree>
    <p:extLst>
      <p:ext uri="{BB962C8B-B14F-4D97-AF65-F5344CB8AC3E}">
        <p14:creationId xmlns:p14="http://schemas.microsoft.com/office/powerpoint/2010/main" val="297660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3352800" y="980660"/>
            <a:ext cx="8656320" cy="4737548"/>
            <a:chOff x="2484475" y="1503457"/>
            <a:chExt cx="7989905" cy="4635714"/>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74717" y="2080314"/>
              <a:ext cx="7497570" cy="3884975"/>
            </a:xfrm>
            <a:prstGeom prst="rect">
              <a:avLst/>
            </a:prstGeom>
            <a:noFill/>
          </p:spPr>
          <p:txBody>
            <a:bodyPr wrap="square">
              <a:spAutoFit/>
            </a:bodyPr>
            <a:lstStyle/>
            <a:p>
              <a:pPr algn="just"/>
              <a:r>
                <a:rPr lang="en-US" sz="3600" dirty="0" err="1">
                  <a:latin typeface="Calibri" panose="020F0502020204030204" pitchFamily="34" charset="0"/>
                  <a:ea typeface="Calibri" panose="020F0502020204030204" pitchFamily="34" charset="0"/>
                  <a:cs typeface="Calibri" panose="020F0502020204030204" pitchFamily="34" charset="0"/>
                </a:rPr>
                <a:t>Câu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chuyện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thể</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hiện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sự</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dũng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cảm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tấm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lòng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nhân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của</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bé</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đã</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vượt</a:t>
              </a:r>
              <a:r>
                <a:rPr lang="en-US" sz="3600" dirty="0">
                  <a:latin typeface="Calibri" panose="020F0502020204030204" pitchFamily="34" charset="0"/>
                  <a:ea typeface="Calibri" panose="020F0502020204030204" pitchFamily="34" charset="0"/>
                  <a:cs typeface="Calibri" panose="020F0502020204030204" pitchFamily="34" charset="0"/>
                </a:rPr>
                <a:t> qua </a:t>
              </a:r>
              <a:r>
                <a:rPr lang="en-US" sz="3600" dirty="0" err="1">
                  <a:latin typeface="Calibri" panose="020F0502020204030204" pitchFamily="34" charset="0"/>
                  <a:ea typeface="Calibri" panose="020F0502020204030204" pitchFamily="34" charset="0"/>
                  <a:cs typeface="Calibri" panose="020F0502020204030204" pitchFamily="34" charset="0"/>
                </a:rPr>
                <a:t>nỗi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sợ</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hãi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cùng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với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những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khó</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khăn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một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mình</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phải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chạy</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trên</a:t>
              </a:r>
              <a:r>
                <a:rPr lang="en-US" sz="3600" dirty="0">
                  <a:latin typeface="Calibri" panose="020F0502020204030204" pitchFamily="34" charset="0"/>
                  <a:ea typeface="Calibri" panose="020F0502020204030204" pitchFamily="34" charset="0"/>
                  <a:cs typeface="Calibri" panose="020F0502020204030204" pitchFamily="34" charset="0"/>
                </a:rPr>
                <a:t> con </a:t>
              </a:r>
              <a:r>
                <a:rPr lang="en-US" sz="3600" dirty="0" err="1">
                  <a:latin typeface="Calibri" panose="020F0502020204030204" pitchFamily="34" charset="0"/>
                  <a:ea typeface="Calibri" panose="020F0502020204030204" pitchFamily="34" charset="0"/>
                  <a:cs typeface="Calibri" panose="020F0502020204030204" pitchFamily="34" charset="0"/>
                </a:rPr>
                <a:t>đường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rừng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vắng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vẻ</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vào</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lúc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chiều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muộn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để</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báo</a:t>
              </a:r>
              <a:r>
                <a:rPr lang="en-US" sz="3600" dirty="0">
                  <a:latin typeface="Calibri" panose="020F0502020204030204" pitchFamily="34" charset="0"/>
                  <a:ea typeface="Calibri" panose="020F0502020204030204" pitchFamily="34" charset="0"/>
                  <a:cs typeface="Calibri" panose="020F0502020204030204" pitchFamily="34" charset="0"/>
                </a:rPr>
                <a:t> tin </a:t>
              </a:r>
              <a:r>
                <a:rPr lang="en-US" sz="3600" dirty="0" err="1">
                  <a:latin typeface="Calibri" panose="020F0502020204030204" pitchFamily="34" charset="0"/>
                  <a:ea typeface="Calibri" panose="020F0502020204030204" pitchFamily="34" charset="0"/>
                  <a:cs typeface="Calibri" panose="020F0502020204030204" pitchFamily="34" charset="0"/>
                </a:rPr>
                <a:t>cho</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chú</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bộ</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đội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kịp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thời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cứu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giúp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bị</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nạn</a:t>
              </a:r>
              <a:r>
                <a:rPr lang="en-US" sz="3600" dirty="0">
                  <a:latin typeface="Calibri" panose="020F0502020204030204" pitchFamily="34" charset="0"/>
                  <a:ea typeface="Calibri" panose="020F0502020204030204" pitchFamily="34" charset="0"/>
                  <a:cs typeface="Calibri" panose="020F0502020204030204" pitchFamily="34" charset="0"/>
                </a:rPr>
                <a:t>.</a:t>
              </a: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7"/>
          <a:stretch>
            <a:fillRect/>
          </a:stretch>
        </p:blipFill>
        <p:spPr>
          <a:xfrm>
            <a:off x="-269892" y="1820886"/>
            <a:ext cx="4267570" cy="3468925"/>
          </a:xfrm>
          <a:prstGeom prst="rect">
            <a:avLst/>
          </a:prstGeom>
        </p:spPr>
      </p:pic>
    </p:spTree>
    <p:extLst>
      <p:ext uri="{BB962C8B-B14F-4D97-AF65-F5344CB8AC3E}">
        <p14:creationId xmlns:p14="http://schemas.microsoft.com/office/powerpoint/2010/main" val="2856336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115852" y="483531"/>
            <a:ext cx="7800008" cy="5887850"/>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7"/>
          <a:stretch>
            <a:fillRect/>
          </a:stretch>
        </p:blipFill>
        <p:spPr>
          <a:xfrm>
            <a:off x="2678178" y="890751"/>
            <a:ext cx="6937648" cy="5480630"/>
          </a:xfrm>
          <a:prstGeom prst="rect">
            <a:avLst/>
          </a:prstGeom>
        </p:spPr>
      </p:pic>
    </p:spTree>
    <p:extLst>
      <p:ext uri="{BB962C8B-B14F-4D97-AF65-F5344CB8AC3E}">
        <p14:creationId xmlns:p14="http://schemas.microsoft.com/office/powerpoint/2010/main" val="2436288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5547360"/>
            <a:ext cx="12197165" cy="1310640"/>
          </a:xfrm>
          <a:prstGeom prst="rect">
            <a:avLst/>
          </a:prstGeom>
        </p:spPr>
      </p:pic>
      <p:sp>
        <p:nvSpPr>
          <p:cNvPr id="8" name="Rectangle: Rounded Corners 2">
            <a:extLst>
              <a:ext uri="{FF2B5EF4-FFF2-40B4-BE49-F238E27FC236}">
                <a16:creationId xmlns:a16="http://schemas.microsoft.com/office/drawing/2014/main" id="{7E9B94A3-0FE0-BFB4-916A-37C6C7FCE035}"/>
              </a:ext>
            </a:extLst>
          </p:cNvPr>
          <p:cNvSpPr/>
          <p:nvPr/>
        </p:nvSpPr>
        <p:spPr>
          <a:xfrm>
            <a:off x="384474" y="1030243"/>
            <a:ext cx="11476634" cy="1052558"/>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9" name="Rectangle: Rounded Corners 3">
            <a:extLst>
              <a:ext uri="{FF2B5EF4-FFF2-40B4-BE49-F238E27FC236}">
                <a16:creationId xmlns:a16="http://schemas.microsoft.com/office/drawing/2014/main" id="{DE009553-2ED2-078E-5F04-FB52220076B2}"/>
              </a:ext>
            </a:extLst>
          </p:cNvPr>
          <p:cNvSpPr/>
          <p:nvPr/>
        </p:nvSpPr>
        <p:spPr>
          <a:xfrm>
            <a:off x="384474" y="2423700"/>
            <a:ext cx="11476634" cy="2503900"/>
          </a:xfrm>
          <a:prstGeom prst="roundRect">
            <a:avLst>
              <a:gd name="adj" fmla="val 2056"/>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1" name="Rectangle: Rounded Corners 2">
            <a:extLst>
              <a:ext uri="{FF2B5EF4-FFF2-40B4-BE49-F238E27FC236}">
                <a16:creationId xmlns:a16="http://schemas.microsoft.com/office/drawing/2014/main" id="{7E9B94A3-0FE0-BFB4-916A-37C6C7FCE035}"/>
              </a:ext>
            </a:extLst>
          </p:cNvPr>
          <p:cNvSpPr/>
          <p:nvPr/>
        </p:nvSpPr>
        <p:spPr>
          <a:xfrm>
            <a:off x="384474" y="2082799"/>
            <a:ext cx="5498166" cy="340899"/>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2" name="Rectangle: Rounded Corners 3">
            <a:extLst>
              <a:ext uri="{FF2B5EF4-FFF2-40B4-BE49-F238E27FC236}">
                <a16:creationId xmlns:a16="http://schemas.microsoft.com/office/drawing/2014/main" id="{DE009553-2ED2-078E-5F04-FB52220076B2}"/>
              </a:ext>
            </a:extLst>
          </p:cNvPr>
          <p:cNvSpPr/>
          <p:nvPr/>
        </p:nvSpPr>
        <p:spPr>
          <a:xfrm>
            <a:off x="5882640" y="2082797"/>
            <a:ext cx="5978468" cy="340901"/>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3" name="Rectangle: Rounded Corners 3">
            <a:extLst>
              <a:ext uri="{FF2B5EF4-FFF2-40B4-BE49-F238E27FC236}">
                <a16:creationId xmlns:a16="http://schemas.microsoft.com/office/drawing/2014/main" id="{DE009553-2ED2-078E-5F04-FB52220076B2}"/>
              </a:ext>
            </a:extLst>
          </p:cNvPr>
          <p:cNvSpPr/>
          <p:nvPr/>
        </p:nvSpPr>
        <p:spPr>
          <a:xfrm>
            <a:off x="384474" y="4888445"/>
            <a:ext cx="2653366" cy="476035"/>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4" name="Rectangle: Rounded Corners 3">
            <a:extLst>
              <a:ext uri="{FF2B5EF4-FFF2-40B4-BE49-F238E27FC236}">
                <a16:creationId xmlns:a16="http://schemas.microsoft.com/office/drawing/2014/main" id="{DE009553-2ED2-078E-5F04-FB52220076B2}"/>
              </a:ext>
            </a:extLst>
          </p:cNvPr>
          <p:cNvSpPr/>
          <p:nvPr/>
        </p:nvSpPr>
        <p:spPr>
          <a:xfrm>
            <a:off x="3037840" y="4927600"/>
            <a:ext cx="8823268" cy="39772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5" name="Rectangle: Rounded Corners 3">
            <a:extLst>
              <a:ext uri="{FF2B5EF4-FFF2-40B4-BE49-F238E27FC236}">
                <a16:creationId xmlns:a16="http://schemas.microsoft.com/office/drawing/2014/main" id="{DE009553-2ED2-078E-5F04-FB52220076B2}"/>
              </a:ext>
            </a:extLst>
          </p:cNvPr>
          <p:cNvSpPr/>
          <p:nvPr/>
        </p:nvSpPr>
        <p:spPr>
          <a:xfrm>
            <a:off x="384474" y="5325325"/>
            <a:ext cx="11476634" cy="84179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306513" y="585096"/>
            <a:ext cx="11632557" cy="5836024"/>
          </a:xfrm>
          <a:prstGeom prst="roundRect">
            <a:avLst>
              <a:gd name="adj" fmla="val 9499"/>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Cháu ơi, gọi người cứu bác với!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Tôi đứng ngây ra, tim đập thình thịch. Cố trấn tĩnh, tôi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Bác đợi cháu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Có việc gì thế cháu?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Cháu thấy người bị tai nạn bên đường nên tới báo cho các chú ạ.</a:t>
            </a:r>
          </a:p>
        </p:txBody>
      </p:sp>
      <p:sp>
        <p:nvSpPr>
          <p:cNvPr id="5" name="TextBox 4"/>
          <p:cNvSpPr txBox="1"/>
          <p:nvPr/>
        </p:nvSpPr>
        <p:spPr>
          <a:xfrm>
            <a:off x="3401382" y="148216"/>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 BÁO TƯỜNG CỦA TÔI</a:t>
            </a:r>
          </a:p>
        </p:txBody>
      </p:sp>
    </p:spTree>
    <p:extLst>
      <p:ext uri="{BB962C8B-B14F-4D97-AF65-F5344CB8AC3E}">
        <p14:creationId xmlns:p14="http://schemas.microsoft.com/office/powerpoint/2010/main" val="375981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5" name="TextBox 4"/>
          <p:cNvSpPr txBox="1"/>
          <p:nvPr/>
        </p:nvSpPr>
        <p:spPr>
          <a:xfrm>
            <a:off x="3678223" y="310704"/>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 BÁO TƯỜNG CỦA TÔI</a:t>
            </a:r>
          </a:p>
        </p:txBody>
      </p:sp>
      <p:sp>
        <p:nvSpPr>
          <p:cNvPr id="6" name="Rectangle: Rounded Corners 3">
            <a:extLst>
              <a:ext uri="{FF2B5EF4-FFF2-40B4-BE49-F238E27FC236}">
                <a16:creationId xmlns:a16="http://schemas.microsoft.com/office/drawing/2014/main" id="{DE009553-2ED2-078E-5F04-FB52220076B2}"/>
              </a:ext>
            </a:extLst>
          </p:cNvPr>
          <p:cNvSpPr/>
          <p:nvPr/>
        </p:nvSpPr>
        <p:spPr>
          <a:xfrm>
            <a:off x="670560" y="1210525"/>
            <a:ext cx="10915574" cy="2436917"/>
          </a:xfrm>
          <a:prstGeom prst="roundRect">
            <a:avLst>
              <a:gd name="adj" fmla="val 1815"/>
            </a:avLst>
          </a:prstGeom>
          <a:solidFill>
            <a:schemeClr val="accent2">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7" name="Rectangle: Rounded Corners 3">
            <a:extLst>
              <a:ext uri="{FF2B5EF4-FFF2-40B4-BE49-F238E27FC236}">
                <a16:creationId xmlns:a16="http://schemas.microsoft.com/office/drawing/2014/main" id="{DE009553-2ED2-078E-5F04-FB52220076B2}"/>
              </a:ext>
            </a:extLst>
          </p:cNvPr>
          <p:cNvSpPr/>
          <p:nvPr/>
        </p:nvSpPr>
        <p:spPr>
          <a:xfrm>
            <a:off x="670560" y="3647442"/>
            <a:ext cx="10915574" cy="1910079"/>
          </a:xfrm>
          <a:prstGeom prst="roundRect">
            <a:avLst>
              <a:gd name="adj" fmla="val 1815"/>
            </a:avLst>
          </a:prstGeom>
          <a:solidFill>
            <a:schemeClr val="accent5">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670560" y="1056640"/>
            <a:ext cx="10915574" cy="4663440"/>
          </a:xfrm>
          <a:prstGeom prst="roundRect">
            <a:avLst>
              <a:gd name="adj" fmla="val 4924"/>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Cháu gan dạ và tốt bụng quá! Hi vọng, người gặp nạn sẽ được cứu kịp thời.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Ngày hôm sau, chuyện tôi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báo</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các chú bộ đội biên phòng </a:t>
            </a:r>
            <a:r>
              <a:rPr lang="en-US" sz="2800" dirty="0" err="1">
                <a:solidFill>
                  <a:prstClr val="black"/>
                </a:solidFill>
                <a:latin typeface="Calibri" panose="020F0502020204030204" pitchFamily="34" charset="0"/>
                <a:ea typeface="Calibri" panose="020F0502020204030204" pitchFamily="34" charset="0"/>
                <a:cs typeface="Calibri" panose="020F0502020204030204" pitchFamily="34" charset="0"/>
              </a:rPr>
              <a:t>đến</a:t>
            </a: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cứu người bị nạn lan đi khắp nơi. Tôi thấy rất vui. Tôi còn vui hơn khi tìm được nhan đề “Trăng Rằm yêu thương” cho tờ báo tường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lớp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(Nguyễn Luân)</a:t>
            </a:r>
          </a:p>
        </p:txBody>
      </p:sp>
    </p:spTree>
    <p:extLst>
      <p:ext uri="{BB962C8B-B14F-4D97-AF65-F5344CB8AC3E}">
        <p14:creationId xmlns:p14="http://schemas.microsoft.com/office/powerpoint/2010/main" val="2438900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890411" y="238738"/>
            <a:ext cx="7800008" cy="5887850"/>
          </a:xfrm>
          <a:prstGeom prst="rect">
            <a:avLst/>
          </a:prstGeom>
        </p:spPr>
      </p:pic>
      <p:pic>
        <p:nvPicPr>
          <p:cNvPr id="3" name="Picture 2"/>
          <p:cNvPicPr>
            <a:picLocks noChangeAspect="1"/>
          </p:cNvPicPr>
          <p:nvPr/>
        </p:nvPicPr>
        <p:blipFill>
          <a:blip r:embed="rId7"/>
          <a:stretch>
            <a:fillRect/>
          </a:stretch>
        </p:blipFill>
        <p:spPr>
          <a:xfrm>
            <a:off x="1611245" y="1502472"/>
            <a:ext cx="8358340" cy="4432176"/>
          </a:xfrm>
          <a:prstGeom prst="rect">
            <a:avLst/>
          </a:prstGeom>
        </p:spPr>
      </p:pic>
    </p:spTree>
    <p:extLst>
      <p:ext uri="{BB962C8B-B14F-4D97-AF65-F5344CB8AC3E}">
        <p14:creationId xmlns:p14="http://schemas.microsoft.com/office/powerpoint/2010/main" val="3000898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746760" y="-177579"/>
            <a:ext cx="12054840" cy="6725264"/>
            <a:chOff x="529199" y="370115"/>
            <a:chExt cx="10676650" cy="6580702"/>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199" y="370115"/>
              <a:ext cx="10676650" cy="6580702"/>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1352556" y="2410648"/>
              <a:ext cx="7572188" cy="2499634"/>
            </a:xfrm>
            <a:prstGeom prst="rect">
              <a:avLst/>
            </a:prstGeom>
            <a:noFill/>
          </p:spPr>
          <p:txBody>
            <a:bodyPr wrap="square">
              <a:spAutoFit/>
            </a:bodyPr>
            <a:lstStyle/>
            <a:p>
              <a:pPr algn="ctr"/>
              <a:r>
                <a:rPr lang="pt-BR" sz="4000" dirty="0">
                  <a:latin typeface="Calibri" panose="020F0502020204030204" pitchFamily="34" charset="0"/>
                  <a:ea typeface="Calibri" panose="020F0502020204030204" pitchFamily="34" charset="0"/>
                  <a:cs typeface="Calibri" panose="020F0502020204030204" pitchFamily="34" charset="0"/>
                </a:rPr>
                <a:t>Qua bài đọc, em </a:t>
              </a:r>
              <a:r>
                <a:rPr lang="vi-VN" sz="4000" dirty="0">
                  <a:latin typeface="Calibri" panose="020F0502020204030204" pitchFamily="34" charset="0"/>
                  <a:ea typeface="Calibri" panose="020F0502020204030204" pitchFamily="34" charset="0"/>
                  <a:cs typeface="Calibri" panose="020F0502020204030204" pitchFamily="34" charset="0"/>
                </a:rPr>
                <a:t>ấn tượng nhất điều</a:t>
              </a:r>
              <a:r>
                <a:rPr lang="pt-BR" sz="4000" dirty="0">
                  <a:latin typeface="Calibri" panose="020F0502020204030204" pitchFamily="34" charset="0"/>
                  <a:ea typeface="Calibri" panose="020F0502020204030204" pitchFamily="34" charset="0"/>
                  <a:cs typeface="Calibri" panose="020F0502020204030204" pitchFamily="34" charset="0"/>
                </a:rPr>
                <a:t> gì?</a:t>
              </a:r>
              <a:endParaRPr lang="en-US" sz="4000" dirty="0">
                <a:latin typeface="Calibri" panose="020F0502020204030204" pitchFamily="34" charset="0"/>
                <a:ea typeface="Calibri" panose="020F0502020204030204" pitchFamily="34" charset="0"/>
                <a:cs typeface="Calibri" panose="020F0502020204030204" pitchFamily="34" charset="0"/>
              </a:endParaRPr>
            </a:p>
            <a:p>
              <a:pPr algn="ctr"/>
              <a:r>
                <a:rPr lang="pt-BR" sz="4000" dirty="0">
                  <a:latin typeface="Calibri" panose="020F0502020204030204" pitchFamily="34" charset="0"/>
                  <a:ea typeface="Calibri" panose="020F0502020204030204" pitchFamily="34" charset="0"/>
                  <a:cs typeface="Calibri" panose="020F0502020204030204" pitchFamily="34" charset="0"/>
                </a:rPr>
                <a:t>Hãy nói về việc một tốt của em đã giúp đỡ mọi người: học tập, từ thiện, cứu người bị nạn,...</a:t>
              </a:r>
              <a:endParaRPr kumimoji="0" lang="en-US" sz="19900" b="1" i="0" u="none" strike="noStrike" kern="1200" cap="none" spc="0" normalizeH="0" baseline="0" noProof="0" dirty="0">
                <a:ln>
                  <a:noFill/>
                </a:ln>
                <a:solidFill>
                  <a:srgbClr val="753E2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69656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0"/>
          <a:stretch>
            <a:fillRect/>
          </a:stretch>
        </p:blipFill>
        <p:spPr>
          <a:xfrm>
            <a:off x="1700403" y="2145681"/>
            <a:ext cx="8791194" cy="2566638"/>
          </a:xfrm>
          <a:prstGeom prst="rect">
            <a:avLst/>
          </a:prstGeom>
        </p:spPr>
      </p:pic>
    </p:spTree>
    <p:extLst>
      <p:ext uri="{BB962C8B-B14F-4D97-AF65-F5344CB8AC3E}">
        <p14:creationId xmlns:p14="http://schemas.microsoft.com/office/powerpoint/2010/main" val="2912302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2" name="Rounded Rectangle 1"/>
          <p:cNvSpPr/>
          <p:nvPr/>
        </p:nvSpPr>
        <p:spPr>
          <a:xfrm>
            <a:off x="306513" y="585096"/>
            <a:ext cx="11632557" cy="583602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ơi, gọi người cứu bác với!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Tôi đứng ngây ra, tim đập thình thịch. Cố trấn tĩnh, tôi đáp:</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Bác đợi cháu nhé!</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Có việc gì thế cháu?</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thấy người bị tai nạn bên đường nên tới báo cho các chú ạ.</a:t>
            </a:r>
          </a:p>
        </p:txBody>
      </p:sp>
      <p:sp>
        <p:nvSpPr>
          <p:cNvPr id="5" name="TextBox 4"/>
          <p:cNvSpPr txBox="1"/>
          <p:nvPr/>
        </p:nvSpPr>
        <p:spPr>
          <a:xfrm>
            <a:off x="3401382" y="148216"/>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10" name="Picture 9">
            <a:extLst>
              <a:ext uri="{FF2B5EF4-FFF2-40B4-BE49-F238E27FC236}">
                <a16:creationId xmlns:a16="http://schemas.microsoft.com/office/drawing/2014/main" id="{E8FA0475-C738-47AE-5522-19243E78034A}"/>
              </a:ext>
            </a:extLst>
          </p:cNvPr>
          <p:cNvPicPr>
            <a:picLocks noChangeAspect="1"/>
          </p:cNvPicPr>
          <p:nvPr/>
        </p:nvPicPr>
        <p:blipFill>
          <a:blip r:embed="rId6"/>
          <a:stretch>
            <a:fillRect/>
          </a:stretch>
        </p:blipFill>
        <p:spPr>
          <a:xfrm>
            <a:off x="-24210" y="179211"/>
            <a:ext cx="1592170" cy="1001292"/>
          </a:xfrm>
          <a:prstGeom prst="rect">
            <a:avLst/>
          </a:prstGeom>
        </p:spPr>
      </p:pic>
    </p:spTree>
    <p:extLst>
      <p:ext uri="{BB962C8B-B14F-4D97-AF65-F5344CB8AC3E}">
        <p14:creationId xmlns:p14="http://schemas.microsoft.com/office/powerpoint/2010/main" val="3938266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2" name="Rounded Rectangle 1"/>
          <p:cNvSpPr/>
          <p:nvPr/>
        </p:nvSpPr>
        <p:spPr>
          <a:xfrm>
            <a:off x="670560" y="1056640"/>
            <a:ext cx="10915574" cy="4663440"/>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Cháu gan dạ và tốt bụng quá! Hi vọng, người gặp nạn sẽ được cứu kịp thời.</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Ngày hôm sau, chuyện tôi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báo</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cho</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các chú bộ đội biên phòng</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đến</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cứu người bị nạn lan đi khắp nơi. Tôi thấy rất vui. Tôi còn vui hơn khi tìm được nhan đề “Trăng Rằm yêu thương” cho tờ báo tường</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lớp</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(Nguyễn Luân)</a:t>
            </a:r>
          </a:p>
        </p:txBody>
      </p:sp>
      <p:sp>
        <p:nvSpPr>
          <p:cNvPr id="5" name="TextBox 4"/>
          <p:cNvSpPr txBox="1"/>
          <p:nvPr/>
        </p:nvSpPr>
        <p:spPr>
          <a:xfrm>
            <a:off x="3678223" y="310704"/>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Tree>
    <p:extLst>
      <p:ext uri="{BB962C8B-B14F-4D97-AF65-F5344CB8AC3E}">
        <p14:creationId xmlns:p14="http://schemas.microsoft.com/office/powerpoint/2010/main" val="2025425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044F42B5-D089-AE1A-F829-E397702EBE27}"/>
              </a:ext>
            </a:extLst>
          </p:cNvPr>
          <p:cNvPicPr>
            <a:picLocks noChangeAspect="1"/>
          </p:cNvPicPr>
          <p:nvPr/>
        </p:nvPicPr>
        <p:blipFill>
          <a:blip r:embed="rId6"/>
          <a:stretch>
            <a:fillRect/>
          </a:stretch>
        </p:blipFill>
        <p:spPr>
          <a:xfrm>
            <a:off x="1295055" y="1499299"/>
            <a:ext cx="1394064" cy="1351301"/>
          </a:xfrm>
          <a:prstGeom prst="rect">
            <a:avLst/>
          </a:prstGeom>
        </p:spPr>
      </p:pic>
      <p:pic>
        <p:nvPicPr>
          <p:cNvPr id="15" name="Picture 14">
            <a:extLst>
              <a:ext uri="{FF2B5EF4-FFF2-40B4-BE49-F238E27FC236}">
                <a16:creationId xmlns:a16="http://schemas.microsoft.com/office/drawing/2014/main" id="{B41D7F35-05A4-5D99-B6BD-15E1C928C2D3}"/>
              </a:ext>
            </a:extLst>
          </p:cNvPr>
          <p:cNvPicPr>
            <a:picLocks noChangeAspect="1"/>
          </p:cNvPicPr>
          <p:nvPr/>
        </p:nvPicPr>
        <p:blipFill>
          <a:blip r:embed="rId7"/>
          <a:stretch>
            <a:fillRect/>
          </a:stretch>
        </p:blipFill>
        <p:spPr>
          <a:xfrm>
            <a:off x="1243568" y="2656166"/>
            <a:ext cx="1461807" cy="1416966"/>
          </a:xfrm>
          <a:prstGeom prst="rect">
            <a:avLst/>
          </a:prstGeom>
        </p:spPr>
      </p:pic>
      <p:pic>
        <p:nvPicPr>
          <p:cNvPr id="19" name="Picture 18">
            <a:extLst>
              <a:ext uri="{FF2B5EF4-FFF2-40B4-BE49-F238E27FC236}">
                <a16:creationId xmlns:a16="http://schemas.microsoft.com/office/drawing/2014/main" id="{0977F735-5E76-3462-9FD9-86751EF30E3D}"/>
              </a:ext>
            </a:extLst>
          </p:cNvPr>
          <p:cNvPicPr>
            <a:picLocks noChangeAspect="1"/>
          </p:cNvPicPr>
          <p:nvPr/>
        </p:nvPicPr>
        <p:blipFill>
          <a:blip r:embed="rId8"/>
          <a:stretch>
            <a:fillRect/>
          </a:stretch>
        </p:blipFill>
        <p:spPr>
          <a:xfrm>
            <a:off x="1094274" y="3779683"/>
            <a:ext cx="1461525" cy="1416966"/>
          </a:xfrm>
          <a:prstGeom prst="rect">
            <a:avLst/>
          </a:prstGeom>
        </p:spPr>
      </p:pic>
      <p:pic>
        <p:nvPicPr>
          <p:cNvPr id="20" name="Picture 19">
            <a:extLst>
              <a:ext uri="{FF2B5EF4-FFF2-40B4-BE49-F238E27FC236}">
                <a16:creationId xmlns:a16="http://schemas.microsoft.com/office/drawing/2014/main" id="{1E6AF0DA-67CD-BB18-355A-DE5190A66C11}"/>
              </a:ext>
            </a:extLst>
          </p:cNvPr>
          <p:cNvPicPr>
            <a:picLocks noChangeAspect="1"/>
          </p:cNvPicPr>
          <p:nvPr/>
        </p:nvPicPr>
        <p:blipFill>
          <a:blip r:embed="rId9"/>
          <a:stretch>
            <a:fillRect/>
          </a:stretch>
        </p:blipFill>
        <p:spPr>
          <a:xfrm>
            <a:off x="962406" y="4861919"/>
            <a:ext cx="1504104" cy="1458247"/>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2794665" y="1764014"/>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92991" y="2856382"/>
              <a:ext cx="1929807" cy="523204"/>
            </a:xfrm>
            <a:prstGeom prst="rect">
              <a:avLst/>
            </a:prstGeom>
            <a:noFill/>
          </p:spPr>
          <p:txBody>
            <a:bodyPr wrap="none" rtlCol="0">
              <a:spAutoFit/>
            </a:bodyPr>
            <a:lstStyle/>
            <a:p>
              <a:r>
                <a:rPr lang="en-US" sz="3200" i="1" dirty="0" err="1">
                  <a:latin typeface="Calibri" panose="020F0502020204030204" pitchFamily="34" charset="0"/>
                  <a:ea typeface="Calibri" panose="020F0502020204030204" pitchFamily="34" charset="0"/>
                  <a:cs typeface="Calibri" panose="020F0502020204030204" pitchFamily="34" charset="0"/>
                </a:rPr>
                <a:t>Từ</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đầu</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những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bao</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hàng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t>
              </a:r>
              <a:endParaRPr lang="en-US" sz="32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789879" y="2891395"/>
            <a:ext cx="8047467" cy="997675"/>
            <a:chOff x="2360277" y="2671670"/>
            <a:chExt cx="308935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70758" y="2865536"/>
              <a:ext cx="2845640" cy="523204"/>
            </a:xfrm>
            <a:prstGeom prst="rect">
              <a:avLst/>
            </a:prstGeom>
            <a:noFill/>
          </p:spPr>
          <p:txBody>
            <a:bodyPr wrap="none" rtlCol="0">
              <a:spAutoFit/>
            </a:bodyPr>
            <a:lstStyle/>
            <a:p>
              <a:pPr lvl="0">
                <a:defRPr/>
              </a:pPr>
              <a:r>
                <a:rPr lang="en-US" sz="3200" i="1" dirty="0" err="1">
                  <a:latin typeface="Calibri" panose="020F0502020204030204" pitchFamily="34" charset="0"/>
                  <a:ea typeface="Calibri" panose="020F0502020204030204" pitchFamily="34" charset="0"/>
                  <a:cs typeface="Calibri" panose="020F0502020204030204" pitchFamily="34" charset="0"/>
                </a:rPr>
                <a:t>Tiếp</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theo</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đồn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biên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phòng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cũng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hiện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ra.</a:t>
              </a:r>
              <a:endParaRPr kumimoji="0" lang="zh-CN" altLang="en-US" sz="4800" b="1" i="1"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687667" y="4018776"/>
            <a:ext cx="8047467" cy="997675"/>
            <a:chOff x="2360277" y="2671670"/>
            <a:chExt cx="3089358" cy="892629"/>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632936" y="2813478"/>
              <a:ext cx="2149645" cy="523204"/>
            </a:xfrm>
            <a:prstGeom prst="rect">
              <a:avLst/>
            </a:prstGeom>
            <a:noFill/>
          </p:spPr>
          <p:txBody>
            <a:bodyPr wrap="none" rtlCol="0">
              <a:spAutoFit/>
            </a:bodyPr>
            <a:lstStyle/>
            <a:p>
              <a:pPr lvl="0"/>
              <a:r>
                <a:rPr lang="en-US" sz="3200" i="1" dirty="0" err="1">
                  <a:latin typeface="Calibri" panose="020F0502020204030204" pitchFamily="34" charset="0"/>
                  <a:ea typeface="Calibri" panose="020F0502020204030204" pitchFamily="34" charset="0"/>
                  <a:cs typeface="Calibri" panose="020F0502020204030204" pitchFamily="34" charset="0"/>
                </a:rPr>
                <a:t>Tiếp</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theo</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được</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cứu</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kịp</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thời</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44" name="组合 44">
            <a:extLst>
              <a:ext uri="{FF2B5EF4-FFF2-40B4-BE49-F238E27FC236}">
                <a16:creationId xmlns:a16="http://schemas.microsoft.com/office/drawing/2014/main" id="{AB912C4E-5BC6-B9E5-F73D-154AD84AE780}"/>
              </a:ext>
            </a:extLst>
          </p:cNvPr>
          <p:cNvGrpSpPr/>
          <p:nvPr/>
        </p:nvGrpSpPr>
        <p:grpSpPr>
          <a:xfrm>
            <a:off x="2711311" y="5114462"/>
            <a:ext cx="8047467" cy="997675"/>
            <a:chOff x="2360277" y="2671670"/>
            <a:chExt cx="3089358" cy="892629"/>
          </a:xfrm>
        </p:grpSpPr>
        <p:grpSp>
          <p:nvGrpSpPr>
            <p:cNvPr id="45" name="组合 30">
              <a:extLst>
                <a:ext uri="{FF2B5EF4-FFF2-40B4-BE49-F238E27FC236}">
                  <a16:creationId xmlns:a16="http://schemas.microsoft.com/office/drawing/2014/main" id="{729F058A-F44E-CA33-1AB9-552040C6CCA0}"/>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7" name="圆角矩形 27">
                <a:extLst>
                  <a:ext uri="{FF2B5EF4-FFF2-40B4-BE49-F238E27FC236}">
                    <a16:creationId xmlns:a16="http://schemas.microsoft.com/office/drawing/2014/main" id="{BFB3CE5E-6E45-AF1B-2ADE-9ED009B3E2EF}"/>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1" u="none" strike="noStrike" kern="1200" cap="none" spc="0" normalizeH="0" baseline="0" noProof="0" dirty="0">
                  <a:ln>
                    <a:noFill/>
                  </a:ln>
                  <a:solidFill>
                    <a:schemeClr val="tx1"/>
                  </a:solidFill>
                  <a:effectLst/>
                  <a:uLnTx/>
                  <a:uFillTx/>
                  <a:latin typeface="Calibri" panose="020F0502020204030204" pitchFamily="34" charset="0"/>
                  <a:ea typeface="思源黑体 CN"/>
                  <a:cs typeface="Calibri" panose="020F0502020204030204" pitchFamily="34" charset="0"/>
                </a:endParaRPr>
              </a:p>
            </p:txBody>
          </p:sp>
          <p:sp>
            <p:nvSpPr>
              <p:cNvPr id="48" name="圆角矩形 28">
                <a:extLst>
                  <a:ext uri="{FF2B5EF4-FFF2-40B4-BE49-F238E27FC236}">
                    <a16:creationId xmlns:a16="http://schemas.microsoft.com/office/drawing/2014/main" id="{634673C6-F57D-84A9-2912-32248C2E2D9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46" name="文本框 40">
              <a:extLst>
                <a:ext uri="{FF2B5EF4-FFF2-40B4-BE49-F238E27FC236}">
                  <a16:creationId xmlns:a16="http://schemas.microsoft.com/office/drawing/2014/main" id="{0415F265-4CA9-C970-025A-178E9226D3B1}"/>
                </a:ext>
              </a:extLst>
            </p:cNvPr>
            <p:cNvSpPr txBox="1"/>
            <p:nvPr/>
          </p:nvSpPr>
          <p:spPr>
            <a:xfrm>
              <a:off x="2600920" y="2895861"/>
              <a:ext cx="561965"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1"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Còn</a:t>
              </a:r>
              <a:r>
                <a:rPr kumimoji="0" lang="en-US" sz="3200"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i="1"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lại</a:t>
              </a:r>
              <a:r>
                <a:rPr kumimoji="0" lang="en-US" sz="3200"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zh-CN" altLang="en-US" sz="3200" i="1" u="none" strike="noStrike" kern="1200" cap="none" spc="0" normalizeH="0" baseline="0" noProof="0" dirty="0">
                <a:ln>
                  <a:noFill/>
                </a:ln>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10"/>
          <a:stretch>
            <a:fillRect/>
          </a:stretch>
        </p:blipFill>
        <p:spPr>
          <a:xfrm>
            <a:off x="3941794" y="353631"/>
            <a:ext cx="4694327" cy="1694835"/>
          </a:xfrm>
          <a:prstGeom prst="rect">
            <a:avLst/>
          </a:prstGeom>
        </p:spPr>
      </p:pic>
    </p:spTree>
    <p:extLst>
      <p:ext uri="{BB962C8B-B14F-4D97-AF65-F5344CB8AC3E}">
        <p14:creationId xmlns:p14="http://schemas.microsoft.com/office/powerpoint/2010/main" val="3780574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left)">
                                      <p:cBhvr>
                                        <p:cTn id="5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5547360"/>
            <a:ext cx="12197165" cy="1310640"/>
          </a:xfrm>
          <a:prstGeom prst="rect">
            <a:avLst/>
          </a:prstGeom>
        </p:spPr>
      </p:pic>
      <p:pic>
        <p:nvPicPr>
          <p:cNvPr id="7" name="Picture 6">
            <a:extLst>
              <a:ext uri="{FF2B5EF4-FFF2-40B4-BE49-F238E27FC236}">
                <a16:creationId xmlns:a16="http://schemas.microsoft.com/office/drawing/2014/main" id="{4CBE1368-8242-676D-E97F-66158F8380B6}"/>
              </a:ext>
            </a:extLst>
          </p:cNvPr>
          <p:cNvPicPr>
            <a:picLocks noChangeAspect="1"/>
          </p:cNvPicPr>
          <p:nvPr/>
        </p:nvPicPr>
        <p:blipFill>
          <a:blip r:embed="rId6"/>
          <a:stretch>
            <a:fillRect/>
          </a:stretch>
        </p:blipFill>
        <p:spPr>
          <a:xfrm>
            <a:off x="-135686" y="-1"/>
            <a:ext cx="2224891" cy="1253178"/>
          </a:xfrm>
          <a:prstGeom prst="rect">
            <a:avLst/>
          </a:prstGeom>
        </p:spPr>
      </p:pic>
      <p:sp>
        <p:nvSpPr>
          <p:cNvPr id="8" name="Rectangle: Rounded Corners 2">
            <a:extLst>
              <a:ext uri="{FF2B5EF4-FFF2-40B4-BE49-F238E27FC236}">
                <a16:creationId xmlns:a16="http://schemas.microsoft.com/office/drawing/2014/main" id="{7E9B94A3-0FE0-BFB4-916A-37C6C7FCE035}"/>
              </a:ext>
            </a:extLst>
          </p:cNvPr>
          <p:cNvSpPr/>
          <p:nvPr/>
        </p:nvSpPr>
        <p:spPr>
          <a:xfrm>
            <a:off x="384474" y="1030243"/>
            <a:ext cx="11476634" cy="1052558"/>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9" name="Rectangle: Rounded Corners 3">
            <a:extLst>
              <a:ext uri="{FF2B5EF4-FFF2-40B4-BE49-F238E27FC236}">
                <a16:creationId xmlns:a16="http://schemas.microsoft.com/office/drawing/2014/main" id="{DE009553-2ED2-078E-5F04-FB52220076B2}"/>
              </a:ext>
            </a:extLst>
          </p:cNvPr>
          <p:cNvSpPr/>
          <p:nvPr/>
        </p:nvSpPr>
        <p:spPr>
          <a:xfrm>
            <a:off x="384474" y="2423700"/>
            <a:ext cx="11476634" cy="2503900"/>
          </a:xfrm>
          <a:prstGeom prst="roundRect">
            <a:avLst>
              <a:gd name="adj" fmla="val 2056"/>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1" name="Rectangle: Rounded Corners 2">
            <a:extLst>
              <a:ext uri="{FF2B5EF4-FFF2-40B4-BE49-F238E27FC236}">
                <a16:creationId xmlns:a16="http://schemas.microsoft.com/office/drawing/2014/main" id="{7E9B94A3-0FE0-BFB4-916A-37C6C7FCE035}"/>
              </a:ext>
            </a:extLst>
          </p:cNvPr>
          <p:cNvSpPr/>
          <p:nvPr/>
        </p:nvSpPr>
        <p:spPr>
          <a:xfrm>
            <a:off x="384474" y="2082799"/>
            <a:ext cx="5498166" cy="340899"/>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2" name="Rectangle: Rounded Corners 3">
            <a:extLst>
              <a:ext uri="{FF2B5EF4-FFF2-40B4-BE49-F238E27FC236}">
                <a16:creationId xmlns:a16="http://schemas.microsoft.com/office/drawing/2014/main" id="{DE009553-2ED2-078E-5F04-FB52220076B2}"/>
              </a:ext>
            </a:extLst>
          </p:cNvPr>
          <p:cNvSpPr/>
          <p:nvPr/>
        </p:nvSpPr>
        <p:spPr>
          <a:xfrm>
            <a:off x="5882640" y="2082797"/>
            <a:ext cx="5978468" cy="340901"/>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3" name="Rectangle: Rounded Corners 3">
            <a:extLst>
              <a:ext uri="{FF2B5EF4-FFF2-40B4-BE49-F238E27FC236}">
                <a16:creationId xmlns:a16="http://schemas.microsoft.com/office/drawing/2014/main" id="{DE009553-2ED2-078E-5F04-FB52220076B2}"/>
              </a:ext>
            </a:extLst>
          </p:cNvPr>
          <p:cNvSpPr/>
          <p:nvPr/>
        </p:nvSpPr>
        <p:spPr>
          <a:xfrm>
            <a:off x="384474" y="4888445"/>
            <a:ext cx="2653366" cy="476035"/>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4" name="Rectangle: Rounded Corners 3">
            <a:extLst>
              <a:ext uri="{FF2B5EF4-FFF2-40B4-BE49-F238E27FC236}">
                <a16:creationId xmlns:a16="http://schemas.microsoft.com/office/drawing/2014/main" id="{DE009553-2ED2-078E-5F04-FB52220076B2}"/>
              </a:ext>
            </a:extLst>
          </p:cNvPr>
          <p:cNvSpPr/>
          <p:nvPr/>
        </p:nvSpPr>
        <p:spPr>
          <a:xfrm>
            <a:off x="3037840" y="4927600"/>
            <a:ext cx="8823268" cy="39772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5" name="Rectangle: Rounded Corners 3">
            <a:extLst>
              <a:ext uri="{FF2B5EF4-FFF2-40B4-BE49-F238E27FC236}">
                <a16:creationId xmlns:a16="http://schemas.microsoft.com/office/drawing/2014/main" id="{DE009553-2ED2-078E-5F04-FB52220076B2}"/>
              </a:ext>
            </a:extLst>
          </p:cNvPr>
          <p:cNvSpPr/>
          <p:nvPr/>
        </p:nvSpPr>
        <p:spPr>
          <a:xfrm>
            <a:off x="384474" y="5325325"/>
            <a:ext cx="11476634" cy="84179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306513" y="585096"/>
            <a:ext cx="11632557" cy="5836024"/>
          </a:xfrm>
          <a:prstGeom prst="roundRect">
            <a:avLst>
              <a:gd name="adj" fmla="val 9499"/>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ơi, gọi người cứu bác với!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Tôi đứng ngây ra, tim đập thình thịch. Cố trấn tĩnh, tôi đáp:</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Bác đợi cháu nhé!</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Có việc gì thế cháu?</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thấy người bị tai nạn bên đường nên tới báo cho các chú ạ.</a:t>
            </a:r>
          </a:p>
        </p:txBody>
      </p:sp>
      <p:sp>
        <p:nvSpPr>
          <p:cNvPr id="5" name="TextBox 4"/>
          <p:cNvSpPr txBox="1"/>
          <p:nvPr/>
        </p:nvSpPr>
        <p:spPr>
          <a:xfrm>
            <a:off x="3401382" y="148216"/>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Tree>
    <p:extLst>
      <p:ext uri="{BB962C8B-B14F-4D97-AF65-F5344CB8AC3E}">
        <p14:creationId xmlns:p14="http://schemas.microsoft.com/office/powerpoint/2010/main" val="1057348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4" name="arrow.wav"/>
                                        </p:tgtEl>
                                      </p:cMediaNode>
                                    </p:audio>
                                  </p:sub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arrow.wav"/>
                                        </p:tgtEl>
                                      </p:cMediaNode>
                                    </p:audio>
                                  </p:sub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4" name="arrow.wav"/>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4" name="arrow.wav"/>
                                        </p:tgtEl>
                                      </p:cMediaNode>
                                    </p:audio>
                                  </p:sub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4" name="arrow.wav"/>
                                        </p:tgtEl>
                                      </p:cMediaNode>
                                    </p:audio>
                                  </p:subTnLst>
                                </p:cTn>
                              </p:par>
                              <p:par>
                                <p:cTn id="27" presetID="22" presetClass="entr" presetSubtype="8"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4" name="arrow.wav"/>
                                        </p:tgtEl>
                                      </p:cMediaNode>
                                    </p:audio>
                                  </p:subTnLst>
                                </p:cTn>
                              </p:par>
                              <p:par>
                                <p:cTn id="30" presetID="22" presetClass="entr" presetSubtype="8"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subTnLst>
                                    <p:audio>
                                      <p:cMediaNode>
                                        <p:cTn display="0" masterRel="sameClick">
                                          <p:stCondLst>
                                            <p:cond evt="begin" delay="0">
                                              <p:tn val="30"/>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5" name="TextBox 4"/>
          <p:cNvSpPr txBox="1"/>
          <p:nvPr/>
        </p:nvSpPr>
        <p:spPr>
          <a:xfrm>
            <a:off x="3678223" y="310704"/>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
        <p:nvSpPr>
          <p:cNvPr id="6" name="Rectangle: Rounded Corners 3">
            <a:extLst>
              <a:ext uri="{FF2B5EF4-FFF2-40B4-BE49-F238E27FC236}">
                <a16:creationId xmlns:a16="http://schemas.microsoft.com/office/drawing/2014/main" id="{DE009553-2ED2-078E-5F04-FB52220076B2}"/>
              </a:ext>
            </a:extLst>
          </p:cNvPr>
          <p:cNvSpPr/>
          <p:nvPr/>
        </p:nvSpPr>
        <p:spPr>
          <a:xfrm>
            <a:off x="670560" y="1210525"/>
            <a:ext cx="10915574" cy="2436917"/>
          </a:xfrm>
          <a:prstGeom prst="roundRect">
            <a:avLst>
              <a:gd name="adj" fmla="val 1815"/>
            </a:avLst>
          </a:prstGeom>
          <a:solidFill>
            <a:schemeClr val="accent2">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7" name="Rectangle: Rounded Corners 3">
            <a:extLst>
              <a:ext uri="{FF2B5EF4-FFF2-40B4-BE49-F238E27FC236}">
                <a16:creationId xmlns:a16="http://schemas.microsoft.com/office/drawing/2014/main" id="{DE009553-2ED2-078E-5F04-FB52220076B2}"/>
              </a:ext>
            </a:extLst>
          </p:cNvPr>
          <p:cNvSpPr/>
          <p:nvPr/>
        </p:nvSpPr>
        <p:spPr>
          <a:xfrm>
            <a:off x="670560" y="3647442"/>
            <a:ext cx="10915574" cy="1910079"/>
          </a:xfrm>
          <a:prstGeom prst="roundRect">
            <a:avLst>
              <a:gd name="adj" fmla="val 1815"/>
            </a:avLst>
          </a:prstGeom>
          <a:solidFill>
            <a:schemeClr val="accent5">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670560" y="1056640"/>
            <a:ext cx="10915574" cy="4663440"/>
          </a:xfrm>
          <a:prstGeom prst="roundRect">
            <a:avLst>
              <a:gd name="adj" fmla="val 4924"/>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Cháu gan dạ và tốt bụng quá! Hi vọng, người gặp nạn sẽ được cứu kịp thời.</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Ngày hôm sau, chuyện tôi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báo</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cho</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các chú bộ đội biên phòng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đến</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cứu người bị nạn lan đi khắp nơi. Tôi thấy rất vui. Tôi còn vui hơn khi tìm được nhan đề “Trăng Rằm yêu thương” cho tờ báo tường</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lớp</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(Nguyễn Luân)</a:t>
            </a:r>
          </a:p>
        </p:txBody>
      </p:sp>
    </p:spTree>
    <p:extLst>
      <p:ext uri="{BB962C8B-B14F-4D97-AF65-F5344CB8AC3E}">
        <p14:creationId xmlns:p14="http://schemas.microsoft.com/office/powerpoint/2010/main" val="3236790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589698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978860" y="1276190"/>
            <a:ext cx="2704835" cy="924905"/>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4488235" y="4251596"/>
              <a:ext cx="1049853" cy="578278"/>
            </a:xfrm>
            <a:prstGeom prst="rect">
              <a:avLst/>
            </a:prstGeom>
            <a:noFill/>
          </p:spPr>
          <p:txBody>
            <a:bodyPr wrap="none" rtlCol="0">
              <a:spAutoFit/>
            </a:bodyPr>
            <a:lstStyle/>
            <a:p>
              <a:pPr lvl="0" algn="dist">
                <a:defRPr/>
              </a:pPr>
              <a:r>
                <a:rPr lang="pt-BR" sz="3600" i="1" dirty="0">
                  <a:latin typeface="Calibri" panose="020F0502020204030204" pitchFamily="34" charset="0"/>
                  <a:ea typeface="Calibri" panose="020F0502020204030204" pitchFamily="34" charset="0"/>
                  <a:cs typeface="Calibri" panose="020F0502020204030204" pitchFamily="34" charset="0"/>
                </a:rPr>
                <a:t>Eng</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4140368" y="1276190"/>
            <a:ext cx="3114956" cy="842243"/>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744953" y="4190424"/>
              <a:ext cx="1617388" cy="578278"/>
            </a:xfrm>
            <a:prstGeom prst="rect">
              <a:avLst/>
            </a:prstGeom>
            <a:noFill/>
          </p:spPr>
          <p:txBody>
            <a:bodyPr wrap="none" rtlCol="0">
              <a:spAutoFit/>
            </a:bodyPr>
            <a:lstStyle/>
            <a:p>
              <a:pPr lvl="0" algn="dist">
                <a:defRPr/>
              </a:pPr>
              <a:r>
                <a:rPr lang="pt-BR" sz="3600" i="1" dirty="0">
                  <a:latin typeface="Calibri" panose="020F0502020204030204" pitchFamily="34" charset="0"/>
                  <a:ea typeface="Calibri" panose="020F0502020204030204" pitchFamily="34" charset="0"/>
                  <a:cs typeface="Calibri" panose="020F0502020204030204" pitchFamily="34" charset="0"/>
                </a:rPr>
                <a:t>suýt nữa</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24" name="组合 47">
            <a:extLst>
              <a:ext uri="{FF2B5EF4-FFF2-40B4-BE49-F238E27FC236}">
                <a16:creationId xmlns:a16="http://schemas.microsoft.com/office/drawing/2014/main" id="{A44338A9-366B-14B4-D9B0-56CBE1F0010E}"/>
              </a:ext>
            </a:extLst>
          </p:cNvPr>
          <p:cNvGrpSpPr/>
          <p:nvPr/>
        </p:nvGrpSpPr>
        <p:grpSpPr>
          <a:xfrm>
            <a:off x="4082435" y="2448533"/>
            <a:ext cx="3114956" cy="766741"/>
            <a:chOff x="3151568" y="4106352"/>
            <a:chExt cx="2774950" cy="892629"/>
          </a:xfrm>
        </p:grpSpPr>
        <p:grpSp>
          <p:nvGrpSpPr>
            <p:cNvPr id="25" name="组合 31">
              <a:extLst>
                <a:ext uri="{FF2B5EF4-FFF2-40B4-BE49-F238E27FC236}">
                  <a16:creationId xmlns:a16="http://schemas.microsoft.com/office/drawing/2014/main" id="{8ED9D0AE-00CD-952A-174E-F45C0C8F085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7" name="圆角矩形 32">
                <a:extLst>
                  <a:ext uri="{FF2B5EF4-FFF2-40B4-BE49-F238E27FC236}">
                    <a16:creationId xmlns:a16="http://schemas.microsoft.com/office/drawing/2014/main" id="{223D9C15-0BBF-F4F2-F339-9B4789F8E8F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28" name="圆角矩形 33">
                <a:extLst>
                  <a:ext uri="{FF2B5EF4-FFF2-40B4-BE49-F238E27FC236}">
                    <a16:creationId xmlns:a16="http://schemas.microsoft.com/office/drawing/2014/main" id="{071833EE-3470-140B-24F8-6661B95DC01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26" name="文本框 41">
              <a:extLst>
                <a:ext uri="{FF2B5EF4-FFF2-40B4-BE49-F238E27FC236}">
                  <a16:creationId xmlns:a16="http://schemas.microsoft.com/office/drawing/2014/main" id="{10A29F83-44C0-4CA2-BE85-8E617F886A95}"/>
                </a:ext>
              </a:extLst>
            </p:cNvPr>
            <p:cNvSpPr txBox="1"/>
            <p:nvPr/>
          </p:nvSpPr>
          <p:spPr>
            <a:xfrm>
              <a:off x="3529608" y="4175015"/>
              <a:ext cx="215615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ngổn</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ngang</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7617836" y="1283356"/>
            <a:ext cx="3624679" cy="835077"/>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2748334" y="4263606"/>
              <a:ext cx="3438234" cy="578278"/>
            </a:xfrm>
            <a:prstGeom prst="rect">
              <a:avLst/>
            </a:prstGeom>
            <a:noFill/>
          </p:spPr>
          <p:txBody>
            <a:bodyPr wrap="none" rtlCol="0">
              <a:spAutoFit/>
            </a:bodyPr>
            <a:lstStyle/>
            <a:p>
              <a:pPr lvl="0" algn="dist">
                <a:defRPr/>
              </a:pPr>
              <a:r>
                <a:rPr lang="pt-BR" sz="3600" i="1" dirty="0">
                  <a:latin typeface="Calibri" panose="020F0502020204030204" pitchFamily="34" charset="0"/>
                  <a:ea typeface="Calibri" panose="020F0502020204030204" pitchFamily="34" charset="0"/>
                  <a:cs typeface="Calibri" panose="020F0502020204030204" pitchFamily="34" charset="0"/>
                </a:rPr>
                <a:t>hét toáng lên</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6"/>
          <a:stretch>
            <a:fillRect/>
          </a:stretch>
        </p:blipFill>
        <p:spPr>
          <a:xfrm>
            <a:off x="2734225" y="-34992"/>
            <a:ext cx="7157324" cy="1694835"/>
          </a:xfrm>
          <a:prstGeom prst="rect">
            <a:avLst/>
          </a:prstGeom>
        </p:spPr>
      </p:pic>
      <p:grpSp>
        <p:nvGrpSpPr>
          <p:cNvPr id="35" name="组合 47">
            <a:extLst>
              <a:ext uri="{FF2B5EF4-FFF2-40B4-BE49-F238E27FC236}">
                <a16:creationId xmlns:a16="http://schemas.microsoft.com/office/drawing/2014/main" id="{A44338A9-366B-14B4-D9B0-56CBE1F0010E}"/>
              </a:ext>
            </a:extLst>
          </p:cNvPr>
          <p:cNvGrpSpPr/>
          <p:nvPr/>
        </p:nvGrpSpPr>
        <p:grpSpPr>
          <a:xfrm>
            <a:off x="7617836" y="2387249"/>
            <a:ext cx="3544692" cy="828026"/>
            <a:chOff x="3151568" y="4106352"/>
            <a:chExt cx="2774950" cy="892629"/>
          </a:xfrm>
        </p:grpSpPr>
        <p:grpSp>
          <p:nvGrpSpPr>
            <p:cNvPr id="36" name="组合 31">
              <a:extLst>
                <a:ext uri="{FF2B5EF4-FFF2-40B4-BE49-F238E27FC236}">
                  <a16:creationId xmlns:a16="http://schemas.microsoft.com/office/drawing/2014/main" id="{8ED9D0AE-00CD-952A-174E-F45C0C8F085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223D9C15-0BBF-F4F2-F339-9B4789F8E8F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39" name="圆角矩形 33">
                <a:extLst>
                  <a:ext uri="{FF2B5EF4-FFF2-40B4-BE49-F238E27FC236}">
                    <a16:creationId xmlns:a16="http://schemas.microsoft.com/office/drawing/2014/main" id="{071833EE-3470-140B-24F8-6661B95DC01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37" name="文本框 41">
              <a:extLst>
                <a:ext uri="{FF2B5EF4-FFF2-40B4-BE49-F238E27FC236}">
                  <a16:creationId xmlns:a16="http://schemas.microsoft.com/office/drawing/2014/main" id="{10A29F83-44C0-4CA2-BE85-8E617F886A95}"/>
                </a:ext>
              </a:extLst>
            </p:cNvPr>
            <p:cNvSpPr txBox="1"/>
            <p:nvPr/>
          </p:nvSpPr>
          <p:spPr>
            <a:xfrm>
              <a:off x="3778706" y="4209649"/>
              <a:ext cx="1152831" cy="578279"/>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nhễ</a:t>
              </a:r>
              <a:r>
                <a:rPr kumimoji="0" lang="en-US" altLang="zh-CN" sz="36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nhại</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40" name="组合 47">
            <a:extLst>
              <a:ext uri="{FF2B5EF4-FFF2-40B4-BE49-F238E27FC236}">
                <a16:creationId xmlns:a16="http://schemas.microsoft.com/office/drawing/2014/main" id="{EF2C2F84-8950-FD38-239C-1F500C1814CB}"/>
              </a:ext>
            </a:extLst>
          </p:cNvPr>
          <p:cNvGrpSpPr/>
          <p:nvPr/>
        </p:nvGrpSpPr>
        <p:grpSpPr>
          <a:xfrm>
            <a:off x="978860" y="2387249"/>
            <a:ext cx="2645735" cy="828025"/>
            <a:chOff x="2196318"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143198" y="4207725"/>
              <a:ext cx="239831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trấn</a:t>
              </a:r>
              <a:r>
                <a:rPr kumimoji="0" lang="en-US" altLang="zh-CN"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tĩnh</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sp>
        <p:nvSpPr>
          <p:cNvPr id="45" name="TextBox 44">
            <a:extLst>
              <a:ext uri="{FF2B5EF4-FFF2-40B4-BE49-F238E27FC236}">
                <a16:creationId xmlns:a16="http://schemas.microsoft.com/office/drawing/2014/main" id="{61FEEFA4-3753-BB61-62C2-096F3F989B88}"/>
              </a:ext>
            </a:extLst>
          </p:cNvPr>
          <p:cNvSpPr txBox="1"/>
          <p:nvPr/>
        </p:nvSpPr>
        <p:spPr>
          <a:xfrm>
            <a:off x="550825" y="4551584"/>
            <a:ext cx="1088136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Cách ngắt giọng ở những câu dài</a:t>
            </a:r>
          </a:p>
          <a:p>
            <a:pPr lvl="0" algn="just"/>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Ngày</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hôm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sau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chuyện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tôi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báo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các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chú</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bộ</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đội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biên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phòng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đến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cứu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người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bị</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nạn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lan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khắp</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nơi</a:t>
            </a:r>
            <a:r>
              <a:rPr lang="en-US" sz="3200" dirty="0">
                <a:latin typeface="Calibri" panose="020F0502020204030204" pitchFamily="34" charset="0"/>
                <a:ea typeface="Calibri" panose="020F0502020204030204" pitchFamily="34" charset="0"/>
                <a:cs typeface="Calibri" panose="020F0502020204030204" pitchFamily="34" charset="0"/>
              </a:rPr>
              <a:t>.//</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6" name="Picture 45">
            <a:extLst>
              <a:ext uri="{FF2B5EF4-FFF2-40B4-BE49-F238E27FC236}">
                <a16:creationId xmlns:a16="http://schemas.microsoft.com/office/drawing/2014/main" id="{E3E334DB-A964-8F2A-4F50-2F4B26A7039B}"/>
              </a:ext>
            </a:extLst>
          </p:cNvPr>
          <p:cNvPicPr>
            <a:picLocks noChangeAspect="1"/>
          </p:cNvPicPr>
          <p:nvPr/>
        </p:nvPicPr>
        <p:blipFill>
          <a:blip r:embed="rId7"/>
          <a:stretch>
            <a:fillRect/>
          </a:stretch>
        </p:blipFill>
        <p:spPr>
          <a:xfrm>
            <a:off x="2445510" y="3226097"/>
            <a:ext cx="7157324" cy="1694835"/>
          </a:xfrm>
          <a:prstGeom prst="rect">
            <a:avLst/>
          </a:prstGeom>
        </p:spPr>
      </p:pic>
    </p:spTree>
    <p:extLst>
      <p:ext uri="{BB962C8B-B14F-4D97-AF65-F5344CB8AC3E}">
        <p14:creationId xmlns:p14="http://schemas.microsoft.com/office/powerpoint/2010/main" val="2090908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animEffect transition="in" filter="fade">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fltVal val="0"/>
                                          </p:val>
                                        </p:tav>
                                        <p:tav tm="100000">
                                          <p:val>
                                            <p:strVal val="#ppt_w"/>
                                          </p:val>
                                        </p:tav>
                                      </p:tavLst>
                                    </p:anim>
                                    <p:anim calcmode="lin" valueType="num">
                                      <p:cBhvr>
                                        <p:cTn id="48" dur="500" fill="hold"/>
                                        <p:tgtEl>
                                          <p:spTgt spid="35"/>
                                        </p:tgtEl>
                                        <p:attrNameLst>
                                          <p:attrName>ppt_h</p:attrName>
                                        </p:attrNameLst>
                                      </p:cBhvr>
                                      <p:tavLst>
                                        <p:tav tm="0">
                                          <p:val>
                                            <p:fltVal val="0"/>
                                          </p:val>
                                        </p:tav>
                                        <p:tav tm="100000">
                                          <p:val>
                                            <p:strVal val="#ppt_h"/>
                                          </p:val>
                                        </p:tav>
                                      </p:tavLst>
                                    </p:anim>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barn(inVertical)">
                                      <p:cBhvr>
                                        <p:cTn id="54" dur="500"/>
                                        <p:tgtEl>
                                          <p:spTgt spid="4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barn(outVertical)">
                                      <p:cBhvr>
                                        <p:cTn id="5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5547360"/>
            <a:ext cx="12197165" cy="1310640"/>
          </a:xfrm>
          <a:prstGeom prst="rect">
            <a:avLst/>
          </a:prstGeom>
        </p:spPr>
      </p:pic>
      <p:sp>
        <p:nvSpPr>
          <p:cNvPr id="8" name="Rectangle: Rounded Corners 2">
            <a:extLst>
              <a:ext uri="{FF2B5EF4-FFF2-40B4-BE49-F238E27FC236}">
                <a16:creationId xmlns:a16="http://schemas.microsoft.com/office/drawing/2014/main" id="{7E9B94A3-0FE0-BFB4-916A-37C6C7FCE035}"/>
              </a:ext>
            </a:extLst>
          </p:cNvPr>
          <p:cNvSpPr/>
          <p:nvPr/>
        </p:nvSpPr>
        <p:spPr>
          <a:xfrm>
            <a:off x="384474" y="1030243"/>
            <a:ext cx="11476634" cy="1052558"/>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9" name="Rectangle: Rounded Corners 3">
            <a:extLst>
              <a:ext uri="{FF2B5EF4-FFF2-40B4-BE49-F238E27FC236}">
                <a16:creationId xmlns:a16="http://schemas.microsoft.com/office/drawing/2014/main" id="{DE009553-2ED2-078E-5F04-FB52220076B2}"/>
              </a:ext>
            </a:extLst>
          </p:cNvPr>
          <p:cNvSpPr/>
          <p:nvPr/>
        </p:nvSpPr>
        <p:spPr>
          <a:xfrm>
            <a:off x="384474" y="2423700"/>
            <a:ext cx="11476634" cy="2503900"/>
          </a:xfrm>
          <a:prstGeom prst="roundRect">
            <a:avLst>
              <a:gd name="adj" fmla="val 2056"/>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1" name="Rectangle: Rounded Corners 2">
            <a:extLst>
              <a:ext uri="{FF2B5EF4-FFF2-40B4-BE49-F238E27FC236}">
                <a16:creationId xmlns:a16="http://schemas.microsoft.com/office/drawing/2014/main" id="{7E9B94A3-0FE0-BFB4-916A-37C6C7FCE035}"/>
              </a:ext>
            </a:extLst>
          </p:cNvPr>
          <p:cNvSpPr/>
          <p:nvPr/>
        </p:nvSpPr>
        <p:spPr>
          <a:xfrm>
            <a:off x="384474" y="2082799"/>
            <a:ext cx="5498166" cy="340899"/>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2" name="Rectangle: Rounded Corners 3">
            <a:extLst>
              <a:ext uri="{FF2B5EF4-FFF2-40B4-BE49-F238E27FC236}">
                <a16:creationId xmlns:a16="http://schemas.microsoft.com/office/drawing/2014/main" id="{DE009553-2ED2-078E-5F04-FB52220076B2}"/>
              </a:ext>
            </a:extLst>
          </p:cNvPr>
          <p:cNvSpPr/>
          <p:nvPr/>
        </p:nvSpPr>
        <p:spPr>
          <a:xfrm>
            <a:off x="5882640" y="2082797"/>
            <a:ext cx="5978468" cy="340901"/>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3" name="Rectangle: Rounded Corners 3">
            <a:extLst>
              <a:ext uri="{FF2B5EF4-FFF2-40B4-BE49-F238E27FC236}">
                <a16:creationId xmlns:a16="http://schemas.microsoft.com/office/drawing/2014/main" id="{DE009553-2ED2-078E-5F04-FB52220076B2}"/>
              </a:ext>
            </a:extLst>
          </p:cNvPr>
          <p:cNvSpPr/>
          <p:nvPr/>
        </p:nvSpPr>
        <p:spPr>
          <a:xfrm>
            <a:off x="384474" y="4888445"/>
            <a:ext cx="2653366" cy="476035"/>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4" name="Rectangle: Rounded Corners 3">
            <a:extLst>
              <a:ext uri="{FF2B5EF4-FFF2-40B4-BE49-F238E27FC236}">
                <a16:creationId xmlns:a16="http://schemas.microsoft.com/office/drawing/2014/main" id="{DE009553-2ED2-078E-5F04-FB52220076B2}"/>
              </a:ext>
            </a:extLst>
          </p:cNvPr>
          <p:cNvSpPr/>
          <p:nvPr/>
        </p:nvSpPr>
        <p:spPr>
          <a:xfrm>
            <a:off x="3037840" y="4927600"/>
            <a:ext cx="8823268" cy="39772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5" name="Rectangle: Rounded Corners 3">
            <a:extLst>
              <a:ext uri="{FF2B5EF4-FFF2-40B4-BE49-F238E27FC236}">
                <a16:creationId xmlns:a16="http://schemas.microsoft.com/office/drawing/2014/main" id="{DE009553-2ED2-078E-5F04-FB52220076B2}"/>
              </a:ext>
            </a:extLst>
          </p:cNvPr>
          <p:cNvSpPr/>
          <p:nvPr/>
        </p:nvSpPr>
        <p:spPr>
          <a:xfrm>
            <a:off x="384474" y="5325325"/>
            <a:ext cx="11476634" cy="84179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306513" y="585096"/>
            <a:ext cx="11632557" cy="5836024"/>
          </a:xfrm>
          <a:prstGeom prst="roundRect">
            <a:avLst>
              <a:gd name="adj" fmla="val 9499"/>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ơi, gọi người cứu bác với!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Tôi đứng ngây ra, tim đập thình thịch. Cố trấn tĩnh, tôi đáp:</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Bác đợi cháu nhé!</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Có việc gì thế cháu?</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thấy người bị tai nạn bên đường nên tới báo cho các chú ạ.</a:t>
            </a:r>
          </a:p>
        </p:txBody>
      </p:sp>
      <p:sp>
        <p:nvSpPr>
          <p:cNvPr id="5" name="TextBox 4"/>
          <p:cNvSpPr txBox="1"/>
          <p:nvPr/>
        </p:nvSpPr>
        <p:spPr>
          <a:xfrm>
            <a:off x="3401382" y="148216"/>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16" name="Picture 15">
            <a:extLst>
              <a:ext uri="{FF2B5EF4-FFF2-40B4-BE49-F238E27FC236}">
                <a16:creationId xmlns:a16="http://schemas.microsoft.com/office/drawing/2014/main" id="{1CC30089-C106-5B27-5A90-CE897C2D69A5}"/>
              </a:ext>
            </a:extLst>
          </p:cNvPr>
          <p:cNvPicPr>
            <a:picLocks noChangeAspect="1"/>
          </p:cNvPicPr>
          <p:nvPr/>
        </p:nvPicPr>
        <p:blipFill>
          <a:blip r:embed="rId4"/>
          <a:stretch>
            <a:fillRect/>
          </a:stretch>
        </p:blipFill>
        <p:spPr>
          <a:xfrm>
            <a:off x="0" y="36437"/>
            <a:ext cx="1647311" cy="1208262"/>
          </a:xfrm>
          <a:prstGeom prst="rect">
            <a:avLst/>
          </a:prstGeom>
        </p:spPr>
      </p:pic>
    </p:spTree>
    <p:extLst>
      <p:ext uri="{BB962C8B-B14F-4D97-AF65-F5344CB8AC3E}">
        <p14:creationId xmlns:p14="http://schemas.microsoft.com/office/powerpoint/2010/main" val="3692831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2189</Words>
  <Application>Microsoft Office PowerPoint</Application>
  <PresentationFormat>Màn hình rộng</PresentationFormat>
  <Paragraphs>128</Paragraphs>
  <Slides>26</Slides>
  <Notes>24</Notes>
  <HiddenSlides>0</HiddenSlides>
  <MMClips>0</MMClips>
  <ScaleCrop>false</ScaleCrop>
  <HeadingPairs>
    <vt:vector size="6" baseType="variant">
      <vt:variant>
        <vt:lpstr>Phông được Dùng</vt:lpstr>
      </vt:variant>
      <vt:variant>
        <vt:i4>11</vt:i4>
      </vt:variant>
      <vt:variant>
        <vt:lpstr>Chủ đề</vt:lpstr>
      </vt:variant>
      <vt:variant>
        <vt:i4>3</vt:i4>
      </vt:variant>
      <vt:variant>
        <vt:lpstr>Tiêu đề Bản chiếu</vt:lpstr>
      </vt:variant>
      <vt:variant>
        <vt:i4>26</vt:i4>
      </vt:variant>
    </vt:vector>
  </HeadingPairs>
  <TitlesOfParts>
    <vt:vector size="40" baseType="lpstr">
      <vt:lpstr>#9Slide07 Altus</vt:lpstr>
      <vt:lpstr>#9Slide07 HoneyCream</vt:lpstr>
      <vt:lpstr>#9Slide07 SVNStick A Round</vt:lpstr>
      <vt:lpstr>Arial</vt:lpstr>
      <vt:lpstr>Calibri</vt:lpstr>
      <vt:lpstr>Calibri Light</vt:lpstr>
      <vt:lpstr>Cambria</vt:lpstr>
      <vt:lpstr>SVN-Newton</vt:lpstr>
      <vt:lpstr>Times New Roman</vt:lpstr>
      <vt:lpstr>字魂27号-布丁体</vt:lpstr>
      <vt:lpstr>思源黑体 CN</vt:lpstr>
      <vt:lpstr>Office Theme</vt:lpstr>
      <vt:lpstr>Office 主题</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Dung Âu</cp:lastModifiedBy>
  <cp:revision>17</cp:revision>
  <dcterms:created xsi:type="dcterms:W3CDTF">2023-12-16T13:39:24Z</dcterms:created>
  <dcterms:modified xsi:type="dcterms:W3CDTF">2026-01-21T10:39:32Z</dcterms:modified>
</cp:coreProperties>
</file>