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437" r:id="rId3"/>
    <p:sldId id="280" r:id="rId4"/>
    <p:sldId id="270" r:id="rId5"/>
    <p:sldId id="273" r:id="rId6"/>
    <p:sldId id="286" r:id="rId7"/>
    <p:sldId id="274" r:id="rId8"/>
    <p:sldId id="275" r:id="rId9"/>
  </p:sldIdLst>
  <p:sldSz cx="18288000" cy="10287000"/>
  <p:notesSz cx="6858000" cy="9144000"/>
  <p:embeddedFontLst>
    <p:embeddedFont>
      <p:font typeface="等线" panose="02010600030101010101" pitchFamily="2" charset="-122"/>
      <p:regular r:id="rId10"/>
    </p:embeddedFont>
    <p:embeddedFont>
      <p:font typeface="等线 Light" panose="02010600030101010101" pitchFamily="2" charset="-122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7C5C"/>
    <a:srgbClr val="CD4F2E"/>
    <a:srgbClr val="355214"/>
    <a:srgbClr val="FCEED6"/>
    <a:srgbClr val="BFCAE7"/>
    <a:srgbClr val="EA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98" autoAdjust="0"/>
  </p:normalViewPr>
  <p:slideViewPr>
    <p:cSldViewPr>
      <p:cViewPr varScale="1">
        <p:scale>
          <a:sx n="54" d="100"/>
          <a:sy n="54" d="100"/>
        </p:scale>
        <p:origin x="495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2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7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3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1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em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A0A09-EAA3-FB4F-ACB8-F22F26D2CD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0" y="1403208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57415" y="-938803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C3E56BD1-1B3F-A343-83B2-6F96B2CC1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53394"/>
              </p:ext>
            </p:extLst>
          </p:nvPr>
        </p:nvGraphicFramePr>
        <p:xfrm>
          <a:off x="5715000" y="3152092"/>
          <a:ext cx="11873680" cy="4050716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374736">
                  <a:extLst>
                    <a:ext uri="{9D8B030D-6E8A-4147-A177-3AD203B41FA5}">
                      <a16:colId xmlns:a16="http://schemas.microsoft.com/office/drawing/2014/main" val="1476349205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2679446251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1958106089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823577948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2502537271"/>
                    </a:ext>
                  </a:extLst>
                </a:gridCol>
              </a:tblGrid>
              <a:tr h="1314151"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Thừa số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340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270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49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66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00673"/>
                  </a:ext>
                </a:extLst>
              </a:tr>
              <a:tr h="14712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Thừa số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58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62124"/>
                  </a:ext>
                </a:extLst>
              </a:tr>
              <a:tr h="1265313"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4 080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694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F021A9D-D0D8-8144-9250-8682161D87F1}"/>
              </a:ext>
            </a:extLst>
          </p:cNvPr>
          <p:cNvSpPr txBox="1"/>
          <p:nvPr/>
        </p:nvSpPr>
        <p:spPr>
          <a:xfrm>
            <a:off x="10547400" y="6162394"/>
            <a:ext cx="2099280" cy="769441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latin typeface="Cambria" panose="02040503050406030204" pitchFamily="18" charset="0"/>
              </a:rPr>
              <a:t>17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x-none" sz="4400" dirty="0">
                <a:latin typeface="Cambria" panose="02040503050406030204" pitchFamily="18" charset="0"/>
              </a:rPr>
              <a:t>010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51C53-53C9-AB47-97A0-E19B39284BD8}"/>
              </a:ext>
            </a:extLst>
          </p:cNvPr>
          <p:cNvSpPr txBox="1"/>
          <p:nvPr/>
        </p:nvSpPr>
        <p:spPr>
          <a:xfrm>
            <a:off x="13204038" y="6200108"/>
            <a:ext cx="1672159" cy="772067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latin typeface="Cambria" panose="02040503050406030204" pitchFamily="18" charset="0"/>
              </a:rPr>
              <a:t>1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x-none" sz="4400" dirty="0">
                <a:latin typeface="Cambria" panose="02040503050406030204" pitchFamily="18" charset="0"/>
              </a:rPr>
              <a:t>225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6F002-F53C-6B4D-A70A-237FF0F49003}"/>
              </a:ext>
            </a:extLst>
          </p:cNvPr>
          <p:cNvSpPr txBox="1"/>
          <p:nvPr/>
        </p:nvSpPr>
        <p:spPr>
          <a:xfrm>
            <a:off x="15504180" y="6211244"/>
            <a:ext cx="1672159" cy="772067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latin typeface="Cambria" panose="02040503050406030204" pitchFamily="18" charset="0"/>
              </a:rPr>
              <a:t>3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x-none" sz="4400" dirty="0">
                <a:latin typeface="Cambria" panose="02040503050406030204" pitchFamily="18" charset="0"/>
              </a:rPr>
              <a:t>828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E275A67-A428-7747-987D-353813E8351A}"/>
              </a:ext>
            </a:extLst>
          </p:cNvPr>
          <p:cNvSpPr/>
          <p:nvPr/>
        </p:nvSpPr>
        <p:spPr>
          <a:xfrm>
            <a:off x="-228600" y="3371904"/>
            <a:ext cx="6252639" cy="714259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4CBBB1-304F-FF43-B225-95DC834E3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173" y="0"/>
            <a:ext cx="4483100" cy="214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571" y="12085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6569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71A5E54-9963-2F4D-A209-28D16FF90627}"/>
              </a:ext>
            </a:extLst>
          </p:cNvPr>
          <p:cNvSpPr txBox="1"/>
          <p:nvPr/>
        </p:nvSpPr>
        <p:spPr>
          <a:xfrm>
            <a:off x="538887" y="3103403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A56B5-642F-1B48-BB89-2D992CD7A740}"/>
              </a:ext>
            </a:extLst>
          </p:cNvPr>
          <p:cNvSpPr/>
          <p:nvPr/>
        </p:nvSpPr>
        <p:spPr>
          <a:xfrm>
            <a:off x="1756393" y="2933246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24 x 30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C0AC0E-64CB-BE47-8A52-D13F3A6CAEA2}"/>
              </a:ext>
            </a:extLst>
          </p:cNvPr>
          <p:cNvSpPr/>
          <p:nvPr/>
        </p:nvSpPr>
        <p:spPr>
          <a:xfrm>
            <a:off x="5452153" y="2883379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36 x 40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DEED34-90F6-284D-B823-A6C896D9910B}"/>
              </a:ext>
            </a:extLst>
          </p:cNvPr>
          <p:cNvSpPr/>
          <p:nvPr/>
        </p:nvSpPr>
        <p:spPr>
          <a:xfrm>
            <a:off x="9183173" y="2883380"/>
            <a:ext cx="402505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72 x 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14ADC-27A6-0F43-9D2F-FD08E3B6EC3B}"/>
              </a:ext>
            </a:extLst>
          </p:cNvPr>
          <p:cNvSpPr/>
          <p:nvPr/>
        </p:nvSpPr>
        <p:spPr>
          <a:xfrm>
            <a:off x="13476425" y="2880195"/>
            <a:ext cx="4318928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89 x 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59AD4-F4EA-5942-8B01-761C3D887B1E}"/>
              </a:ext>
            </a:extLst>
          </p:cNvPr>
          <p:cNvSpPr txBox="1"/>
          <p:nvPr/>
        </p:nvSpPr>
        <p:spPr>
          <a:xfrm>
            <a:off x="2321046" y="7037803"/>
            <a:ext cx="1314877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Mẫu: 24 x 30 = (24 x 3) x 10 = 720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08CFC-534D-EA46-8878-90BFED6D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26" y="57180"/>
            <a:ext cx="4495800" cy="2146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C19EF4-3891-4110-B312-E8DF2987B122}"/>
              </a:ext>
            </a:extLst>
          </p:cNvPr>
          <p:cNvSpPr txBox="1"/>
          <p:nvPr/>
        </p:nvSpPr>
        <p:spPr>
          <a:xfrm>
            <a:off x="538887" y="4754921"/>
            <a:ext cx="1698711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24 x 30 =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7DDFB9-45B1-40D2-9B99-99F83D38AA24}"/>
              </a:ext>
            </a:extLst>
          </p:cNvPr>
          <p:cNvCxnSpPr>
            <a:cxnSpLocks/>
          </p:cNvCxnSpPr>
          <p:nvPr/>
        </p:nvCxnSpPr>
        <p:spPr>
          <a:xfrm flipH="1">
            <a:off x="2321047" y="5750055"/>
            <a:ext cx="302416" cy="231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F1A0010-8D3E-4B14-9A7B-3EC4EA015DFC}"/>
              </a:ext>
            </a:extLst>
          </p:cNvPr>
          <p:cNvSpPr txBox="1"/>
          <p:nvPr/>
        </p:nvSpPr>
        <p:spPr>
          <a:xfrm>
            <a:off x="1756393" y="5987118"/>
            <a:ext cx="834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3 </a:t>
            </a:r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AED467-2432-4A32-A2CC-D830CCC0EE3A}"/>
              </a:ext>
            </a:extLst>
          </p:cNvPr>
          <p:cNvCxnSpPr>
            <a:cxnSpLocks/>
          </p:cNvCxnSpPr>
          <p:nvPr/>
        </p:nvCxnSpPr>
        <p:spPr>
          <a:xfrm>
            <a:off x="2590800" y="5717805"/>
            <a:ext cx="304800" cy="290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371DF6-65C8-4B98-9C4A-FB2C633E2A20}"/>
              </a:ext>
            </a:extLst>
          </p:cNvPr>
          <p:cNvSpPr txBox="1"/>
          <p:nvPr/>
        </p:nvSpPr>
        <p:spPr>
          <a:xfrm>
            <a:off x="2795228" y="5934076"/>
            <a:ext cx="1471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10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9F0E2D-BF67-4A06-A2E0-668574E0EE2E}"/>
              </a:ext>
            </a:extLst>
          </p:cNvPr>
          <p:cNvSpPr txBox="1"/>
          <p:nvPr/>
        </p:nvSpPr>
        <p:spPr>
          <a:xfrm>
            <a:off x="2306399" y="5905500"/>
            <a:ext cx="1471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x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99619D-0DF5-4AE9-B3A9-0844B9F8F5CA}"/>
              </a:ext>
            </a:extLst>
          </p:cNvPr>
          <p:cNvSpPr txBox="1"/>
          <p:nvPr/>
        </p:nvSpPr>
        <p:spPr>
          <a:xfrm>
            <a:off x="15078783" y="4737437"/>
            <a:ext cx="27316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720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90C1DF-2812-4966-9EFC-4C60D248122B}"/>
              </a:ext>
            </a:extLst>
          </p:cNvPr>
          <p:cNvSpPr txBox="1"/>
          <p:nvPr/>
        </p:nvSpPr>
        <p:spPr>
          <a:xfrm>
            <a:off x="3581400" y="4783497"/>
            <a:ext cx="4724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 x 3 x 10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E4F60D-ACE9-4777-A182-E5F7033ECC48}"/>
              </a:ext>
            </a:extLst>
          </p:cNvPr>
          <p:cNvSpPr txBox="1"/>
          <p:nvPr/>
        </p:nvSpPr>
        <p:spPr>
          <a:xfrm>
            <a:off x="7183566" y="4736564"/>
            <a:ext cx="5084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(24 x 3) x 10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6DD388-6632-46E1-B2AF-4AEB0F9CBA6F}"/>
              </a:ext>
            </a:extLst>
          </p:cNvPr>
          <p:cNvSpPr txBox="1"/>
          <p:nvPr/>
        </p:nvSpPr>
        <p:spPr>
          <a:xfrm>
            <a:off x="11984166" y="4733379"/>
            <a:ext cx="3332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72 x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759AD4-F4EA-5942-8B01-761C3D887B1E}"/>
              </a:ext>
            </a:extLst>
          </p:cNvPr>
          <p:cNvSpPr txBox="1"/>
          <p:nvPr/>
        </p:nvSpPr>
        <p:spPr>
          <a:xfrm>
            <a:off x="2321046" y="7037803"/>
            <a:ext cx="1398575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Mẫu: 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130 x 20 </a:t>
            </a:r>
            <a:r>
              <a:rPr lang="x-none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= (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13</a:t>
            </a:r>
            <a:r>
              <a:rPr lang="x-none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 x 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x-none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) x 1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0</a:t>
            </a:r>
            <a:r>
              <a:rPr lang="x-none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0 = 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2 600</a:t>
            </a:r>
            <a:endParaRPr lang="x-none" sz="6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08CFC-534D-EA46-8878-90BFED6D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26" y="57180"/>
            <a:ext cx="4495800" cy="2146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C19EF4-3891-4110-B312-E8DF2987B122}"/>
              </a:ext>
            </a:extLst>
          </p:cNvPr>
          <p:cNvSpPr txBox="1"/>
          <p:nvPr/>
        </p:nvSpPr>
        <p:spPr>
          <a:xfrm>
            <a:off x="152399" y="4754921"/>
            <a:ext cx="1777057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</a:t>
            </a:r>
            <a:r>
              <a:rPr lang="x-non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x-non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=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7DDFB9-45B1-40D2-9B99-99F83D38AA24}"/>
              </a:ext>
            </a:extLst>
          </p:cNvPr>
          <p:cNvCxnSpPr>
            <a:cxnSpLocks/>
          </p:cNvCxnSpPr>
          <p:nvPr/>
        </p:nvCxnSpPr>
        <p:spPr>
          <a:xfrm flipH="1">
            <a:off x="724934" y="5674201"/>
            <a:ext cx="302416" cy="231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F1A0010-8D3E-4B14-9A7B-3EC4EA015DFC}"/>
              </a:ext>
            </a:extLst>
          </p:cNvPr>
          <p:cNvSpPr txBox="1"/>
          <p:nvPr/>
        </p:nvSpPr>
        <p:spPr>
          <a:xfrm>
            <a:off x="-164285" y="5874425"/>
            <a:ext cx="1099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</a:rPr>
              <a:t>13 </a:t>
            </a:r>
            <a:endParaRPr lang="en-US" sz="1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AED467-2432-4A32-A2CC-D830CCC0EE3A}"/>
              </a:ext>
            </a:extLst>
          </p:cNvPr>
          <p:cNvCxnSpPr>
            <a:cxnSpLocks/>
          </p:cNvCxnSpPr>
          <p:nvPr/>
        </p:nvCxnSpPr>
        <p:spPr>
          <a:xfrm>
            <a:off x="994687" y="5641951"/>
            <a:ext cx="304800" cy="290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371DF6-65C8-4B98-9C4A-FB2C633E2A20}"/>
              </a:ext>
            </a:extLst>
          </p:cNvPr>
          <p:cNvSpPr txBox="1"/>
          <p:nvPr/>
        </p:nvSpPr>
        <p:spPr>
          <a:xfrm>
            <a:off x="974628" y="5858222"/>
            <a:ext cx="147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</a:rPr>
              <a:t>10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9F0E2D-BF67-4A06-A2E0-668574E0EE2E}"/>
              </a:ext>
            </a:extLst>
          </p:cNvPr>
          <p:cNvSpPr txBox="1"/>
          <p:nvPr/>
        </p:nvSpPr>
        <p:spPr>
          <a:xfrm>
            <a:off x="593628" y="5829646"/>
            <a:ext cx="7297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</a:rPr>
              <a:t>x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8C6C4-8040-4316-B55A-06FCDFFEE088}"/>
              </a:ext>
            </a:extLst>
          </p:cNvPr>
          <p:cNvSpPr txBox="1"/>
          <p:nvPr/>
        </p:nvSpPr>
        <p:spPr>
          <a:xfrm>
            <a:off x="535511" y="3288722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4E3C456-A3F5-4962-A200-DC00E65A5A00}"/>
              </a:ext>
            </a:extLst>
          </p:cNvPr>
          <p:cNvSpPr/>
          <p:nvPr/>
        </p:nvSpPr>
        <p:spPr>
          <a:xfrm>
            <a:off x="1415579" y="3185284"/>
            <a:ext cx="348997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130 x 20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9642A0E-08CD-491A-A690-EBFB8FF98BB8}"/>
              </a:ext>
            </a:extLst>
          </p:cNvPr>
          <p:cNvSpPr/>
          <p:nvPr/>
        </p:nvSpPr>
        <p:spPr>
          <a:xfrm>
            <a:off x="5394089" y="3213386"/>
            <a:ext cx="348997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450 x 70</a:t>
            </a:r>
          </a:p>
        </p:txBody>
      </p:sp>
      <p:sp>
        <p:nvSpPr>
          <p:cNvPr id="36" name="Rounded Rectangle 30">
            <a:extLst>
              <a:ext uri="{FF2B5EF4-FFF2-40B4-BE49-F238E27FC236}">
                <a16:creationId xmlns:a16="http://schemas.microsoft.com/office/drawing/2014/main" id="{AC8D1F77-80DA-4175-A88F-DD99B7EDFDA0}"/>
              </a:ext>
            </a:extLst>
          </p:cNvPr>
          <p:cNvSpPr/>
          <p:nvPr/>
        </p:nvSpPr>
        <p:spPr>
          <a:xfrm>
            <a:off x="9176560" y="3271070"/>
            <a:ext cx="4056621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2 300 x 50</a:t>
            </a: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60C283D8-81D7-4673-8557-8C3901FDFE26}"/>
              </a:ext>
            </a:extLst>
          </p:cNvPr>
          <p:cNvSpPr/>
          <p:nvPr/>
        </p:nvSpPr>
        <p:spPr>
          <a:xfrm>
            <a:off x="13521513" y="3213386"/>
            <a:ext cx="4352792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17 000 x 30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672AC1-6AFC-4BAD-9D67-F2FD94CF7F90}"/>
              </a:ext>
            </a:extLst>
          </p:cNvPr>
          <p:cNvCxnSpPr>
            <a:cxnSpLocks/>
          </p:cNvCxnSpPr>
          <p:nvPr/>
        </p:nvCxnSpPr>
        <p:spPr>
          <a:xfrm flipH="1">
            <a:off x="2209800" y="5632950"/>
            <a:ext cx="302416" cy="231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1B976A4-E7D3-45B0-93D2-5D11F3F4E274}"/>
              </a:ext>
            </a:extLst>
          </p:cNvPr>
          <p:cNvSpPr txBox="1"/>
          <p:nvPr/>
        </p:nvSpPr>
        <p:spPr>
          <a:xfrm>
            <a:off x="1868080" y="5838931"/>
            <a:ext cx="1099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</a:rPr>
              <a:t>2 </a:t>
            </a:r>
            <a:endParaRPr lang="en-US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5469C06-96DE-4043-9DCA-F4BF9B6B6C55}"/>
              </a:ext>
            </a:extLst>
          </p:cNvPr>
          <p:cNvCxnSpPr>
            <a:cxnSpLocks/>
          </p:cNvCxnSpPr>
          <p:nvPr/>
        </p:nvCxnSpPr>
        <p:spPr>
          <a:xfrm>
            <a:off x="2479553" y="5600700"/>
            <a:ext cx="304800" cy="290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7D8DDC4-081F-4193-943B-A291B7D9A70B}"/>
              </a:ext>
            </a:extLst>
          </p:cNvPr>
          <p:cNvSpPr txBox="1"/>
          <p:nvPr/>
        </p:nvSpPr>
        <p:spPr>
          <a:xfrm>
            <a:off x="2545169" y="5839277"/>
            <a:ext cx="147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</a:rPr>
              <a:t>10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EA2D86-3AB1-4FED-A22F-64091552959B}"/>
              </a:ext>
            </a:extLst>
          </p:cNvPr>
          <p:cNvSpPr txBox="1"/>
          <p:nvPr/>
        </p:nvSpPr>
        <p:spPr>
          <a:xfrm>
            <a:off x="2209800" y="5829646"/>
            <a:ext cx="855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</a:rPr>
              <a:t>x</a:t>
            </a:r>
            <a:endParaRPr 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960B59-62D6-4596-ABA7-34A4D999C402}"/>
              </a:ext>
            </a:extLst>
          </p:cNvPr>
          <p:cNvSpPr txBox="1"/>
          <p:nvPr/>
        </p:nvSpPr>
        <p:spPr>
          <a:xfrm>
            <a:off x="7391400" y="4729205"/>
            <a:ext cx="58417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x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10)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CA69E3-562E-4109-A54C-1F85D948DCB4}"/>
              </a:ext>
            </a:extLst>
          </p:cNvPr>
          <p:cNvSpPr txBox="1"/>
          <p:nvPr/>
        </p:nvSpPr>
        <p:spPr>
          <a:xfrm>
            <a:off x="3218058" y="4709249"/>
            <a:ext cx="4401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x 10 x 2 x 10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05C416-9BE4-4157-89A1-F5DC9566C43A}"/>
              </a:ext>
            </a:extLst>
          </p:cNvPr>
          <p:cNvSpPr txBox="1"/>
          <p:nvPr/>
        </p:nvSpPr>
        <p:spPr>
          <a:xfrm>
            <a:off x="12850618" y="4804269"/>
            <a:ext cx="2957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x 100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CF70C6-53D5-43C9-9870-69B78A9F1DDE}"/>
              </a:ext>
            </a:extLst>
          </p:cNvPr>
          <p:cNvSpPr txBox="1"/>
          <p:nvPr/>
        </p:nvSpPr>
        <p:spPr>
          <a:xfrm>
            <a:off x="15713892" y="4784694"/>
            <a:ext cx="2361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2 600</a:t>
            </a: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5" grpId="0"/>
      <p:bldP spid="39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1270229" y="3145998"/>
            <a:ext cx="161789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Tính diện tích S của hình chữ nhật có chiều dài a và chiều rộng b theo công thức: </a:t>
            </a:r>
          </a:p>
          <a:p>
            <a:pPr algn="ctr"/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S = a x b (a,b cùng đơn vị đo)</a:t>
            </a:r>
          </a:p>
          <a:p>
            <a:pPr marL="914400" indent="-914400">
              <a:buAutoNum type="alphaLcParenR"/>
            </a:pPr>
            <a:r>
              <a:rPr lang="x-none" sz="5400" dirty="0">
                <a:latin typeface="Cambria" panose="02040503050406030204" pitchFamily="18" charset="0"/>
              </a:rPr>
              <a:t>Với a = 30 cm, b = 24 cm.</a:t>
            </a:r>
          </a:p>
          <a:p>
            <a:pPr marL="914400" indent="-914400">
              <a:buAutoNum type="alphaLcParenR"/>
            </a:pPr>
            <a:r>
              <a:rPr lang="x-none" sz="5400" dirty="0">
                <a:latin typeface="Cambria" panose="02040503050406030204" pitchFamily="18" charset="0"/>
              </a:rPr>
              <a:t>Với a = 25 m, b = 18 m.</a:t>
            </a:r>
          </a:p>
          <a:p>
            <a:pPr algn="ctr"/>
            <a:endParaRPr lang="x-none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0EB00-F75C-4E45-ABBD-D4A48E403AE6}"/>
              </a:ext>
            </a:extLst>
          </p:cNvPr>
          <p:cNvGrpSpPr/>
          <p:nvPr/>
        </p:nvGrpSpPr>
        <p:grpSpPr>
          <a:xfrm>
            <a:off x="12115800" y="6153890"/>
            <a:ext cx="6881743" cy="3174507"/>
            <a:chOff x="11838878" y="5642357"/>
            <a:chExt cx="6881743" cy="31745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5148F8-EE9A-7743-BBC6-FFCF9F6F45BF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01C92E-F295-6F47-8FF1-AEC21945A72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A6501-A674-F44B-8299-5DC1724F24DD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33005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876300" y="2477402"/>
            <a:ext cx="1653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</a:rPr>
              <a:t>             </a:t>
            </a:r>
            <a:r>
              <a:rPr lang="x-none" sz="5400" b="1" dirty="0">
                <a:latin typeface="Cambria" panose="02040503050406030204" pitchFamily="18" charset="0"/>
              </a:rPr>
              <a:t>Một cửa hàng hoa quả bán được 12 kg xoài và</a:t>
            </a:r>
            <a:endParaRPr lang="en-US" sz="5400" b="1" dirty="0">
              <a:latin typeface="Cambria" panose="02040503050406030204" pitchFamily="18" charset="0"/>
            </a:endParaRPr>
          </a:p>
          <a:p>
            <a:pPr algn="just"/>
            <a:r>
              <a:rPr lang="x-none" sz="5400" b="1" dirty="0">
                <a:latin typeface="Cambria" panose="02040503050406030204" pitchFamily="18" charset="0"/>
              </a:rPr>
              <a:t>20 kg cam. Biết 1 kg xoài giá 30 000 đồng. 1 kg cam giá 25 000 đồng. Hỏi cửa hàng đó bán xoài và cam được bao nhiêu tiền?</a:t>
            </a:r>
            <a:endParaRPr lang="x-none" sz="5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155DB-9014-BF4D-98E4-043798D20F6C}"/>
              </a:ext>
            </a:extLst>
          </p:cNvPr>
          <p:cNvSpPr txBox="1"/>
          <p:nvPr/>
        </p:nvSpPr>
        <p:spPr>
          <a:xfrm>
            <a:off x="527988" y="6237218"/>
            <a:ext cx="10063812" cy="3416320"/>
          </a:xfrm>
          <a:prstGeom prst="rect">
            <a:avLst/>
          </a:prstGeom>
          <a:solidFill>
            <a:srgbClr val="FCEED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sz="5400" u="sng" dirty="0">
                <a:latin typeface="Cambria" panose="02040503050406030204" pitchFamily="18" charset="0"/>
              </a:rPr>
              <a:t>Tóm tắt</a:t>
            </a:r>
            <a:r>
              <a:rPr lang="x-none" sz="5400" dirty="0">
                <a:latin typeface="Cambria" panose="02040503050406030204" pitchFamily="18" charset="0"/>
              </a:rPr>
              <a:t>: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1 kg cam: 25 000 đồng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1 kg xoài: 30 000 đồng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12 kg xoài và 20 kg cam: </a:t>
            </a:r>
            <a:r>
              <a:rPr lang="en-US" sz="5400" dirty="0">
                <a:latin typeface="Cambria" panose="02040503050406030204" pitchFamily="18" charset="0"/>
              </a:rPr>
              <a:t>…</a:t>
            </a:r>
            <a:r>
              <a:rPr lang="x-none" sz="5400" dirty="0">
                <a:latin typeface="Cambria" panose="02040503050406030204" pitchFamily="18" charset="0"/>
              </a:rPr>
              <a:t> đồng</a:t>
            </a:r>
            <a:r>
              <a:rPr lang="en-US" sz="5400" dirty="0">
                <a:latin typeface="Cambria" panose="02040503050406030204" pitchFamily="18" charset="0"/>
              </a:rPr>
              <a:t>?</a:t>
            </a:r>
            <a:endParaRPr lang="x-none" sz="5400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2C9A5-2D1D-8F43-A3C9-56918F97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308" y="5829352"/>
            <a:ext cx="6477000" cy="38241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18360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314</Words>
  <Application>Microsoft Office PowerPoint</Application>
  <PresentationFormat>Tùy chỉnh</PresentationFormat>
  <Paragraphs>70</Paragraphs>
  <Slides>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6" baseType="lpstr">
      <vt:lpstr>Arial</vt:lpstr>
      <vt:lpstr>等线 Light</vt:lpstr>
      <vt:lpstr>等线</vt:lpstr>
      <vt:lpstr>Times New Roman</vt:lpstr>
      <vt:lpstr>Cambria</vt:lpstr>
      <vt:lpstr>思源黑体 CN</vt:lpstr>
      <vt:lpstr>Calibri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Exploring Our Five Senses English Educational Presentation</dc:title>
  <cp:lastModifiedBy>Dung Âu</cp:lastModifiedBy>
  <cp:revision>25</cp:revision>
  <dcterms:created xsi:type="dcterms:W3CDTF">2006-08-16T00:00:00Z</dcterms:created>
  <dcterms:modified xsi:type="dcterms:W3CDTF">2026-01-21T10:38:17Z</dcterms:modified>
  <dc:identifier>DAFsWGEgExc</dc:identifier>
</cp:coreProperties>
</file>