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437" r:id="rId3"/>
    <p:sldId id="256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0" r:id="rId12"/>
    <p:sldId id="273" r:id="rId13"/>
    <p:sldId id="274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4E4"/>
    <a:srgbClr val="FC8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408" y="-23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769D0-BDCC-F62D-6A49-C3EA1FDDFC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6FE99C-141A-B4B6-4564-F07DD9773A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0953B-EA69-4A80-A755-74E559771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24C8-599D-48A5-9ED7-BBC05D5052D3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4D63BC-67E6-453E-8DA8-FD38B1F2C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7972F9-7A11-207B-EE0E-0B25CF48D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EC3D-4224-46DA-A09C-EF4604887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7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55EB6-097C-74E5-FA17-74D45299D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089F92-E538-BD52-60B2-091F941935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A2F7F-7876-A46C-1B71-354A340ED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24C8-599D-48A5-9ED7-BBC05D5052D3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34F83-0946-EE32-1C12-A7EDFBB0F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5A7E2-6C64-EEF0-38A9-82E9A9141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EC3D-4224-46DA-A09C-EF4604887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22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82F369-CDB6-68C1-8232-F102E94793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A1AB6C-61A7-9162-C991-D8BD2CE2F8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979ECD-AE75-3D34-6121-B1315C049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24C8-599D-48A5-9ED7-BBC05D5052D3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01766-3F93-687F-E0EA-4FFC14079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FE313-CE3B-473B-8AF6-8092E8116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EC3D-4224-46DA-A09C-EF4604887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6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77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0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68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0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70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7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2" name="Group 2">
            <a:extLst>
              <a:ext uri="{FF2B5EF4-FFF2-40B4-BE49-F238E27FC236}">
                <a16:creationId xmlns:a16="http://schemas.microsoft.com/office/drawing/2014/main" id="{8988A9F1-C90A-2042-5642-6A5533AA2663}"/>
              </a:ext>
            </a:extLst>
          </p:cNvPr>
          <p:cNvGrpSpPr/>
          <p:nvPr userDrawn="1"/>
        </p:nvGrpSpPr>
        <p:grpSpPr>
          <a:xfrm>
            <a:off x="-278532" y="-3731995"/>
            <a:ext cx="12749066" cy="14171323"/>
            <a:chOff x="0" y="0"/>
            <a:chExt cx="25498131" cy="28342646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EAF8B461-DB3E-276E-663E-215B296514DC}"/>
                </a:ext>
              </a:extLst>
            </p:cNvPr>
            <p:cNvSpPr/>
            <p:nvPr/>
          </p:nvSpPr>
          <p:spPr>
            <a:xfrm>
              <a:off x="274094" y="0"/>
              <a:ext cx="24949943" cy="14017332"/>
            </a:xfrm>
            <a:custGeom>
              <a:avLst/>
              <a:gdLst/>
              <a:ahLst/>
              <a:cxnLst/>
              <a:rect l="l" t="t" r="r" b="b"/>
              <a:pathLst>
                <a:path w="24949943" h="14017332">
                  <a:moveTo>
                    <a:pt x="0" y="0"/>
                  </a:moveTo>
                  <a:lnTo>
                    <a:pt x="24949943" y="0"/>
                  </a:lnTo>
                  <a:lnTo>
                    <a:pt x="24949943" y="14017332"/>
                  </a:lnTo>
                  <a:lnTo>
                    <a:pt x="0" y="140173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2538F9A8-8649-DB95-0887-81686A7EB911}"/>
                </a:ext>
              </a:extLst>
            </p:cNvPr>
            <p:cNvSpPr/>
            <p:nvPr/>
          </p:nvSpPr>
          <p:spPr>
            <a:xfrm>
              <a:off x="0" y="14017332"/>
              <a:ext cx="25498131" cy="14325314"/>
            </a:xfrm>
            <a:custGeom>
              <a:avLst/>
              <a:gdLst/>
              <a:ahLst/>
              <a:cxnLst/>
              <a:rect l="l" t="t" r="r" b="b"/>
              <a:pathLst>
                <a:path w="25498131" h="14325314">
                  <a:moveTo>
                    <a:pt x="0" y="0"/>
                  </a:moveTo>
                  <a:lnTo>
                    <a:pt x="25498131" y="0"/>
                  </a:lnTo>
                  <a:lnTo>
                    <a:pt x="25498131" y="14325314"/>
                  </a:lnTo>
                  <a:lnTo>
                    <a:pt x="0" y="143253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15" name="Group 5">
              <a:extLst>
                <a:ext uri="{FF2B5EF4-FFF2-40B4-BE49-F238E27FC236}">
                  <a16:creationId xmlns:a16="http://schemas.microsoft.com/office/drawing/2014/main" id="{08C09383-EF42-CADE-AB81-306F6136EA96}"/>
                </a:ext>
              </a:extLst>
            </p:cNvPr>
            <p:cNvGrpSpPr/>
            <p:nvPr/>
          </p:nvGrpSpPr>
          <p:grpSpPr>
            <a:xfrm>
              <a:off x="1201778" y="7871844"/>
              <a:ext cx="23094576" cy="12900289"/>
              <a:chOff x="0" y="0"/>
              <a:chExt cx="4561892" cy="2548205"/>
            </a:xfrm>
          </p:grpSpPr>
          <p:sp>
            <p:nvSpPr>
              <p:cNvPr id="16" name="Freeform 6">
                <a:extLst>
                  <a:ext uri="{FF2B5EF4-FFF2-40B4-BE49-F238E27FC236}">
                    <a16:creationId xmlns:a16="http://schemas.microsoft.com/office/drawing/2014/main" id="{19243031-C081-7676-7B11-636E7EC220EB}"/>
                  </a:ext>
                </a:extLst>
              </p:cNvPr>
              <p:cNvSpPr/>
              <p:nvPr/>
            </p:nvSpPr>
            <p:spPr>
              <a:xfrm>
                <a:off x="0" y="0"/>
                <a:ext cx="4561892" cy="2548205"/>
              </a:xfrm>
              <a:custGeom>
                <a:avLst/>
                <a:gdLst/>
                <a:ahLst/>
                <a:cxnLst/>
                <a:rect l="l" t="t" r="r" b="b"/>
                <a:pathLst>
                  <a:path w="4561892" h="2548205">
                    <a:moveTo>
                      <a:pt x="22795" y="0"/>
                    </a:moveTo>
                    <a:lnTo>
                      <a:pt x="4539096" y="0"/>
                    </a:lnTo>
                    <a:cubicBezTo>
                      <a:pt x="4551686" y="0"/>
                      <a:pt x="4561892" y="10206"/>
                      <a:pt x="4561892" y="22795"/>
                    </a:cubicBezTo>
                    <a:lnTo>
                      <a:pt x="4561892" y="2525410"/>
                    </a:lnTo>
                    <a:cubicBezTo>
                      <a:pt x="4561892" y="2531455"/>
                      <a:pt x="4559490" y="2537253"/>
                      <a:pt x="4555215" y="2541529"/>
                    </a:cubicBezTo>
                    <a:cubicBezTo>
                      <a:pt x="4550940" y="2545804"/>
                      <a:pt x="4545142" y="2548205"/>
                      <a:pt x="4539096" y="2548205"/>
                    </a:cubicBezTo>
                    <a:lnTo>
                      <a:pt x="22795" y="2548205"/>
                    </a:lnTo>
                    <a:cubicBezTo>
                      <a:pt x="10206" y="2548205"/>
                      <a:pt x="0" y="2537999"/>
                      <a:pt x="0" y="2525410"/>
                    </a:cubicBezTo>
                    <a:lnTo>
                      <a:pt x="0" y="22795"/>
                    </a:lnTo>
                    <a:cubicBezTo>
                      <a:pt x="0" y="16750"/>
                      <a:pt x="2402" y="10952"/>
                      <a:pt x="6677" y="6677"/>
                    </a:cubicBezTo>
                    <a:cubicBezTo>
                      <a:pt x="10952" y="2402"/>
                      <a:pt x="16750" y="0"/>
                      <a:pt x="2279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7" name="TextBox 7">
                <a:extLst>
                  <a:ext uri="{FF2B5EF4-FFF2-40B4-BE49-F238E27FC236}">
                    <a16:creationId xmlns:a16="http://schemas.microsoft.com/office/drawing/2014/main" id="{3FBE3F57-F9E0-9B18-4EE5-F337A8DD7CE1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4561892" cy="259583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1903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4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792B9-0154-04E8-71F7-00E02A35F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6EAA4-4141-EB4E-F5BB-806F5616F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DB224-1183-4FBA-7B95-28FDF3AF0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24C8-599D-48A5-9ED7-BBC05D5052D3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BFB82-9E19-1C78-A868-C69CB1BFE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4852F-0AF7-AF00-3910-4C0213C94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EC3D-4224-46DA-A09C-EF4604887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49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2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9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4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82197-BFC6-CC94-EF3B-B76EACA66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8A2ED1-0C30-DAE7-3860-6BCAAEC28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DF8EC-B3C6-8286-DF62-FD4ADE937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24C8-599D-48A5-9ED7-BBC05D5052D3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8ABAD-2DA7-29A1-5185-86BFA1053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DDD688-66C6-B23D-8AA9-BB0D2749B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EC3D-4224-46DA-A09C-EF4604887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99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A97F0-A6D6-C790-B62C-649B81AA5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7652C-597F-0641-9D2A-13E199B34F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FF0CB1-EB45-AA7C-89B2-71AA7D2CB6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E4F6F-FB5A-250C-1B47-69C4E732D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24C8-599D-48A5-9ED7-BBC05D5052D3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199974-2D19-B9BF-EF6D-0389D4CB0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3F65EE-9B1D-86CD-C244-79F0D8F73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EC3D-4224-46DA-A09C-EF4604887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66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7A324-1E65-8A12-E6C9-6DB96D563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213C5A-5111-D767-BE64-575B15EEC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7236F1-93CA-04C0-16C5-3469CDE33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1912EF-D67D-DBF6-A991-9DDAD2ED6E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5DB42E-3067-2435-0F6C-BE2910189C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28C5DB-48CD-327B-5F7E-816FC5572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24C8-599D-48A5-9ED7-BBC05D5052D3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A2BE7A-A5C7-D094-D298-45894EE8C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FA9614-0DCA-4F2A-D78E-F65171C74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EC3D-4224-46DA-A09C-EF4604887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1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B2D73-E9E3-D6DE-4D71-0C51F1A39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DF4055-1F07-2904-F103-02082248F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24C8-599D-48A5-9ED7-BBC05D5052D3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96B0B0-A9E8-3F6F-6E0B-CB42CDB76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2AB68F-3313-0D34-A9E1-F53A3E798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EC3D-4224-46DA-A09C-EF4604887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94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F2AD3F-820B-4365-10B6-400E23FF7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24C8-599D-48A5-9ED7-BBC05D5052D3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F593FB-8866-3D7F-7A23-784A515F8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200107-D8DA-BCCA-9F55-7046DE49F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EC3D-4224-46DA-A09C-EF4604887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37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6F261-4BD6-EBE8-0C78-D14B3E6C7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FFCAC-69D5-0242-8295-6C56082A6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9EB6F-086B-F422-D814-F86985A136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1EF857-E425-F6BF-D731-F519BD620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24C8-599D-48A5-9ED7-BBC05D5052D3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B9276A-1415-04A5-6BD7-438059448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71C842-A838-5968-4D8E-88FB3CD4A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EC3D-4224-46DA-A09C-EF4604887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49D56-4A75-8302-4C64-2684DC318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BD7DED-D3E6-0284-9B9E-3213C2DE6B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731D7B-8424-6521-A0ED-BDF53FC376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FF818E-CFE1-8B2B-55E3-F6BED26E3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24C8-599D-48A5-9ED7-BBC05D5052D3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405851-3987-4554-979D-4A78DBB72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2E2FBC-C420-C00E-9FA2-AEBB26542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EC3D-4224-46DA-A09C-EF4604887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9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5DE44-1C8A-8E30-F273-2A40A3E5F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5DEDEC-0A8A-5598-59C3-2C6BC19FB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BEF52A-8250-B014-C5AE-F33663A435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A24C8-599D-48A5-9ED7-BBC05D5052D3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3CB03-4BC1-23F2-0447-3C7124C7D8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78F5B-7C60-0041-534F-7E9AB3355D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DEC3D-4224-46DA-A09C-EF4604887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1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E054B8CB-0DCF-A522-CCFE-0D7A2A6C8250}"/>
              </a:ext>
            </a:extLst>
          </p:cNvPr>
          <p:cNvSpPr txBox="1"/>
          <p:nvPr userDrawn="1"/>
        </p:nvSpPr>
        <p:spPr>
          <a:xfrm>
            <a:off x="1575846" y="8424282"/>
            <a:ext cx="10515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383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4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4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4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4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4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79BEE5C-7777-FD69-F6EB-49611C80BC7D}"/>
              </a:ext>
            </a:extLst>
          </p:cNvPr>
          <p:cNvSpPr txBox="1">
            <a:spLocks/>
          </p:cNvSpPr>
          <p:nvPr userDrawn="1"/>
        </p:nvSpPr>
        <p:spPr>
          <a:xfrm>
            <a:off x="11509198" y="-139635"/>
            <a:ext cx="682802" cy="365125"/>
          </a:xfrm>
          <a:prstGeom prst="rect">
            <a:avLst/>
          </a:prstGeom>
        </p:spPr>
        <p:txBody>
          <a:bodyPr vert="horz" lIns="27661" tIns="13830" rIns="27661" bIns="1383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0" dirty="0" err="1">
                <a:solidFill>
                  <a:schemeClr val="accent2">
                    <a:lumMod val="5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100" b="0" dirty="0">
                <a:solidFill>
                  <a:schemeClr val="accent2">
                    <a:lumMod val="5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78CEDF-F686-AF1E-E5E9-98C78295597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43180" y="-7667072"/>
            <a:ext cx="661340" cy="11246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A2421B-30D5-6BF9-7412-90767CE33C4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5218" y="-7667072"/>
            <a:ext cx="661340" cy="11246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9FA8CC-FD76-7945-3581-BD24F3499F8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06324" y="9182844"/>
            <a:ext cx="661340" cy="11246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7674017-529F-C35B-BF3E-01340FA11A4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8027" y="9182844"/>
            <a:ext cx="661340" cy="112462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37FFA272-149C-BC0C-C517-9D721B035297}"/>
              </a:ext>
            </a:extLst>
          </p:cNvPr>
          <p:cNvSpPr txBox="1">
            <a:spLocks/>
          </p:cNvSpPr>
          <p:nvPr userDrawn="1"/>
        </p:nvSpPr>
        <p:spPr>
          <a:xfrm>
            <a:off x="11113455" y="-322447"/>
            <a:ext cx="1078545" cy="164075"/>
          </a:xfrm>
          <a:prstGeom prst="rect">
            <a:avLst/>
          </a:prstGeom>
        </p:spPr>
        <p:txBody>
          <a:bodyPr vert="horz" lIns="27661" tIns="13830" rIns="27661" bIns="1383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1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1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1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1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B5572F5-911E-D1B1-6D80-1C1CF277592B}"/>
              </a:ext>
            </a:extLst>
          </p:cNvPr>
          <p:cNvSpPr txBox="1">
            <a:spLocks/>
          </p:cNvSpPr>
          <p:nvPr userDrawn="1"/>
        </p:nvSpPr>
        <p:spPr>
          <a:xfrm>
            <a:off x="-51740" y="6538912"/>
            <a:ext cx="661340" cy="238189"/>
          </a:xfrm>
          <a:prstGeom prst="rect">
            <a:avLst/>
          </a:prstGeom>
        </p:spPr>
        <p:txBody>
          <a:bodyPr vert="horz" lIns="27661" tIns="13830" rIns="27661" bIns="1383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" b="0" dirty="0" err="1">
                <a:solidFill>
                  <a:schemeClr val="tx1"/>
                </a:solidFill>
                <a:latin typeface="#9Slide07 HoneyCream" pitchFamily="2" charset="0"/>
              </a:rPr>
              <a:t>Măng</a:t>
            </a:r>
            <a:r>
              <a:rPr lang="en-US" sz="880" b="0" dirty="0">
                <a:solidFill>
                  <a:schemeClr val="tx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06E4439-F3A2-299E-025A-94273F377F47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09600" y="7967092"/>
            <a:ext cx="1741239" cy="21147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4953ADF-B848-1CDF-0A2D-011BB555EBE9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912583" y="333861"/>
            <a:ext cx="662068" cy="80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15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9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0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sv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4.sv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954768" y="730702"/>
            <a:ext cx="10420350" cy="548004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302535" y="3267144"/>
            <a:ext cx="12934954" cy="4972050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1"/>
            <a:ext cx="12193057" cy="206672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242026" y="1189419"/>
            <a:ext cx="12211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TRƯỜNG TIỂU HỌC SÀI ĐỒNG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59088" y="2818071"/>
            <a:ext cx="10309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Lớp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: 4A5</a:t>
            </a:r>
          </a:p>
          <a:p>
            <a:pPr marL="0" marR="0" lvl="0" indent="0" algn="ctr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GV: Âu Thị Thanh Dung</a:t>
            </a:r>
          </a:p>
        </p:txBody>
      </p:sp>
    </p:spTree>
    <p:extLst>
      <p:ext uri="{BB962C8B-B14F-4D97-AF65-F5344CB8AC3E}">
        <p14:creationId xmlns:p14="http://schemas.microsoft.com/office/powerpoint/2010/main" val="24039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5C8E945-79E5-55FF-9CC5-6DF31F3A0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0415" y="0"/>
            <a:ext cx="12472415" cy="685799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446681" y="1445460"/>
            <a:ext cx="9260026" cy="3507540"/>
            <a:chOff x="-12637" y="-47625"/>
            <a:chExt cx="3030738" cy="860425"/>
          </a:xfrm>
        </p:grpSpPr>
        <p:sp>
          <p:nvSpPr>
            <p:cNvPr id="5" name="Freeform 5"/>
            <p:cNvSpPr/>
            <p:nvPr/>
          </p:nvSpPr>
          <p:spPr>
            <a:xfrm>
              <a:off x="-12637" y="0"/>
              <a:ext cx="3018101" cy="812800"/>
            </a:xfrm>
            <a:custGeom>
              <a:avLst/>
              <a:gdLst/>
              <a:ahLst/>
              <a:cxnLst/>
              <a:rect l="l" t="t" r="r" b="b"/>
              <a:pathLst>
                <a:path w="3018101" h="812800">
                  <a:moveTo>
                    <a:pt x="34456" y="0"/>
                  </a:moveTo>
                  <a:lnTo>
                    <a:pt x="2983646" y="0"/>
                  </a:lnTo>
                  <a:cubicBezTo>
                    <a:pt x="2992784" y="0"/>
                    <a:pt x="3001548" y="3630"/>
                    <a:pt x="3008009" y="10092"/>
                  </a:cubicBezTo>
                  <a:cubicBezTo>
                    <a:pt x="3014471" y="16553"/>
                    <a:pt x="3018101" y="25317"/>
                    <a:pt x="3018101" y="34456"/>
                  </a:cubicBezTo>
                  <a:lnTo>
                    <a:pt x="3018101" y="778344"/>
                  </a:lnTo>
                  <a:cubicBezTo>
                    <a:pt x="3018101" y="787483"/>
                    <a:pt x="3014471" y="796247"/>
                    <a:pt x="3008009" y="802708"/>
                  </a:cubicBezTo>
                  <a:cubicBezTo>
                    <a:pt x="3001548" y="809170"/>
                    <a:pt x="2992784" y="812800"/>
                    <a:pt x="2983646" y="812800"/>
                  </a:cubicBezTo>
                  <a:lnTo>
                    <a:pt x="34456" y="812800"/>
                  </a:lnTo>
                  <a:cubicBezTo>
                    <a:pt x="25317" y="812800"/>
                    <a:pt x="16553" y="809170"/>
                    <a:pt x="10092" y="802708"/>
                  </a:cubicBezTo>
                  <a:cubicBezTo>
                    <a:pt x="3630" y="796247"/>
                    <a:pt x="0" y="787483"/>
                    <a:pt x="0" y="778344"/>
                  </a:cubicBezTo>
                  <a:lnTo>
                    <a:pt x="0" y="34456"/>
                  </a:lnTo>
                  <a:cubicBezTo>
                    <a:pt x="0" y="25317"/>
                    <a:pt x="3630" y="16553"/>
                    <a:pt x="10092" y="10092"/>
                  </a:cubicBezTo>
                  <a:cubicBezTo>
                    <a:pt x="16553" y="3630"/>
                    <a:pt x="25317" y="0"/>
                    <a:pt x="34456" y="0"/>
                  </a:cubicBezTo>
                  <a:close/>
                </a:path>
              </a:pathLst>
            </a:custGeom>
            <a:solidFill>
              <a:srgbClr val="FC8181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3018101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A896587-E3C5-AFD8-BA0F-13202E429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569" y="1639604"/>
            <a:ext cx="9906859" cy="443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31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AA7FAE-9AAB-0C22-19E5-4A2D381E70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4" t="6857" r="5833" b="2858"/>
          <a:stretch/>
        </p:blipFill>
        <p:spPr>
          <a:xfrm>
            <a:off x="627361" y="1219199"/>
            <a:ext cx="11285620" cy="393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87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7E6255-8A9A-CD2C-62E6-160CE96AE3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0" t="6857" r="5833" b="2858"/>
          <a:stretch/>
        </p:blipFill>
        <p:spPr>
          <a:xfrm>
            <a:off x="7520308" y="1462551"/>
            <a:ext cx="4305587" cy="34543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2126E6-4456-AA8E-4EEA-BA37D46137DE}"/>
              </a:ext>
            </a:extLst>
          </p:cNvPr>
          <p:cNvSpPr txBox="1"/>
          <p:nvPr/>
        </p:nvSpPr>
        <p:spPr>
          <a:xfrm>
            <a:off x="551543" y="435151"/>
            <a:ext cx="6749143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 cách tính của bạn Minh đều đúng.</a:t>
            </a:r>
          </a:p>
          <a:p>
            <a:pPr algn="just"/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Cách 1: 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 Minh đếm trong 1 cột có 5 viên gạch màu cam và 3 viên gạch màu xanh và có tất cả 10 cột như thế. </a:t>
            </a:r>
            <a:endParaRPr lang="en-US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 biểu thức tính là (5 + 3) x 10</a:t>
            </a:r>
            <a:r>
              <a:rPr lang="en-US" sz="3200" b="0" i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Cách 2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Bạn Minh đếm mỗi hàng ngang có 4 viên gạch hoặc 6 viên gạch, có tất cả 8 hàng ngang như thế.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 biểu thức tính là (4 + 6) x 8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 hai cách tính của bạn Minh đều đúng.</a:t>
            </a:r>
          </a:p>
        </p:txBody>
      </p:sp>
    </p:spTree>
    <p:extLst>
      <p:ext uri="{BB962C8B-B14F-4D97-AF65-F5344CB8AC3E}">
        <p14:creationId xmlns:p14="http://schemas.microsoft.com/office/powerpoint/2010/main" val="355264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1486" y="-3579666"/>
            <a:ext cx="12474972" cy="7008666"/>
          </a:xfrm>
          <a:custGeom>
            <a:avLst/>
            <a:gdLst/>
            <a:ahLst/>
            <a:cxnLst/>
            <a:rect l="l" t="t" r="r" b="b"/>
            <a:pathLst>
              <a:path w="18712458" h="10512999">
                <a:moveTo>
                  <a:pt x="0" y="0"/>
                </a:moveTo>
                <a:lnTo>
                  <a:pt x="18712458" y="0"/>
                </a:lnTo>
                <a:lnTo>
                  <a:pt x="18712458" y="10512999"/>
                </a:lnTo>
                <a:lnTo>
                  <a:pt x="0" y="105129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953265" y="620927"/>
            <a:ext cx="7061374" cy="2033219"/>
            <a:chOff x="0" y="0"/>
            <a:chExt cx="3018101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18101" cy="812800"/>
            </a:xfrm>
            <a:custGeom>
              <a:avLst/>
              <a:gdLst/>
              <a:ahLst/>
              <a:cxnLst/>
              <a:rect l="l" t="t" r="r" b="b"/>
              <a:pathLst>
                <a:path w="3018101" h="812800">
                  <a:moveTo>
                    <a:pt x="34456" y="0"/>
                  </a:moveTo>
                  <a:lnTo>
                    <a:pt x="2983646" y="0"/>
                  </a:lnTo>
                  <a:cubicBezTo>
                    <a:pt x="2992784" y="0"/>
                    <a:pt x="3001548" y="3630"/>
                    <a:pt x="3008009" y="10092"/>
                  </a:cubicBezTo>
                  <a:cubicBezTo>
                    <a:pt x="3014471" y="16553"/>
                    <a:pt x="3018101" y="25317"/>
                    <a:pt x="3018101" y="34456"/>
                  </a:cubicBezTo>
                  <a:lnTo>
                    <a:pt x="3018101" y="778344"/>
                  </a:lnTo>
                  <a:cubicBezTo>
                    <a:pt x="3018101" y="787483"/>
                    <a:pt x="3014471" y="796247"/>
                    <a:pt x="3008009" y="802708"/>
                  </a:cubicBezTo>
                  <a:cubicBezTo>
                    <a:pt x="3001548" y="809170"/>
                    <a:pt x="2992784" y="812800"/>
                    <a:pt x="2983646" y="812800"/>
                  </a:cubicBezTo>
                  <a:lnTo>
                    <a:pt x="34456" y="812800"/>
                  </a:lnTo>
                  <a:cubicBezTo>
                    <a:pt x="25317" y="812800"/>
                    <a:pt x="16553" y="809170"/>
                    <a:pt x="10092" y="802708"/>
                  </a:cubicBezTo>
                  <a:cubicBezTo>
                    <a:pt x="3630" y="796247"/>
                    <a:pt x="0" y="787483"/>
                    <a:pt x="0" y="778344"/>
                  </a:cubicBezTo>
                  <a:lnTo>
                    <a:pt x="0" y="34456"/>
                  </a:lnTo>
                  <a:cubicBezTo>
                    <a:pt x="0" y="25317"/>
                    <a:pt x="3630" y="16553"/>
                    <a:pt x="10092" y="10092"/>
                  </a:cubicBezTo>
                  <a:cubicBezTo>
                    <a:pt x="16553" y="3630"/>
                    <a:pt x="25317" y="0"/>
                    <a:pt x="34456" y="0"/>
                  </a:cubicBezTo>
                  <a:close/>
                </a:path>
              </a:pathLst>
            </a:custGeom>
            <a:solidFill>
              <a:srgbClr val="FC8181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3018101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-278532" y="3276672"/>
            <a:ext cx="12749066" cy="7162657"/>
          </a:xfrm>
          <a:custGeom>
            <a:avLst/>
            <a:gdLst/>
            <a:ahLst/>
            <a:cxnLst/>
            <a:rect l="l" t="t" r="r" b="b"/>
            <a:pathLst>
              <a:path w="19123599" h="10743985">
                <a:moveTo>
                  <a:pt x="0" y="0"/>
                </a:moveTo>
                <a:lnTo>
                  <a:pt x="19123598" y="0"/>
                </a:lnTo>
                <a:lnTo>
                  <a:pt x="19123598" y="10743986"/>
                </a:lnTo>
                <a:lnTo>
                  <a:pt x="0" y="107439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784654" y="2887617"/>
            <a:ext cx="10820400" cy="3352546"/>
            <a:chOff x="0" y="0"/>
            <a:chExt cx="4274726" cy="167838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1678385"/>
            </a:xfrm>
            <a:custGeom>
              <a:avLst/>
              <a:gdLst/>
              <a:ahLst/>
              <a:cxnLst/>
              <a:rect l="l" t="t" r="r" b="b"/>
              <a:pathLst>
                <a:path w="4274726" h="1678385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54058"/>
                  </a:lnTo>
                  <a:cubicBezTo>
                    <a:pt x="4274726" y="1660510"/>
                    <a:pt x="4272163" y="1666697"/>
                    <a:pt x="4267601" y="1671259"/>
                  </a:cubicBezTo>
                  <a:cubicBezTo>
                    <a:pt x="4263039" y="1675822"/>
                    <a:pt x="4256851" y="1678385"/>
                    <a:pt x="4250399" y="1678385"/>
                  </a:cubicBezTo>
                  <a:lnTo>
                    <a:pt x="24327" y="1678385"/>
                  </a:lnTo>
                  <a:cubicBezTo>
                    <a:pt x="10891" y="1678385"/>
                    <a:pt x="0" y="1667493"/>
                    <a:pt x="0" y="165405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BF4E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4274726" cy="172601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130822" y="3010937"/>
            <a:ext cx="10128065" cy="2492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915" lvl="1" indent="-345457" defTabSz="609630">
              <a:lnSpc>
                <a:spcPct val="150000"/>
              </a:lnSpc>
              <a:buFont typeface="Arial"/>
              <a:buChar char="•"/>
            </a:pPr>
            <a:r>
              <a:rPr lang="en-US" sz="5400" dirty="0">
                <a:solidFill>
                  <a:srgbClr val="E73F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sz="5400" dirty="0" err="1">
                <a:solidFill>
                  <a:srgbClr val="E73F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5400" dirty="0">
                <a:solidFill>
                  <a:srgbClr val="E73F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E73F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5400" dirty="0">
                <a:solidFill>
                  <a:srgbClr val="E73F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E73F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5400" dirty="0">
                <a:solidFill>
                  <a:srgbClr val="E73F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E73F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5400" dirty="0">
                <a:solidFill>
                  <a:srgbClr val="E73F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E73F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5400" dirty="0">
                <a:solidFill>
                  <a:srgbClr val="E73F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E73F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5400" dirty="0">
                <a:solidFill>
                  <a:srgbClr val="E73F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690915" lvl="1" indent="-345457" defTabSz="609630">
              <a:lnSpc>
                <a:spcPct val="150000"/>
              </a:lnSpc>
              <a:buFont typeface="Arial"/>
              <a:buChar char="•"/>
            </a:pPr>
            <a:r>
              <a:rPr lang="en-US" sz="5400" dirty="0" err="1">
                <a:solidFill>
                  <a:srgbClr val="E73F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5400" dirty="0">
                <a:solidFill>
                  <a:srgbClr val="E73F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E73F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5400" dirty="0">
                <a:solidFill>
                  <a:srgbClr val="E73F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E73F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5400" dirty="0">
                <a:solidFill>
                  <a:srgbClr val="E73F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E73F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endParaRPr lang="en-US" sz="5400" dirty="0">
              <a:solidFill>
                <a:srgbClr val="E73F1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D9FBF7-B9BF-445D-EBC2-A150275322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1795" y="239"/>
            <a:ext cx="6383065" cy="36944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78532" y="3276672"/>
            <a:ext cx="12749066" cy="7162657"/>
          </a:xfrm>
          <a:custGeom>
            <a:avLst/>
            <a:gdLst/>
            <a:ahLst/>
            <a:cxnLst/>
            <a:rect l="l" t="t" r="r" b="b"/>
            <a:pathLst>
              <a:path w="19123599" h="10743985">
                <a:moveTo>
                  <a:pt x="0" y="0"/>
                </a:moveTo>
                <a:lnTo>
                  <a:pt x="19123598" y="0"/>
                </a:lnTo>
                <a:lnTo>
                  <a:pt x="19123598" y="10743986"/>
                </a:lnTo>
                <a:lnTo>
                  <a:pt x="0" y="107439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41486" y="-3731994"/>
            <a:ext cx="12474972" cy="7008666"/>
          </a:xfrm>
          <a:custGeom>
            <a:avLst/>
            <a:gdLst/>
            <a:ahLst/>
            <a:cxnLst/>
            <a:rect l="l" t="t" r="r" b="b"/>
            <a:pathLst>
              <a:path w="18712458" h="10512999">
                <a:moveTo>
                  <a:pt x="0" y="0"/>
                </a:moveTo>
                <a:lnTo>
                  <a:pt x="18712458" y="0"/>
                </a:lnTo>
                <a:lnTo>
                  <a:pt x="18712458" y="10512999"/>
                </a:lnTo>
                <a:lnTo>
                  <a:pt x="0" y="105129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143019" y="1172467"/>
            <a:ext cx="7905961" cy="4513065"/>
            <a:chOff x="0" y="0"/>
            <a:chExt cx="3123342" cy="178293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123342" cy="1782939"/>
            </a:xfrm>
            <a:custGeom>
              <a:avLst/>
              <a:gdLst/>
              <a:ahLst/>
              <a:cxnLst/>
              <a:rect l="l" t="t" r="r" b="b"/>
              <a:pathLst>
                <a:path w="3123342" h="1782939">
                  <a:moveTo>
                    <a:pt x="1561671" y="0"/>
                  </a:moveTo>
                  <a:cubicBezTo>
                    <a:pt x="699184" y="0"/>
                    <a:pt x="0" y="399125"/>
                    <a:pt x="0" y="891470"/>
                  </a:cubicBezTo>
                  <a:cubicBezTo>
                    <a:pt x="0" y="1383815"/>
                    <a:pt x="699184" y="1782939"/>
                    <a:pt x="1561671" y="1782939"/>
                  </a:cubicBezTo>
                  <a:cubicBezTo>
                    <a:pt x="2424158" y="1782939"/>
                    <a:pt x="3123342" y="1383815"/>
                    <a:pt x="3123342" y="891470"/>
                  </a:cubicBezTo>
                  <a:cubicBezTo>
                    <a:pt x="3123342" y="399125"/>
                    <a:pt x="2424158" y="0"/>
                    <a:pt x="1561671" y="0"/>
                  </a:cubicBezTo>
                  <a:close/>
                </a:path>
              </a:pathLst>
            </a:custGeom>
            <a:solidFill>
              <a:srgbClr val="FC8181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292813" y="119526"/>
              <a:ext cx="2537716" cy="14962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85FCF4EC-1441-1573-80E8-6C0F72CAFE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1712" y="1958277"/>
            <a:ext cx="7565792" cy="40298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78534" y="3382851"/>
            <a:ext cx="12749066" cy="3616780"/>
          </a:xfrm>
          <a:custGeom>
            <a:avLst/>
            <a:gdLst/>
            <a:ahLst/>
            <a:cxnLst/>
            <a:rect l="l" t="t" r="r" b="b"/>
            <a:pathLst>
              <a:path w="19123599" h="10743985">
                <a:moveTo>
                  <a:pt x="0" y="0"/>
                </a:moveTo>
                <a:lnTo>
                  <a:pt x="19123598" y="0"/>
                </a:lnTo>
                <a:lnTo>
                  <a:pt x="19123598" y="10743986"/>
                </a:lnTo>
                <a:lnTo>
                  <a:pt x="0" y="107439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98040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41486" y="0"/>
            <a:ext cx="12474972" cy="3276672"/>
          </a:xfrm>
          <a:custGeom>
            <a:avLst/>
            <a:gdLst/>
            <a:ahLst/>
            <a:cxnLst/>
            <a:rect l="l" t="t" r="r" b="b"/>
            <a:pathLst>
              <a:path w="18712458" h="10512999">
                <a:moveTo>
                  <a:pt x="0" y="0"/>
                </a:moveTo>
                <a:lnTo>
                  <a:pt x="18712458" y="0"/>
                </a:lnTo>
                <a:lnTo>
                  <a:pt x="18712458" y="10512999"/>
                </a:lnTo>
                <a:lnTo>
                  <a:pt x="0" y="105129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13896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30875" y="844229"/>
            <a:ext cx="9189164" cy="4262172"/>
          </a:xfrm>
          <a:custGeom>
            <a:avLst/>
            <a:gdLst/>
            <a:ahLst/>
            <a:cxnLst/>
            <a:rect l="l" t="t" r="r" b="b"/>
            <a:pathLst>
              <a:path w="3123342" h="1394366">
                <a:moveTo>
                  <a:pt x="1561671" y="0"/>
                </a:moveTo>
                <a:cubicBezTo>
                  <a:pt x="699184" y="0"/>
                  <a:pt x="0" y="312139"/>
                  <a:pt x="0" y="697183"/>
                </a:cubicBezTo>
                <a:cubicBezTo>
                  <a:pt x="0" y="1082227"/>
                  <a:pt x="699184" y="1394366"/>
                  <a:pt x="1561671" y="1394366"/>
                </a:cubicBezTo>
                <a:cubicBezTo>
                  <a:pt x="2424158" y="1394366"/>
                  <a:pt x="3123342" y="1082227"/>
                  <a:pt x="3123342" y="697183"/>
                </a:cubicBezTo>
                <a:cubicBezTo>
                  <a:pt x="3123342" y="312139"/>
                  <a:pt x="2424158" y="0"/>
                  <a:pt x="1561671" y="0"/>
                </a:cubicBezTo>
                <a:close/>
              </a:path>
            </a:pathLst>
          </a:custGeom>
          <a:solidFill>
            <a:srgbClr val="FC8181"/>
          </a:solidFill>
        </p:spPr>
      </p:sp>
      <p:sp>
        <p:nvSpPr>
          <p:cNvPr id="6" name="TextBox 6"/>
          <p:cNvSpPr txBox="1"/>
          <p:nvPr/>
        </p:nvSpPr>
        <p:spPr>
          <a:xfrm>
            <a:off x="2671158" y="1774106"/>
            <a:ext cx="6423595" cy="2988260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 defTabSz="609630">
              <a:lnSpc>
                <a:spcPts val="1773"/>
              </a:lnSpc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383EE1-199F-3009-DA3E-A17372569A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0005" y="712869"/>
            <a:ext cx="2651990" cy="14570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2F0D3CC-03A2-042B-D751-3CECE524ABC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32088"/>
          <a:stretch/>
        </p:blipFill>
        <p:spPr>
          <a:xfrm>
            <a:off x="968819" y="1212912"/>
            <a:ext cx="10254361" cy="30099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904370-8683-2BB8-E20A-D3F50C823E2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500" y="5435790"/>
            <a:ext cx="1379356" cy="14222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D577BC-0976-2597-1BF7-E8290708C7C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6" y="0"/>
            <a:ext cx="1204784" cy="12047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33B675-C6D2-94D1-1FF2-2D049DBE2AF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99301" y="4099599"/>
            <a:ext cx="2993395" cy="11827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627313" y="315087"/>
            <a:ext cx="755643" cy="755643"/>
          </a:xfrm>
          <a:custGeom>
            <a:avLst/>
            <a:gdLst/>
            <a:ahLst/>
            <a:cxnLst/>
            <a:rect l="l" t="t" r="r" b="b"/>
            <a:pathLst>
              <a:path w="958006" h="958006">
                <a:moveTo>
                  <a:pt x="0" y="0"/>
                </a:moveTo>
                <a:lnTo>
                  <a:pt x="958006" y="0"/>
                </a:lnTo>
                <a:lnTo>
                  <a:pt x="958006" y="958006"/>
                </a:lnTo>
                <a:lnTo>
                  <a:pt x="0" y="9580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005135" y="1296267"/>
            <a:ext cx="10410171" cy="2352848"/>
            <a:chOff x="0" y="0"/>
            <a:chExt cx="4112660" cy="92952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112660" cy="929520"/>
            </a:xfrm>
            <a:custGeom>
              <a:avLst/>
              <a:gdLst/>
              <a:ahLst/>
              <a:cxnLst/>
              <a:rect l="l" t="t" r="r" b="b"/>
              <a:pathLst>
                <a:path w="4112660" h="929520">
                  <a:moveTo>
                    <a:pt x="25285" y="0"/>
                  </a:moveTo>
                  <a:lnTo>
                    <a:pt x="4087375" y="0"/>
                  </a:lnTo>
                  <a:cubicBezTo>
                    <a:pt x="4101340" y="0"/>
                    <a:pt x="4112660" y="11321"/>
                    <a:pt x="4112660" y="25285"/>
                  </a:cubicBezTo>
                  <a:lnTo>
                    <a:pt x="4112660" y="904235"/>
                  </a:lnTo>
                  <a:cubicBezTo>
                    <a:pt x="4112660" y="910941"/>
                    <a:pt x="4109996" y="917372"/>
                    <a:pt x="4105254" y="922114"/>
                  </a:cubicBezTo>
                  <a:cubicBezTo>
                    <a:pt x="4100512" y="926856"/>
                    <a:pt x="4094081" y="929520"/>
                    <a:pt x="4087375" y="929520"/>
                  </a:cubicBezTo>
                  <a:lnTo>
                    <a:pt x="25285" y="929520"/>
                  </a:lnTo>
                  <a:cubicBezTo>
                    <a:pt x="11321" y="929520"/>
                    <a:pt x="0" y="918200"/>
                    <a:pt x="0" y="904235"/>
                  </a:cubicBezTo>
                  <a:lnTo>
                    <a:pt x="0" y="25285"/>
                  </a:lnTo>
                  <a:cubicBezTo>
                    <a:pt x="0" y="11321"/>
                    <a:pt x="11321" y="0"/>
                    <a:pt x="25285" y="0"/>
                  </a:cubicBezTo>
                  <a:close/>
                </a:path>
              </a:pathLst>
            </a:custGeom>
            <a:solidFill>
              <a:srgbClr val="F19595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4112660" cy="97714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663012" y="402185"/>
            <a:ext cx="5159077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86"/>
              </a:lnSpc>
              <a:spcBef>
                <a:spcPct val="0"/>
              </a:spcBef>
            </a:pPr>
            <a:r>
              <a:rPr lang="en-US" sz="2918" dirty="0" err="1">
                <a:solidFill>
                  <a:srgbClr val="000000"/>
                </a:solidFill>
                <a:latin typeface="Cambria Bold"/>
              </a:rPr>
              <a:t>Tính</a:t>
            </a:r>
            <a:r>
              <a:rPr lang="en-US" sz="291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918" dirty="0" err="1">
                <a:solidFill>
                  <a:srgbClr val="000000"/>
                </a:solidFill>
                <a:latin typeface="Cambria Bold"/>
              </a:rPr>
              <a:t>bằng</a:t>
            </a:r>
            <a:r>
              <a:rPr lang="en-US" sz="291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918" dirty="0" err="1">
                <a:solidFill>
                  <a:srgbClr val="000000"/>
                </a:solidFill>
                <a:latin typeface="Cambria Bold"/>
              </a:rPr>
              <a:t>hai</a:t>
            </a:r>
            <a:r>
              <a:rPr lang="en-US" sz="291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918" dirty="0" err="1">
                <a:solidFill>
                  <a:srgbClr val="000000"/>
                </a:solidFill>
                <a:latin typeface="Cambria Bold"/>
              </a:rPr>
              <a:t>cách</a:t>
            </a:r>
            <a:r>
              <a:rPr lang="en-US" sz="2918" dirty="0">
                <a:solidFill>
                  <a:srgbClr val="000000"/>
                </a:solidFill>
                <a:latin typeface="Cambria Bold"/>
              </a:rPr>
              <a:t> (</a:t>
            </a:r>
            <a:r>
              <a:rPr lang="en-US" sz="2918" dirty="0" err="1">
                <a:solidFill>
                  <a:srgbClr val="000000"/>
                </a:solidFill>
                <a:latin typeface="Cambria Bold"/>
              </a:rPr>
              <a:t>theo</a:t>
            </a:r>
            <a:r>
              <a:rPr lang="en-US" sz="291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918" dirty="0" err="1">
                <a:solidFill>
                  <a:srgbClr val="000000"/>
                </a:solidFill>
                <a:latin typeface="Cambria Bold"/>
              </a:rPr>
              <a:t>mẫu</a:t>
            </a:r>
            <a:r>
              <a:rPr lang="en-US" sz="2918" dirty="0">
                <a:solidFill>
                  <a:srgbClr val="000000"/>
                </a:solidFill>
                <a:latin typeface="Cambria Bold"/>
              </a:rPr>
              <a:t>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72629" y="1336019"/>
            <a:ext cx="3334047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86"/>
              </a:lnSpc>
              <a:spcBef>
                <a:spcPct val="0"/>
              </a:spcBef>
            </a:pPr>
            <a:r>
              <a:rPr lang="en-US" sz="2918" dirty="0" err="1">
                <a:solidFill>
                  <a:srgbClr val="000000"/>
                </a:solidFill>
                <a:latin typeface="Cambria Bold"/>
              </a:rPr>
              <a:t>Mẫu</a:t>
            </a:r>
            <a:r>
              <a:rPr lang="en-US" sz="2918" dirty="0">
                <a:solidFill>
                  <a:srgbClr val="000000"/>
                </a:solidFill>
                <a:latin typeface="Cambria Bold"/>
              </a:rPr>
              <a:t>: 34 x 8 + 34 x 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90141" y="1776249"/>
            <a:ext cx="1210469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86"/>
              </a:lnSpc>
              <a:spcBef>
                <a:spcPct val="0"/>
              </a:spcBef>
            </a:pPr>
            <a:r>
              <a:rPr lang="en-US" sz="2918" dirty="0" err="1">
                <a:solidFill>
                  <a:srgbClr val="000000"/>
                </a:solidFill>
                <a:latin typeface="Cambria Bold"/>
              </a:rPr>
              <a:t>Cách</a:t>
            </a:r>
            <a:r>
              <a:rPr lang="en-US" sz="2918" dirty="0">
                <a:solidFill>
                  <a:srgbClr val="000000"/>
                </a:solidFill>
                <a:latin typeface="Cambria Bold"/>
              </a:rPr>
              <a:t> 1: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24074" y="2261467"/>
            <a:ext cx="2284413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86"/>
              </a:lnSpc>
              <a:spcBef>
                <a:spcPct val="0"/>
              </a:spcBef>
            </a:pPr>
            <a:r>
              <a:rPr lang="en-US" sz="2918" dirty="0">
                <a:solidFill>
                  <a:srgbClr val="000000"/>
                </a:solidFill>
                <a:latin typeface="Cambria"/>
              </a:rPr>
              <a:t>34 x 8 + 34 x 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686686" y="2271549"/>
            <a:ext cx="1681262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86"/>
              </a:lnSpc>
              <a:spcBef>
                <a:spcPct val="0"/>
              </a:spcBef>
            </a:pPr>
            <a:r>
              <a:rPr lang="en-US" sz="2918">
                <a:solidFill>
                  <a:srgbClr val="000000"/>
                </a:solidFill>
                <a:latin typeface="Cambria"/>
              </a:rPr>
              <a:t>= 272 + 68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686686" y="2711779"/>
            <a:ext cx="1408079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086"/>
              </a:lnSpc>
              <a:spcBef>
                <a:spcPct val="0"/>
              </a:spcBef>
            </a:pPr>
            <a:r>
              <a:rPr lang="en-US" sz="2918">
                <a:solidFill>
                  <a:srgbClr val="000000"/>
                </a:solidFill>
                <a:latin typeface="Cambria"/>
              </a:rPr>
              <a:t>= 340.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788157" y="1776249"/>
            <a:ext cx="1210469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86"/>
              </a:lnSpc>
              <a:spcBef>
                <a:spcPct val="0"/>
              </a:spcBef>
            </a:pPr>
            <a:r>
              <a:rPr lang="en-US" sz="2918" dirty="0" err="1">
                <a:solidFill>
                  <a:srgbClr val="000000"/>
                </a:solidFill>
                <a:latin typeface="Cambria Bold"/>
              </a:rPr>
              <a:t>Cách</a:t>
            </a:r>
            <a:r>
              <a:rPr lang="en-US" sz="2918" dirty="0">
                <a:solidFill>
                  <a:srgbClr val="000000"/>
                </a:solidFill>
                <a:latin typeface="Cambria Bold"/>
              </a:rPr>
              <a:t> 2: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822090" y="2261467"/>
            <a:ext cx="2284413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86"/>
              </a:lnSpc>
              <a:spcBef>
                <a:spcPct val="0"/>
              </a:spcBef>
            </a:pPr>
            <a:r>
              <a:rPr lang="en-US" sz="2918">
                <a:solidFill>
                  <a:srgbClr val="000000"/>
                </a:solidFill>
                <a:latin typeface="Cambria"/>
              </a:rPr>
              <a:t>34 x 8 + 34 x 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150638" y="2261467"/>
            <a:ext cx="2264668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86"/>
              </a:lnSpc>
              <a:spcBef>
                <a:spcPct val="0"/>
              </a:spcBef>
            </a:pPr>
            <a:r>
              <a:rPr lang="en-US" sz="2918">
                <a:solidFill>
                  <a:srgbClr val="000000"/>
                </a:solidFill>
                <a:latin typeface="Cambria"/>
              </a:rPr>
              <a:t>= 34 x ( 8 + 2 )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184702" y="2711779"/>
            <a:ext cx="1913740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086"/>
              </a:lnSpc>
              <a:spcBef>
                <a:spcPct val="0"/>
              </a:spcBef>
            </a:pPr>
            <a:r>
              <a:rPr lang="en-US" sz="2918">
                <a:solidFill>
                  <a:srgbClr val="000000"/>
                </a:solidFill>
                <a:latin typeface="Cambria"/>
              </a:rPr>
              <a:t>= 34  x 1 0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184702" y="3145385"/>
            <a:ext cx="1408079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086"/>
              </a:lnSpc>
              <a:spcBef>
                <a:spcPct val="0"/>
              </a:spcBef>
            </a:pPr>
            <a:r>
              <a:rPr lang="en-US" sz="2918">
                <a:solidFill>
                  <a:srgbClr val="000000"/>
                </a:solidFill>
                <a:latin typeface="Cambria"/>
              </a:rPr>
              <a:t>= 340.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929531" y="4036465"/>
            <a:ext cx="4165235" cy="734123"/>
            <a:chOff x="0" y="0"/>
            <a:chExt cx="8330469" cy="1468245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330469" cy="1468245"/>
            </a:xfrm>
            <a:custGeom>
              <a:avLst/>
              <a:gdLst/>
              <a:ahLst/>
              <a:cxnLst/>
              <a:rect l="l" t="t" r="r" b="b"/>
              <a:pathLst>
                <a:path w="8330469" h="1468245">
                  <a:moveTo>
                    <a:pt x="0" y="0"/>
                  </a:moveTo>
                  <a:lnTo>
                    <a:pt x="8330469" y="0"/>
                  </a:lnTo>
                  <a:lnTo>
                    <a:pt x="8330469" y="1468245"/>
                  </a:lnTo>
                  <a:lnTo>
                    <a:pt x="0" y="14682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TextBox 25"/>
            <p:cNvSpPr txBox="1"/>
            <p:nvPr/>
          </p:nvSpPr>
          <p:spPr>
            <a:xfrm>
              <a:off x="151210" y="95252"/>
              <a:ext cx="8133985" cy="10773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4622"/>
                </a:lnSpc>
                <a:spcBef>
                  <a:spcPct val="0"/>
                </a:spcBef>
              </a:pPr>
              <a:r>
                <a:rPr lang="en-US" sz="3301" dirty="0">
                  <a:solidFill>
                    <a:srgbClr val="000000"/>
                  </a:solidFill>
                  <a:latin typeface="Cambria Bold"/>
                </a:rPr>
                <a:t>a)  61 x 4 + 61 x 5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6788157" y="4093615"/>
            <a:ext cx="4165235" cy="734123"/>
            <a:chOff x="0" y="0"/>
            <a:chExt cx="8330469" cy="1468245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330469" cy="1468245"/>
            </a:xfrm>
            <a:custGeom>
              <a:avLst/>
              <a:gdLst/>
              <a:ahLst/>
              <a:cxnLst/>
              <a:rect l="l" t="t" r="r" b="b"/>
              <a:pathLst>
                <a:path w="8330469" h="1468245">
                  <a:moveTo>
                    <a:pt x="0" y="0"/>
                  </a:moveTo>
                  <a:lnTo>
                    <a:pt x="8330469" y="0"/>
                  </a:lnTo>
                  <a:lnTo>
                    <a:pt x="8330469" y="1468245"/>
                  </a:lnTo>
                  <a:lnTo>
                    <a:pt x="0" y="14682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TextBox 28"/>
            <p:cNvSpPr txBox="1"/>
            <p:nvPr/>
          </p:nvSpPr>
          <p:spPr>
            <a:xfrm>
              <a:off x="151210" y="95252"/>
              <a:ext cx="8133985" cy="10773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4622"/>
                </a:lnSpc>
                <a:spcBef>
                  <a:spcPct val="0"/>
                </a:spcBef>
              </a:pPr>
              <a:r>
                <a:rPr lang="en-US" sz="3301">
                  <a:solidFill>
                    <a:srgbClr val="000000"/>
                  </a:solidFill>
                  <a:latin typeface="Cambria Bold"/>
                </a:rPr>
                <a:t>b)  135 x 6 + 135 x 2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685800" y="392801"/>
            <a:ext cx="638671" cy="638671"/>
          </a:xfrm>
          <a:custGeom>
            <a:avLst/>
            <a:gdLst/>
            <a:ahLst/>
            <a:cxnLst/>
            <a:rect l="l" t="t" r="r" b="b"/>
            <a:pathLst>
              <a:path w="958006" h="958006">
                <a:moveTo>
                  <a:pt x="0" y="0"/>
                </a:moveTo>
                <a:lnTo>
                  <a:pt x="958006" y="0"/>
                </a:lnTo>
                <a:lnTo>
                  <a:pt x="958006" y="958006"/>
                </a:lnTo>
                <a:lnTo>
                  <a:pt x="0" y="9580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663012" y="402185"/>
            <a:ext cx="5159077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86"/>
              </a:lnSpc>
              <a:spcBef>
                <a:spcPct val="0"/>
              </a:spcBef>
            </a:pPr>
            <a:r>
              <a:rPr lang="en-US" sz="2918">
                <a:solidFill>
                  <a:srgbClr val="000000"/>
                </a:solidFill>
                <a:latin typeface="Cambria Bold"/>
              </a:rPr>
              <a:t>Tính bằng hai cách (theo mẫu)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855789" y="1149982"/>
            <a:ext cx="4165235" cy="734123"/>
            <a:chOff x="0" y="0"/>
            <a:chExt cx="8330469" cy="146824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330469" cy="1468245"/>
            </a:xfrm>
            <a:custGeom>
              <a:avLst/>
              <a:gdLst/>
              <a:ahLst/>
              <a:cxnLst/>
              <a:rect l="l" t="t" r="r" b="b"/>
              <a:pathLst>
                <a:path w="8330469" h="1468245">
                  <a:moveTo>
                    <a:pt x="0" y="0"/>
                  </a:moveTo>
                  <a:lnTo>
                    <a:pt x="8330469" y="0"/>
                  </a:lnTo>
                  <a:lnTo>
                    <a:pt x="8330469" y="1468245"/>
                  </a:lnTo>
                  <a:lnTo>
                    <a:pt x="0" y="14682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151210" y="95252"/>
              <a:ext cx="8133985" cy="10773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4622"/>
                </a:lnSpc>
                <a:spcBef>
                  <a:spcPct val="0"/>
                </a:spcBef>
              </a:pPr>
              <a:r>
                <a:rPr lang="en-US" sz="3301" dirty="0">
                  <a:solidFill>
                    <a:srgbClr val="000000"/>
                  </a:solidFill>
                  <a:latin typeface="Cambria Bold"/>
                </a:rPr>
                <a:t>a)  61 x 4 + 61 x 5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55789" y="3501563"/>
            <a:ext cx="4165235" cy="734123"/>
            <a:chOff x="0" y="0"/>
            <a:chExt cx="8330469" cy="146824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330469" cy="1468245"/>
            </a:xfrm>
            <a:custGeom>
              <a:avLst/>
              <a:gdLst/>
              <a:ahLst/>
              <a:cxnLst/>
              <a:rect l="l" t="t" r="r" b="b"/>
              <a:pathLst>
                <a:path w="8330469" h="1468245">
                  <a:moveTo>
                    <a:pt x="0" y="0"/>
                  </a:moveTo>
                  <a:lnTo>
                    <a:pt x="8330469" y="0"/>
                  </a:lnTo>
                  <a:lnTo>
                    <a:pt x="8330469" y="1468245"/>
                  </a:lnTo>
                  <a:lnTo>
                    <a:pt x="0" y="14682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TextBox 15"/>
            <p:cNvSpPr txBox="1"/>
            <p:nvPr/>
          </p:nvSpPr>
          <p:spPr>
            <a:xfrm>
              <a:off x="151210" y="95252"/>
              <a:ext cx="8133985" cy="10773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4622"/>
                </a:lnSpc>
                <a:spcBef>
                  <a:spcPct val="0"/>
                </a:spcBef>
              </a:pPr>
              <a:r>
                <a:rPr lang="en-US" sz="3301">
                  <a:solidFill>
                    <a:srgbClr val="000000"/>
                  </a:solidFill>
                  <a:latin typeface="Cambria Bold"/>
                </a:rPr>
                <a:t>b)  135 x 6 + 135 x 2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558362" y="2335587"/>
            <a:ext cx="4252417" cy="1005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86"/>
              </a:lnSpc>
            </a:pPr>
            <a:r>
              <a:rPr lang="en-US" sz="2918" dirty="0">
                <a:solidFill>
                  <a:srgbClr val="000000"/>
                </a:solidFill>
                <a:latin typeface="Cambria"/>
              </a:rPr>
              <a:t>61 x 4 + 61 x 5 = 244 + 305</a:t>
            </a:r>
          </a:p>
          <a:p>
            <a:pPr algn="ctr" defTabSz="609630">
              <a:lnSpc>
                <a:spcPts val="4086"/>
              </a:lnSpc>
              <a:spcBef>
                <a:spcPct val="0"/>
              </a:spcBef>
            </a:pPr>
            <a:r>
              <a:rPr lang="en-US" sz="2918" dirty="0">
                <a:solidFill>
                  <a:srgbClr val="000000"/>
                </a:solidFill>
                <a:latin typeface="Cambria"/>
              </a:rPr>
              <a:t>                  = 549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58362" y="1895357"/>
            <a:ext cx="1210469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86"/>
              </a:lnSpc>
              <a:spcBef>
                <a:spcPct val="0"/>
              </a:spcBef>
            </a:pPr>
            <a:r>
              <a:rPr lang="en-US" sz="2918" dirty="0" err="1">
                <a:solidFill>
                  <a:srgbClr val="000000"/>
                </a:solidFill>
                <a:latin typeface="Cambria Bold"/>
              </a:rPr>
              <a:t>Cách</a:t>
            </a:r>
            <a:r>
              <a:rPr lang="en-US" sz="2918" dirty="0">
                <a:solidFill>
                  <a:srgbClr val="000000"/>
                </a:solidFill>
                <a:latin typeface="Cambria Bold"/>
              </a:rPr>
              <a:t> 1: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411252" y="2336193"/>
            <a:ext cx="4467324" cy="1531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86"/>
              </a:lnSpc>
            </a:pPr>
            <a:r>
              <a:rPr lang="en-US" sz="2918">
                <a:solidFill>
                  <a:srgbClr val="000000"/>
                </a:solidFill>
                <a:latin typeface="Cambria"/>
              </a:rPr>
              <a:t>61 x 4 + 61 x 5 = 61 x (4 + 5)</a:t>
            </a:r>
          </a:p>
          <a:p>
            <a:pPr algn="ctr" defTabSz="609630">
              <a:lnSpc>
                <a:spcPts val="4086"/>
              </a:lnSpc>
            </a:pPr>
            <a:r>
              <a:rPr lang="en-US" sz="2918">
                <a:solidFill>
                  <a:srgbClr val="000000"/>
                </a:solidFill>
                <a:latin typeface="Cambria"/>
              </a:rPr>
              <a:t>                  = 61 x 9</a:t>
            </a:r>
          </a:p>
          <a:p>
            <a:pPr algn="ctr" defTabSz="609630">
              <a:lnSpc>
                <a:spcPts val="4086"/>
              </a:lnSpc>
              <a:spcBef>
                <a:spcPct val="0"/>
              </a:spcBef>
            </a:pPr>
            <a:r>
              <a:rPr lang="en-US" sz="2918">
                <a:solidFill>
                  <a:srgbClr val="000000"/>
                </a:solidFill>
                <a:latin typeface="Cambria"/>
              </a:rPr>
              <a:t>              = 549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391812" y="1820630"/>
            <a:ext cx="1210469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86"/>
              </a:lnSpc>
              <a:spcBef>
                <a:spcPct val="0"/>
              </a:spcBef>
            </a:pPr>
            <a:r>
              <a:rPr lang="en-US" sz="2918">
                <a:solidFill>
                  <a:srgbClr val="000000"/>
                </a:solidFill>
                <a:latin typeface="Cambria Bold"/>
              </a:rPr>
              <a:t>Cách 2: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53177" y="4661371"/>
            <a:ext cx="4662785" cy="1005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86"/>
              </a:lnSpc>
            </a:pPr>
            <a:r>
              <a:rPr lang="en-US" sz="2918">
                <a:solidFill>
                  <a:srgbClr val="000000"/>
                </a:solidFill>
                <a:latin typeface="Cambria"/>
              </a:rPr>
              <a:t>135 x 6 + 135 x 2 = 810 + 270</a:t>
            </a:r>
          </a:p>
          <a:p>
            <a:pPr algn="ctr" defTabSz="609630">
              <a:lnSpc>
                <a:spcPts val="4086"/>
              </a:lnSpc>
              <a:spcBef>
                <a:spcPct val="0"/>
              </a:spcBef>
            </a:pPr>
            <a:r>
              <a:rPr lang="en-US" sz="2918">
                <a:solidFill>
                  <a:srgbClr val="000000"/>
                </a:solidFill>
                <a:latin typeface="Cambria"/>
              </a:rPr>
              <a:t>                          = 1 080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58362" y="4221139"/>
            <a:ext cx="1210469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86"/>
              </a:lnSpc>
              <a:spcBef>
                <a:spcPct val="0"/>
              </a:spcBef>
            </a:pPr>
            <a:r>
              <a:rPr lang="en-US" sz="2918" dirty="0" err="1">
                <a:solidFill>
                  <a:srgbClr val="000000"/>
                </a:solidFill>
                <a:latin typeface="Cambria Bold"/>
              </a:rPr>
              <a:t>Cách</a:t>
            </a:r>
            <a:r>
              <a:rPr lang="en-US" sz="2918" dirty="0">
                <a:solidFill>
                  <a:srgbClr val="000000"/>
                </a:solidFill>
                <a:latin typeface="Cambria Bold"/>
              </a:rPr>
              <a:t> 1: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103426" y="4736703"/>
            <a:ext cx="5082977" cy="1531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86"/>
              </a:lnSpc>
            </a:pPr>
            <a:r>
              <a:rPr lang="en-US" sz="2918">
                <a:solidFill>
                  <a:srgbClr val="000000"/>
                </a:solidFill>
                <a:latin typeface="Cambria"/>
              </a:rPr>
              <a:t>135 x 6 + 135 x 2 = 135 x (6 + 2)</a:t>
            </a:r>
          </a:p>
          <a:p>
            <a:pPr algn="ctr" defTabSz="609630">
              <a:lnSpc>
                <a:spcPts val="4086"/>
              </a:lnSpc>
            </a:pPr>
            <a:r>
              <a:rPr lang="en-US" sz="2918">
                <a:solidFill>
                  <a:srgbClr val="000000"/>
                </a:solidFill>
                <a:latin typeface="Cambria"/>
              </a:rPr>
              <a:t>                         =  135 x 8              </a:t>
            </a:r>
          </a:p>
          <a:p>
            <a:pPr algn="ctr" defTabSz="609630">
              <a:lnSpc>
                <a:spcPts val="4086"/>
              </a:lnSpc>
              <a:spcBef>
                <a:spcPct val="0"/>
              </a:spcBef>
            </a:pPr>
            <a:r>
              <a:rPr lang="en-US" sz="2918">
                <a:solidFill>
                  <a:srgbClr val="000000"/>
                </a:solidFill>
                <a:latin typeface="Cambria"/>
              </a:rPr>
              <a:t>                     = 1 080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391812" y="4221139"/>
            <a:ext cx="1210469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86"/>
              </a:lnSpc>
              <a:spcBef>
                <a:spcPct val="0"/>
              </a:spcBef>
            </a:pPr>
            <a:r>
              <a:rPr lang="en-US" sz="2918">
                <a:solidFill>
                  <a:srgbClr val="000000"/>
                </a:solidFill>
                <a:latin typeface="Cambria Bold"/>
              </a:rPr>
              <a:t>Cách 2: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7350557" y="985123"/>
            <a:ext cx="4155643" cy="732432"/>
            <a:chOff x="0" y="0"/>
            <a:chExt cx="8311286" cy="146486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311286" cy="1464864"/>
            </a:xfrm>
            <a:custGeom>
              <a:avLst/>
              <a:gdLst/>
              <a:ahLst/>
              <a:cxnLst/>
              <a:rect l="l" t="t" r="r" b="b"/>
              <a:pathLst>
                <a:path w="8311286" h="1464864">
                  <a:moveTo>
                    <a:pt x="0" y="0"/>
                  </a:moveTo>
                  <a:lnTo>
                    <a:pt x="8311286" y="0"/>
                  </a:lnTo>
                  <a:lnTo>
                    <a:pt x="8311286" y="1464864"/>
                  </a:lnTo>
                  <a:lnTo>
                    <a:pt x="0" y="14648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150862" y="75762"/>
              <a:ext cx="8115258" cy="1076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4611"/>
                </a:lnSpc>
                <a:spcBef>
                  <a:spcPct val="0"/>
                </a:spcBef>
              </a:pPr>
              <a:r>
                <a:rPr lang="en-US" sz="3293">
                  <a:solidFill>
                    <a:srgbClr val="000000"/>
                  </a:solidFill>
                  <a:latin typeface="Cambria Bold"/>
                </a:rPr>
                <a:t>b)  45 x 6 + 45 x 4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823398" y="388168"/>
            <a:ext cx="595265" cy="595265"/>
          </a:xfrm>
          <a:custGeom>
            <a:avLst/>
            <a:gdLst/>
            <a:ahLst/>
            <a:cxnLst/>
            <a:rect l="l" t="t" r="r" b="b"/>
            <a:pathLst>
              <a:path w="892898" h="892898">
                <a:moveTo>
                  <a:pt x="0" y="0"/>
                </a:moveTo>
                <a:lnTo>
                  <a:pt x="892898" y="0"/>
                </a:lnTo>
                <a:lnTo>
                  <a:pt x="892898" y="892898"/>
                </a:lnTo>
                <a:lnTo>
                  <a:pt x="0" y="8928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612701" y="402185"/>
            <a:ext cx="4483299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86"/>
              </a:lnSpc>
              <a:spcBef>
                <a:spcPct val="0"/>
              </a:spcBef>
            </a:pPr>
            <a:r>
              <a:rPr lang="en-US" sz="2918">
                <a:solidFill>
                  <a:srgbClr val="000000"/>
                </a:solidFill>
                <a:latin typeface="Cambria Bold"/>
              </a:rPr>
              <a:t>Tính bằng cách thuận tiện.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F7E0489-9E9D-1ABC-1A81-60E3F0FA1235}"/>
              </a:ext>
            </a:extLst>
          </p:cNvPr>
          <p:cNvGrpSpPr/>
          <p:nvPr/>
        </p:nvGrpSpPr>
        <p:grpSpPr>
          <a:xfrm>
            <a:off x="-150764" y="1588663"/>
            <a:ext cx="7037479" cy="2145792"/>
            <a:chOff x="-150764" y="1588663"/>
            <a:chExt cx="7037479" cy="2145792"/>
          </a:xfrm>
        </p:grpSpPr>
        <p:sp>
          <p:nvSpPr>
            <p:cNvPr id="18" name="Freeform 18"/>
            <p:cNvSpPr/>
            <p:nvPr/>
          </p:nvSpPr>
          <p:spPr>
            <a:xfrm>
              <a:off x="-150764" y="1588663"/>
              <a:ext cx="7037479" cy="2145792"/>
            </a:xfrm>
            <a:custGeom>
              <a:avLst/>
              <a:gdLst/>
              <a:ahLst/>
              <a:cxnLst/>
              <a:rect l="l" t="t" r="r" b="b"/>
              <a:pathLst>
                <a:path w="7315200" h="3218688">
                  <a:moveTo>
                    <a:pt x="0" y="0"/>
                  </a:moveTo>
                  <a:lnTo>
                    <a:pt x="7315200" y="0"/>
                  </a:lnTo>
                  <a:lnTo>
                    <a:pt x="7315200" y="3218688"/>
                  </a:lnTo>
                  <a:lnTo>
                    <a:pt x="0" y="32186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TextBox 20"/>
            <p:cNvSpPr txBox="1"/>
            <p:nvPr/>
          </p:nvSpPr>
          <p:spPr>
            <a:xfrm>
              <a:off x="195139" y="1853215"/>
              <a:ext cx="5904810" cy="160685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4338"/>
                </a:lnSpc>
                <a:spcBef>
                  <a:spcPct val="0"/>
                </a:spcBef>
              </a:pPr>
              <a:r>
                <a:rPr lang="en-US" sz="3099" dirty="0">
                  <a:solidFill>
                    <a:srgbClr val="000000"/>
                  </a:solidFill>
                  <a:latin typeface="Cambria Bold"/>
                </a:rPr>
                <a:t> a) 67 x 3 + 67 x 7 = 67 x (3 + 7)</a:t>
              </a:r>
            </a:p>
            <a:p>
              <a:pPr algn="ctr" defTabSz="609630">
                <a:lnSpc>
                  <a:spcPts val="4338"/>
                </a:lnSpc>
                <a:spcBef>
                  <a:spcPct val="0"/>
                </a:spcBef>
              </a:pPr>
              <a:r>
                <a:rPr lang="en-US" sz="3099" dirty="0">
                  <a:solidFill>
                    <a:srgbClr val="000000"/>
                  </a:solidFill>
                  <a:latin typeface="Cambria Bold"/>
                </a:rPr>
                <a:t>                             = 67 x 10</a:t>
              </a:r>
            </a:p>
            <a:p>
              <a:pPr algn="ctr" defTabSz="609630">
                <a:lnSpc>
                  <a:spcPts val="4338"/>
                </a:lnSpc>
                <a:spcBef>
                  <a:spcPct val="0"/>
                </a:spcBef>
              </a:pPr>
              <a:r>
                <a:rPr lang="en-US" sz="3099" dirty="0">
                  <a:solidFill>
                    <a:srgbClr val="000000"/>
                  </a:solidFill>
                  <a:latin typeface="Cambria Bold"/>
                </a:rPr>
                <a:t>                      = 670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EDD8956-7DD4-D821-DB75-AF4AC26C9748}"/>
              </a:ext>
            </a:extLst>
          </p:cNvPr>
          <p:cNvGrpSpPr/>
          <p:nvPr/>
        </p:nvGrpSpPr>
        <p:grpSpPr>
          <a:xfrm>
            <a:off x="5958115" y="1795154"/>
            <a:ext cx="6774521" cy="2145792"/>
            <a:chOff x="6022808" y="1554297"/>
            <a:chExt cx="6774521" cy="2145792"/>
          </a:xfrm>
        </p:grpSpPr>
        <p:sp>
          <p:nvSpPr>
            <p:cNvPr id="21" name="Freeform 21"/>
            <p:cNvSpPr/>
            <p:nvPr/>
          </p:nvSpPr>
          <p:spPr>
            <a:xfrm>
              <a:off x="6444435" y="1554297"/>
              <a:ext cx="6352894" cy="2145792"/>
            </a:xfrm>
            <a:custGeom>
              <a:avLst/>
              <a:gdLst/>
              <a:ahLst/>
              <a:cxnLst/>
              <a:rect l="l" t="t" r="r" b="b"/>
              <a:pathLst>
                <a:path w="7315200" h="3218688">
                  <a:moveTo>
                    <a:pt x="0" y="0"/>
                  </a:moveTo>
                  <a:lnTo>
                    <a:pt x="7315200" y="0"/>
                  </a:lnTo>
                  <a:lnTo>
                    <a:pt x="7315200" y="3218688"/>
                  </a:lnTo>
                  <a:lnTo>
                    <a:pt x="0" y="32186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TextBox 22"/>
            <p:cNvSpPr txBox="1"/>
            <p:nvPr/>
          </p:nvSpPr>
          <p:spPr>
            <a:xfrm>
              <a:off x="6022808" y="1805589"/>
              <a:ext cx="6169192" cy="1606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4338"/>
                </a:lnSpc>
              </a:pPr>
              <a:r>
                <a:rPr lang="en-US" sz="3099" dirty="0">
                  <a:solidFill>
                    <a:srgbClr val="000000"/>
                  </a:solidFill>
                  <a:latin typeface="Cambria Bold"/>
                </a:rPr>
                <a:t>b) 45 x 6 + 45 x 4 = 45 x (6 + 4)</a:t>
              </a:r>
            </a:p>
            <a:p>
              <a:pPr algn="ctr" defTabSz="609630">
                <a:lnSpc>
                  <a:spcPts val="4338"/>
                </a:lnSpc>
              </a:pPr>
              <a:r>
                <a:rPr lang="en-US" sz="3099" dirty="0">
                  <a:solidFill>
                    <a:srgbClr val="000000"/>
                  </a:solidFill>
                  <a:latin typeface="Cambria Bold"/>
                </a:rPr>
                <a:t>                            = 45 x 10</a:t>
              </a:r>
            </a:p>
            <a:p>
              <a:pPr algn="ctr" defTabSz="609630">
                <a:lnSpc>
                  <a:spcPts val="4338"/>
                </a:lnSpc>
                <a:spcBef>
                  <a:spcPct val="0"/>
                </a:spcBef>
              </a:pPr>
              <a:r>
                <a:rPr lang="en-US" sz="3099" dirty="0">
                  <a:solidFill>
                    <a:srgbClr val="000000"/>
                  </a:solidFill>
                  <a:latin typeface="Cambria Bold"/>
                </a:rPr>
                <a:t>                      = 450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9A13254-2216-A9F4-C280-322F1822B2A6}"/>
              </a:ext>
            </a:extLst>
          </p:cNvPr>
          <p:cNvGrpSpPr/>
          <p:nvPr/>
        </p:nvGrpSpPr>
        <p:grpSpPr>
          <a:xfrm>
            <a:off x="2559572" y="4362503"/>
            <a:ext cx="6926472" cy="2145792"/>
            <a:chOff x="3220827" y="4347789"/>
            <a:chExt cx="6926472" cy="2145792"/>
          </a:xfrm>
        </p:grpSpPr>
        <p:sp>
          <p:nvSpPr>
            <p:cNvPr id="23" name="Freeform 23"/>
            <p:cNvSpPr/>
            <p:nvPr/>
          </p:nvSpPr>
          <p:spPr>
            <a:xfrm>
              <a:off x="3317812" y="4347789"/>
              <a:ext cx="6829487" cy="2145792"/>
            </a:xfrm>
            <a:custGeom>
              <a:avLst/>
              <a:gdLst/>
              <a:ahLst/>
              <a:cxnLst/>
              <a:rect l="l" t="t" r="r" b="b"/>
              <a:pathLst>
                <a:path w="7315200" h="3218688">
                  <a:moveTo>
                    <a:pt x="0" y="0"/>
                  </a:moveTo>
                  <a:lnTo>
                    <a:pt x="7315200" y="0"/>
                  </a:lnTo>
                  <a:lnTo>
                    <a:pt x="7315200" y="3218688"/>
                  </a:lnTo>
                  <a:lnTo>
                    <a:pt x="0" y="32186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TextBox 24"/>
            <p:cNvSpPr txBox="1"/>
            <p:nvPr/>
          </p:nvSpPr>
          <p:spPr>
            <a:xfrm>
              <a:off x="3220827" y="4639614"/>
              <a:ext cx="6740587" cy="160685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4338"/>
                </a:lnSpc>
              </a:pPr>
              <a:r>
                <a:rPr lang="en-US" sz="3099" dirty="0">
                  <a:solidFill>
                    <a:srgbClr val="000000"/>
                  </a:solidFill>
                  <a:latin typeface="Cambria Bold"/>
                </a:rPr>
                <a:t>c) 27 x 6 + 73 x 6 = 6 x (27 + 73)</a:t>
              </a:r>
            </a:p>
            <a:p>
              <a:pPr algn="ctr" defTabSz="609630">
                <a:lnSpc>
                  <a:spcPts val="4338"/>
                </a:lnSpc>
              </a:pPr>
              <a:r>
                <a:rPr lang="en-US" sz="3099" dirty="0">
                  <a:solidFill>
                    <a:srgbClr val="000000"/>
                  </a:solidFill>
                  <a:latin typeface="Cambria Bold"/>
                </a:rPr>
                <a:t>              = 6 x 100</a:t>
              </a:r>
            </a:p>
            <a:p>
              <a:pPr algn="ctr" defTabSz="609630">
                <a:lnSpc>
                  <a:spcPts val="4338"/>
                </a:lnSpc>
              </a:pPr>
              <a:r>
                <a:rPr lang="en-US" sz="3099" dirty="0">
                  <a:solidFill>
                    <a:srgbClr val="000000"/>
                  </a:solidFill>
                  <a:latin typeface="Cambria Bold"/>
                </a:rPr>
                <a:t>              = 600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18996" y="983433"/>
            <a:ext cx="4165235" cy="734123"/>
            <a:chOff x="0" y="0"/>
            <a:chExt cx="8330469" cy="146824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330469" cy="1468245"/>
            </a:xfrm>
            <a:custGeom>
              <a:avLst/>
              <a:gdLst/>
              <a:ahLst/>
              <a:cxnLst/>
              <a:rect l="l" t="t" r="r" b="b"/>
              <a:pathLst>
                <a:path w="8330469" h="1468245">
                  <a:moveTo>
                    <a:pt x="0" y="0"/>
                  </a:moveTo>
                  <a:lnTo>
                    <a:pt x="8330469" y="0"/>
                  </a:lnTo>
                  <a:lnTo>
                    <a:pt x="8330469" y="1468245"/>
                  </a:lnTo>
                  <a:lnTo>
                    <a:pt x="0" y="14682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TextBox 10"/>
            <p:cNvSpPr txBox="1"/>
            <p:nvPr/>
          </p:nvSpPr>
          <p:spPr>
            <a:xfrm>
              <a:off x="151210" y="95252"/>
              <a:ext cx="8133985" cy="10773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4622"/>
                </a:lnSpc>
                <a:spcBef>
                  <a:spcPct val="0"/>
                </a:spcBef>
              </a:pPr>
              <a:r>
                <a:rPr lang="en-US" sz="3301">
                  <a:solidFill>
                    <a:srgbClr val="000000"/>
                  </a:solidFill>
                  <a:latin typeface="Cambria Bold"/>
                </a:rPr>
                <a:t>a)  67 x 3 + 67 x 7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4313787" y="3700089"/>
            <a:ext cx="4165235" cy="734123"/>
            <a:chOff x="0" y="0"/>
            <a:chExt cx="8330469" cy="146824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330469" cy="1468245"/>
            </a:xfrm>
            <a:custGeom>
              <a:avLst/>
              <a:gdLst/>
              <a:ahLst/>
              <a:cxnLst/>
              <a:rect l="l" t="t" r="r" b="b"/>
              <a:pathLst>
                <a:path w="8330469" h="1468245">
                  <a:moveTo>
                    <a:pt x="0" y="0"/>
                  </a:moveTo>
                  <a:lnTo>
                    <a:pt x="8330469" y="0"/>
                  </a:lnTo>
                  <a:lnTo>
                    <a:pt x="8330469" y="1468245"/>
                  </a:lnTo>
                  <a:lnTo>
                    <a:pt x="0" y="14682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TextBox 17"/>
            <p:cNvSpPr txBox="1"/>
            <p:nvPr/>
          </p:nvSpPr>
          <p:spPr>
            <a:xfrm>
              <a:off x="151210" y="95252"/>
              <a:ext cx="8133985" cy="10773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4622"/>
                </a:lnSpc>
                <a:spcBef>
                  <a:spcPct val="0"/>
                </a:spcBef>
              </a:pPr>
              <a:r>
                <a:rPr lang="en-US" sz="3301">
                  <a:solidFill>
                    <a:srgbClr val="000000"/>
                  </a:solidFill>
                  <a:latin typeface="Cambria Bold"/>
                </a:rPr>
                <a:t>c)  27 x 6 + 73 x 6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ill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ill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ill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685800" y="363560"/>
            <a:ext cx="644480" cy="644480"/>
          </a:xfrm>
          <a:custGeom>
            <a:avLst/>
            <a:gdLst/>
            <a:ahLst/>
            <a:cxnLst/>
            <a:rect l="l" t="t" r="r" b="b"/>
            <a:pathLst>
              <a:path w="966720" h="966720">
                <a:moveTo>
                  <a:pt x="0" y="0"/>
                </a:moveTo>
                <a:lnTo>
                  <a:pt x="966720" y="0"/>
                </a:lnTo>
                <a:lnTo>
                  <a:pt x="966720" y="966720"/>
                </a:lnTo>
                <a:lnTo>
                  <a:pt x="0" y="9667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2142874" y="1086687"/>
            <a:ext cx="8166299" cy="2121087"/>
            <a:chOff x="0" y="0"/>
            <a:chExt cx="3226192" cy="83796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226192" cy="837960"/>
            </a:xfrm>
            <a:custGeom>
              <a:avLst/>
              <a:gdLst/>
              <a:ahLst/>
              <a:cxnLst/>
              <a:rect l="l" t="t" r="r" b="b"/>
              <a:pathLst>
                <a:path w="3226192" h="837960">
                  <a:moveTo>
                    <a:pt x="32233" y="0"/>
                  </a:moveTo>
                  <a:lnTo>
                    <a:pt x="3193959" y="0"/>
                  </a:lnTo>
                  <a:cubicBezTo>
                    <a:pt x="3202508" y="0"/>
                    <a:pt x="3210707" y="3396"/>
                    <a:pt x="3216751" y="9441"/>
                  </a:cubicBezTo>
                  <a:cubicBezTo>
                    <a:pt x="3222796" y="15486"/>
                    <a:pt x="3226192" y="23684"/>
                    <a:pt x="3226192" y="32233"/>
                  </a:cubicBezTo>
                  <a:lnTo>
                    <a:pt x="3226192" y="805727"/>
                  </a:lnTo>
                  <a:cubicBezTo>
                    <a:pt x="3226192" y="814276"/>
                    <a:pt x="3222796" y="822474"/>
                    <a:pt x="3216751" y="828519"/>
                  </a:cubicBezTo>
                  <a:cubicBezTo>
                    <a:pt x="3210707" y="834564"/>
                    <a:pt x="3202508" y="837960"/>
                    <a:pt x="3193959" y="837960"/>
                  </a:cubicBezTo>
                  <a:lnTo>
                    <a:pt x="32233" y="837960"/>
                  </a:lnTo>
                  <a:cubicBezTo>
                    <a:pt x="14431" y="837960"/>
                    <a:pt x="0" y="823529"/>
                    <a:pt x="0" y="805727"/>
                  </a:cubicBezTo>
                  <a:lnTo>
                    <a:pt x="0" y="32233"/>
                  </a:lnTo>
                  <a:cubicBezTo>
                    <a:pt x="0" y="14431"/>
                    <a:pt x="14431" y="0"/>
                    <a:pt x="32233" y="0"/>
                  </a:cubicBezTo>
                  <a:close/>
                </a:path>
              </a:pathLst>
            </a:custGeom>
            <a:solidFill>
              <a:srgbClr val="F19595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3226192" cy="88558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569838" y="428521"/>
            <a:ext cx="2863553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86"/>
              </a:lnSpc>
              <a:spcBef>
                <a:spcPct val="0"/>
              </a:spcBef>
            </a:pPr>
            <a:r>
              <a:rPr lang="en-US" sz="2918">
                <a:solidFill>
                  <a:srgbClr val="000000"/>
                </a:solidFill>
                <a:latin typeface="Cambria Bold"/>
              </a:rPr>
              <a:t>Tính (theo mẫu).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39EB40F-1B0E-4809-766F-6CD121302BA7}"/>
              </a:ext>
            </a:extLst>
          </p:cNvPr>
          <p:cNvGrpSpPr/>
          <p:nvPr/>
        </p:nvGrpSpPr>
        <p:grpSpPr>
          <a:xfrm>
            <a:off x="3541718" y="3528625"/>
            <a:ext cx="5673816" cy="957072"/>
            <a:chOff x="3541718" y="3528625"/>
            <a:chExt cx="5673816" cy="957072"/>
          </a:xfrm>
        </p:grpSpPr>
        <p:sp>
          <p:nvSpPr>
            <p:cNvPr id="12" name="Freeform 12"/>
            <p:cNvSpPr/>
            <p:nvPr/>
          </p:nvSpPr>
          <p:spPr>
            <a:xfrm>
              <a:off x="3541718" y="3528625"/>
              <a:ext cx="5673815" cy="957072"/>
            </a:xfrm>
            <a:custGeom>
              <a:avLst/>
              <a:gdLst/>
              <a:ahLst/>
              <a:cxnLst/>
              <a:rect l="l" t="t" r="r" b="b"/>
              <a:pathLst>
                <a:path w="7315200" h="1435608">
                  <a:moveTo>
                    <a:pt x="0" y="0"/>
                  </a:moveTo>
                  <a:lnTo>
                    <a:pt x="7315200" y="0"/>
                  </a:lnTo>
                  <a:lnTo>
                    <a:pt x="7315200" y="1435608"/>
                  </a:lnTo>
                  <a:lnTo>
                    <a:pt x="0" y="14356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TextBox 14"/>
            <p:cNvSpPr txBox="1"/>
            <p:nvPr/>
          </p:nvSpPr>
          <p:spPr>
            <a:xfrm>
              <a:off x="3667337" y="3693489"/>
              <a:ext cx="5548197" cy="5386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4622"/>
                </a:lnSpc>
                <a:spcBef>
                  <a:spcPct val="0"/>
                </a:spcBef>
              </a:pPr>
              <a:r>
                <a:rPr lang="en-US" sz="3301" dirty="0">
                  <a:solidFill>
                    <a:srgbClr val="000000"/>
                  </a:solidFill>
                  <a:latin typeface="Cambria Bold"/>
                </a:rPr>
                <a:t>321 x 3 + 321 x 5 + 321 x 2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2410367" y="1126439"/>
            <a:ext cx="5314554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086"/>
              </a:lnSpc>
              <a:spcBef>
                <a:spcPct val="0"/>
              </a:spcBef>
            </a:pPr>
            <a:r>
              <a:rPr lang="en-US" sz="2918" dirty="0" err="1">
                <a:solidFill>
                  <a:srgbClr val="000000"/>
                </a:solidFill>
                <a:latin typeface="Cambria Bold"/>
              </a:rPr>
              <a:t>Mẫu</a:t>
            </a:r>
            <a:r>
              <a:rPr lang="en-US" sz="2918" dirty="0">
                <a:solidFill>
                  <a:srgbClr val="000000"/>
                </a:solidFill>
                <a:latin typeface="Cambria Bold"/>
              </a:rPr>
              <a:t>: 26 x 4 + 26 x 3 + 26 x2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315678" y="1632773"/>
            <a:ext cx="3818640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086"/>
              </a:lnSpc>
              <a:spcBef>
                <a:spcPct val="0"/>
              </a:spcBef>
            </a:pPr>
            <a:r>
              <a:rPr lang="en-US" sz="2918" dirty="0">
                <a:solidFill>
                  <a:srgbClr val="000000"/>
                </a:solidFill>
                <a:latin typeface="Cambria"/>
              </a:rPr>
              <a:t> 26 x 4 + 26 x 3 + 26 x 2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134318" y="1632773"/>
            <a:ext cx="3081217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086"/>
              </a:lnSpc>
              <a:spcBef>
                <a:spcPct val="0"/>
              </a:spcBef>
            </a:pPr>
            <a:r>
              <a:rPr lang="en-US" sz="2918">
                <a:solidFill>
                  <a:srgbClr val="000000"/>
                </a:solidFill>
                <a:latin typeface="Cambria"/>
              </a:rPr>
              <a:t>= 26 x (4 + 3 + 2)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134318" y="2199611"/>
            <a:ext cx="3081217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086"/>
              </a:lnSpc>
              <a:spcBef>
                <a:spcPct val="0"/>
              </a:spcBef>
            </a:pPr>
            <a:r>
              <a:rPr lang="en-US" sz="2918">
                <a:solidFill>
                  <a:srgbClr val="000000"/>
                </a:solidFill>
                <a:latin typeface="Cambria"/>
              </a:rPr>
              <a:t>= 26 x 9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134318" y="2639841"/>
            <a:ext cx="3081217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086"/>
              </a:lnSpc>
              <a:spcBef>
                <a:spcPct val="0"/>
              </a:spcBef>
            </a:pPr>
            <a:r>
              <a:rPr lang="en-US" sz="2918">
                <a:solidFill>
                  <a:srgbClr val="000000"/>
                </a:solidFill>
                <a:latin typeface="Cambria"/>
              </a:rPr>
              <a:t>= 234.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569838" y="4549197"/>
            <a:ext cx="9867387" cy="1718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622"/>
              </a:lnSpc>
            </a:pPr>
            <a:r>
              <a:rPr lang="en-US" sz="3301" dirty="0">
                <a:solidFill>
                  <a:srgbClr val="000000"/>
                </a:solidFill>
                <a:latin typeface="Cambria Bold"/>
              </a:rPr>
              <a:t>321 x 3 + 321 x 5 + 321 x 2 = 321 x (3 + 5 + 2)</a:t>
            </a:r>
          </a:p>
          <a:p>
            <a:pPr defTabSz="609630">
              <a:lnSpc>
                <a:spcPts val="4622"/>
              </a:lnSpc>
            </a:pPr>
            <a:r>
              <a:rPr lang="en-US" sz="3301" dirty="0">
                <a:solidFill>
                  <a:srgbClr val="000000"/>
                </a:solidFill>
                <a:latin typeface="Cambria Bold"/>
              </a:rPr>
              <a:t>                                                        = 321 x 10</a:t>
            </a:r>
          </a:p>
          <a:p>
            <a:pPr defTabSz="609630">
              <a:lnSpc>
                <a:spcPts val="4622"/>
              </a:lnSpc>
              <a:spcBef>
                <a:spcPct val="0"/>
              </a:spcBef>
            </a:pPr>
            <a:r>
              <a:rPr lang="en-US" sz="3301" dirty="0">
                <a:solidFill>
                  <a:srgbClr val="000000"/>
                </a:solidFill>
                <a:latin typeface="Cambria Bold"/>
              </a:rPr>
              <a:t>                                                        = 3 210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685800" y="343958"/>
            <a:ext cx="683684" cy="683684"/>
          </a:xfrm>
          <a:custGeom>
            <a:avLst/>
            <a:gdLst/>
            <a:ahLst/>
            <a:cxnLst/>
            <a:rect l="l" t="t" r="r" b="b"/>
            <a:pathLst>
              <a:path w="1025526" h="1025526">
                <a:moveTo>
                  <a:pt x="0" y="0"/>
                </a:moveTo>
                <a:lnTo>
                  <a:pt x="1025526" y="0"/>
                </a:lnTo>
                <a:lnTo>
                  <a:pt x="1025526" y="1025526"/>
                </a:lnTo>
                <a:lnTo>
                  <a:pt x="0" y="10255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457605" y="387420"/>
            <a:ext cx="10048595" cy="1806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620"/>
              </a:lnSpc>
              <a:spcBef>
                <a:spcPct val="0"/>
              </a:spcBef>
            </a:pPr>
            <a:r>
              <a:rPr lang="en-US" sz="2586">
                <a:solidFill>
                  <a:srgbClr val="000000"/>
                </a:solidFill>
                <a:latin typeface="Cambria Bold"/>
              </a:rPr>
              <a:t>Người ta chuyển hàng để giúp đỡ đồng bào vùng bị lũ lụt. Đợt một chuyển được 3 chuyến, mỗi chuyến có 44 thùng hàng. Đợt hai chuyển được 3 chuyến, mỗi chuyến có 56 thùng hàng. Hỏi cả hai đợt đã chuyển được bao nhiêu thùng hàng?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3614112" y="2639955"/>
            <a:ext cx="5300885" cy="3532245"/>
            <a:chOff x="0" y="0"/>
            <a:chExt cx="2094177" cy="139545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094177" cy="1395455"/>
            </a:xfrm>
            <a:custGeom>
              <a:avLst/>
              <a:gdLst/>
              <a:ahLst/>
              <a:cxnLst/>
              <a:rect l="l" t="t" r="r" b="b"/>
              <a:pathLst>
                <a:path w="2094177" h="1395455">
                  <a:moveTo>
                    <a:pt x="49657" y="0"/>
                  </a:moveTo>
                  <a:lnTo>
                    <a:pt x="2044520" y="0"/>
                  </a:lnTo>
                  <a:cubicBezTo>
                    <a:pt x="2071945" y="0"/>
                    <a:pt x="2094177" y="22232"/>
                    <a:pt x="2094177" y="49657"/>
                  </a:cubicBezTo>
                  <a:lnTo>
                    <a:pt x="2094177" y="1345798"/>
                  </a:lnTo>
                  <a:cubicBezTo>
                    <a:pt x="2094177" y="1373223"/>
                    <a:pt x="2071945" y="1395455"/>
                    <a:pt x="2044520" y="1395455"/>
                  </a:cubicBezTo>
                  <a:lnTo>
                    <a:pt x="49657" y="1395455"/>
                  </a:lnTo>
                  <a:cubicBezTo>
                    <a:pt x="22232" y="1395455"/>
                    <a:pt x="0" y="1373223"/>
                    <a:pt x="0" y="1345798"/>
                  </a:cubicBezTo>
                  <a:lnTo>
                    <a:pt x="0" y="49657"/>
                  </a:lnTo>
                  <a:cubicBezTo>
                    <a:pt x="0" y="22232"/>
                    <a:pt x="22232" y="0"/>
                    <a:pt x="49657" y="0"/>
                  </a:cubicBezTo>
                  <a:close/>
                </a:path>
              </a:pathLst>
            </a:custGeom>
            <a:solidFill>
              <a:srgbClr val="FACDCC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2094177" cy="144308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5352253" y="2732892"/>
            <a:ext cx="1487494" cy="480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4127"/>
              </a:lnSpc>
              <a:spcBef>
                <a:spcPct val="0"/>
              </a:spcBef>
            </a:pPr>
            <a:r>
              <a:rPr lang="en-US" sz="2948">
                <a:solidFill>
                  <a:srgbClr val="000000"/>
                </a:solidFill>
                <a:latin typeface="Cambria Bold"/>
              </a:rPr>
              <a:t>Tóm tắt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887942" y="3296518"/>
            <a:ext cx="4921777" cy="2583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4127"/>
              </a:lnSpc>
            </a:pPr>
            <a:r>
              <a:rPr lang="en-US" sz="2948" dirty="0" err="1">
                <a:solidFill>
                  <a:srgbClr val="000000"/>
                </a:solidFill>
                <a:latin typeface="Cambria"/>
              </a:rPr>
              <a:t>Đợt</a:t>
            </a:r>
            <a:r>
              <a:rPr lang="en-US" sz="2948" dirty="0">
                <a:solidFill>
                  <a:srgbClr val="000000"/>
                </a:solidFill>
                <a:latin typeface="Cambria"/>
              </a:rPr>
              <a:t> 1:             </a:t>
            </a:r>
            <a:r>
              <a:rPr lang="en-US" sz="2948" dirty="0">
                <a:solidFill>
                  <a:srgbClr val="000000"/>
                </a:solidFill>
                <a:latin typeface="Cambria Bold"/>
              </a:rPr>
              <a:t>3 </a:t>
            </a:r>
            <a:r>
              <a:rPr lang="en-US" sz="2948" dirty="0" err="1">
                <a:solidFill>
                  <a:srgbClr val="000000"/>
                </a:solidFill>
                <a:latin typeface="Cambria Bold"/>
              </a:rPr>
              <a:t>chuyến</a:t>
            </a:r>
            <a:endParaRPr lang="en-US" sz="2948" dirty="0">
              <a:solidFill>
                <a:srgbClr val="000000"/>
              </a:solidFill>
              <a:latin typeface="Cambria Bold"/>
            </a:endParaRPr>
          </a:p>
          <a:p>
            <a:pPr algn="just" defTabSz="609630">
              <a:lnSpc>
                <a:spcPts val="4127"/>
              </a:lnSpc>
            </a:pPr>
            <a:r>
              <a:rPr lang="en-US" sz="2948" dirty="0" err="1">
                <a:solidFill>
                  <a:srgbClr val="000000"/>
                </a:solidFill>
                <a:latin typeface="Cambria"/>
              </a:rPr>
              <a:t>Mỗi</a:t>
            </a:r>
            <a:r>
              <a:rPr lang="en-US" sz="294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948" dirty="0" err="1">
                <a:solidFill>
                  <a:srgbClr val="000000"/>
                </a:solidFill>
                <a:latin typeface="Cambria"/>
              </a:rPr>
              <a:t>chuyến</a:t>
            </a:r>
            <a:r>
              <a:rPr lang="en-US" sz="2948" dirty="0">
                <a:solidFill>
                  <a:srgbClr val="000000"/>
                </a:solidFill>
                <a:latin typeface="Cambria"/>
              </a:rPr>
              <a:t>: </a:t>
            </a:r>
            <a:r>
              <a:rPr lang="en-US" sz="2948" dirty="0">
                <a:solidFill>
                  <a:srgbClr val="000000"/>
                </a:solidFill>
                <a:latin typeface="Cambria Bold"/>
              </a:rPr>
              <a:t>44 </a:t>
            </a:r>
            <a:r>
              <a:rPr lang="en-US" sz="2948" dirty="0" err="1">
                <a:solidFill>
                  <a:srgbClr val="000000"/>
                </a:solidFill>
                <a:latin typeface="Cambria Bold"/>
              </a:rPr>
              <a:t>thùng</a:t>
            </a:r>
            <a:r>
              <a:rPr lang="en-US" sz="294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948" dirty="0" err="1">
                <a:solidFill>
                  <a:srgbClr val="000000"/>
                </a:solidFill>
                <a:latin typeface="Cambria Bold"/>
              </a:rPr>
              <a:t>hàng</a:t>
            </a:r>
            <a:endParaRPr lang="en-US" sz="2948" dirty="0">
              <a:solidFill>
                <a:srgbClr val="000000"/>
              </a:solidFill>
              <a:latin typeface="Cambria Bold"/>
            </a:endParaRPr>
          </a:p>
          <a:p>
            <a:pPr algn="just" defTabSz="609630">
              <a:lnSpc>
                <a:spcPts val="4127"/>
              </a:lnSpc>
            </a:pPr>
            <a:r>
              <a:rPr lang="en-US" sz="2948" dirty="0" err="1">
                <a:solidFill>
                  <a:srgbClr val="000000"/>
                </a:solidFill>
                <a:latin typeface="Cambria"/>
              </a:rPr>
              <a:t>Đợt</a:t>
            </a:r>
            <a:r>
              <a:rPr lang="en-US" sz="2948" dirty="0">
                <a:solidFill>
                  <a:srgbClr val="000000"/>
                </a:solidFill>
                <a:latin typeface="Cambria"/>
              </a:rPr>
              <a:t> 2:             </a:t>
            </a:r>
            <a:r>
              <a:rPr lang="en-US" sz="2948" dirty="0">
                <a:solidFill>
                  <a:srgbClr val="000000"/>
                </a:solidFill>
                <a:latin typeface="Cambria Bold"/>
              </a:rPr>
              <a:t>3 </a:t>
            </a:r>
            <a:r>
              <a:rPr lang="en-US" sz="2948" dirty="0" err="1">
                <a:solidFill>
                  <a:srgbClr val="000000"/>
                </a:solidFill>
                <a:latin typeface="Cambria Bold"/>
              </a:rPr>
              <a:t>chuyến</a:t>
            </a:r>
            <a:endParaRPr lang="en-US" sz="2948" dirty="0">
              <a:solidFill>
                <a:srgbClr val="000000"/>
              </a:solidFill>
              <a:latin typeface="Cambria Bold"/>
            </a:endParaRPr>
          </a:p>
          <a:p>
            <a:pPr algn="just" defTabSz="609630">
              <a:lnSpc>
                <a:spcPts val="4127"/>
              </a:lnSpc>
            </a:pPr>
            <a:r>
              <a:rPr lang="en-US" sz="2948" dirty="0" err="1">
                <a:solidFill>
                  <a:srgbClr val="000000"/>
                </a:solidFill>
                <a:latin typeface="Cambria"/>
              </a:rPr>
              <a:t>Mỗi</a:t>
            </a:r>
            <a:r>
              <a:rPr lang="en-US" sz="294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948" dirty="0" err="1">
                <a:solidFill>
                  <a:srgbClr val="000000"/>
                </a:solidFill>
                <a:latin typeface="Cambria"/>
              </a:rPr>
              <a:t>chuyến</a:t>
            </a:r>
            <a:r>
              <a:rPr lang="en-US" sz="2948" dirty="0">
                <a:solidFill>
                  <a:srgbClr val="000000"/>
                </a:solidFill>
                <a:latin typeface="Cambria"/>
              </a:rPr>
              <a:t>: </a:t>
            </a:r>
            <a:r>
              <a:rPr lang="en-US" sz="2948" dirty="0">
                <a:solidFill>
                  <a:srgbClr val="000000"/>
                </a:solidFill>
                <a:latin typeface="Cambria Bold"/>
              </a:rPr>
              <a:t>56 </a:t>
            </a:r>
            <a:r>
              <a:rPr lang="en-US" sz="2948" dirty="0" err="1">
                <a:solidFill>
                  <a:srgbClr val="000000"/>
                </a:solidFill>
                <a:latin typeface="Cambria Bold"/>
              </a:rPr>
              <a:t>thùng</a:t>
            </a:r>
            <a:r>
              <a:rPr lang="en-US" sz="294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948" dirty="0" err="1">
                <a:solidFill>
                  <a:srgbClr val="000000"/>
                </a:solidFill>
                <a:latin typeface="Cambria Bold"/>
              </a:rPr>
              <a:t>hàng</a:t>
            </a:r>
            <a:endParaRPr lang="en-US" sz="2948" dirty="0">
              <a:solidFill>
                <a:srgbClr val="000000"/>
              </a:solidFill>
              <a:latin typeface="Cambria Bold"/>
            </a:endParaRPr>
          </a:p>
          <a:p>
            <a:pPr algn="just" defTabSz="609630">
              <a:lnSpc>
                <a:spcPts val="4127"/>
              </a:lnSpc>
              <a:spcBef>
                <a:spcPct val="0"/>
              </a:spcBef>
            </a:pPr>
            <a:r>
              <a:rPr lang="en-US" sz="2948" dirty="0" err="1">
                <a:solidFill>
                  <a:srgbClr val="000000"/>
                </a:solidFill>
                <a:latin typeface="Cambria"/>
              </a:rPr>
              <a:t>Cả</a:t>
            </a:r>
            <a:r>
              <a:rPr lang="en-US" sz="294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948" dirty="0" err="1">
                <a:solidFill>
                  <a:srgbClr val="000000"/>
                </a:solidFill>
                <a:latin typeface="Cambria"/>
              </a:rPr>
              <a:t>hai</a:t>
            </a:r>
            <a:r>
              <a:rPr lang="en-US" sz="294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948" dirty="0" err="1">
                <a:solidFill>
                  <a:srgbClr val="000000"/>
                </a:solidFill>
                <a:latin typeface="Cambria"/>
              </a:rPr>
              <a:t>đợt</a:t>
            </a:r>
            <a:r>
              <a:rPr lang="en-US" sz="2948" dirty="0">
                <a:solidFill>
                  <a:srgbClr val="000000"/>
                </a:solidFill>
                <a:latin typeface="Cambria"/>
              </a:rPr>
              <a:t>:     </a:t>
            </a:r>
            <a:r>
              <a:rPr lang="en-US" sz="2948" dirty="0">
                <a:solidFill>
                  <a:srgbClr val="E73F1C"/>
                </a:solidFill>
                <a:latin typeface="Cambria Bold"/>
              </a:rPr>
              <a:t>... </a:t>
            </a:r>
            <a:r>
              <a:rPr lang="en-US" sz="2948" dirty="0" err="1">
                <a:solidFill>
                  <a:srgbClr val="E73F1C"/>
                </a:solidFill>
                <a:latin typeface="Cambria Bold"/>
              </a:rPr>
              <a:t>thùng</a:t>
            </a:r>
            <a:r>
              <a:rPr lang="en-US" sz="2948" dirty="0">
                <a:solidFill>
                  <a:srgbClr val="E73F1C"/>
                </a:solidFill>
                <a:latin typeface="Cambria Bold"/>
              </a:rPr>
              <a:t> </a:t>
            </a:r>
            <a:r>
              <a:rPr lang="en-US" sz="2948" dirty="0" err="1">
                <a:solidFill>
                  <a:srgbClr val="E73F1C"/>
                </a:solidFill>
                <a:latin typeface="Cambria Bold"/>
              </a:rPr>
              <a:t>hàng</a:t>
            </a:r>
            <a:r>
              <a:rPr lang="en-US" sz="2948" dirty="0">
                <a:solidFill>
                  <a:srgbClr val="E73F1C"/>
                </a:solidFill>
                <a:latin typeface="Cambria Bold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685800" y="343958"/>
            <a:ext cx="683684" cy="683684"/>
          </a:xfrm>
          <a:custGeom>
            <a:avLst/>
            <a:gdLst/>
            <a:ahLst/>
            <a:cxnLst/>
            <a:rect l="l" t="t" r="r" b="b"/>
            <a:pathLst>
              <a:path w="1025526" h="1025526">
                <a:moveTo>
                  <a:pt x="0" y="0"/>
                </a:moveTo>
                <a:lnTo>
                  <a:pt x="1025526" y="0"/>
                </a:lnTo>
                <a:lnTo>
                  <a:pt x="1025526" y="1025526"/>
                </a:lnTo>
                <a:lnTo>
                  <a:pt x="0" y="10255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2846474" y="2492470"/>
            <a:ext cx="7428877" cy="3742937"/>
            <a:chOff x="0" y="0"/>
            <a:chExt cx="2934865" cy="147869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934865" cy="1478691"/>
            </a:xfrm>
            <a:custGeom>
              <a:avLst/>
              <a:gdLst/>
              <a:ahLst/>
              <a:cxnLst/>
              <a:rect l="l" t="t" r="r" b="b"/>
              <a:pathLst>
                <a:path w="2934865" h="1478691">
                  <a:moveTo>
                    <a:pt x="35433" y="0"/>
                  </a:moveTo>
                  <a:lnTo>
                    <a:pt x="2899432" y="0"/>
                  </a:lnTo>
                  <a:cubicBezTo>
                    <a:pt x="2908829" y="0"/>
                    <a:pt x="2917842" y="3733"/>
                    <a:pt x="2924487" y="10378"/>
                  </a:cubicBezTo>
                  <a:cubicBezTo>
                    <a:pt x="2931132" y="17023"/>
                    <a:pt x="2934865" y="26035"/>
                    <a:pt x="2934865" y="35433"/>
                  </a:cubicBezTo>
                  <a:lnTo>
                    <a:pt x="2934865" y="1443259"/>
                  </a:lnTo>
                  <a:cubicBezTo>
                    <a:pt x="2934865" y="1452656"/>
                    <a:pt x="2931132" y="1461668"/>
                    <a:pt x="2924487" y="1468313"/>
                  </a:cubicBezTo>
                  <a:cubicBezTo>
                    <a:pt x="2917842" y="1474958"/>
                    <a:pt x="2908829" y="1478691"/>
                    <a:pt x="2899432" y="1478691"/>
                  </a:cubicBezTo>
                  <a:lnTo>
                    <a:pt x="35433" y="1478691"/>
                  </a:lnTo>
                  <a:cubicBezTo>
                    <a:pt x="26035" y="1478691"/>
                    <a:pt x="17023" y="1474958"/>
                    <a:pt x="10378" y="1468313"/>
                  </a:cubicBezTo>
                  <a:cubicBezTo>
                    <a:pt x="3733" y="1461668"/>
                    <a:pt x="0" y="1452656"/>
                    <a:pt x="0" y="1443259"/>
                  </a:cubicBezTo>
                  <a:lnTo>
                    <a:pt x="0" y="35433"/>
                  </a:lnTo>
                  <a:cubicBezTo>
                    <a:pt x="0" y="26035"/>
                    <a:pt x="3733" y="17023"/>
                    <a:pt x="10378" y="10378"/>
                  </a:cubicBezTo>
                  <a:cubicBezTo>
                    <a:pt x="17023" y="3733"/>
                    <a:pt x="26035" y="0"/>
                    <a:pt x="35433" y="0"/>
                  </a:cubicBezTo>
                  <a:close/>
                </a:path>
              </a:pathLst>
            </a:custGeom>
            <a:solidFill>
              <a:srgbClr val="FACDCC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2934865" cy="152631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457605" y="387420"/>
            <a:ext cx="10048595" cy="1806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620"/>
              </a:lnSpc>
              <a:spcBef>
                <a:spcPct val="0"/>
              </a:spcBef>
            </a:pPr>
            <a:r>
              <a:rPr lang="en-US" sz="2586">
                <a:solidFill>
                  <a:srgbClr val="000000"/>
                </a:solidFill>
                <a:latin typeface="Cambria Bold"/>
              </a:rPr>
              <a:t>Người ta chuyển hàng để giúp đỡ đồng bào vùng bị lũ lụt. Đợt một chuyển được 3 chuyến, mỗi chuyến có 44 thùng hàng. Đợt hai chuyển được 3 chuyến, mỗi chuyến có 56 thùng hàng. Hỏi cả hai đợt đã chuyển được bao nhiêu thùng hàng?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715387" y="2513242"/>
            <a:ext cx="1305732" cy="421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623"/>
              </a:lnSpc>
              <a:spcBef>
                <a:spcPct val="0"/>
              </a:spcBef>
            </a:pPr>
            <a:r>
              <a:rPr lang="en-US" sz="2587">
                <a:solidFill>
                  <a:srgbClr val="000000"/>
                </a:solidFill>
                <a:latin typeface="Cambria Bold"/>
              </a:rPr>
              <a:t>Bài giải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584809" y="2902958"/>
            <a:ext cx="7794188" cy="3191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620"/>
              </a:lnSpc>
            </a:pPr>
            <a:r>
              <a:rPr lang="en-US" sz="2586">
                <a:solidFill>
                  <a:srgbClr val="000000"/>
                </a:solidFill>
                <a:latin typeface="Cambria"/>
              </a:rPr>
              <a:t>Số thùng hàng chuyển đi trong đợt 1 là:</a:t>
            </a:r>
          </a:p>
          <a:p>
            <a:pPr algn="ctr" defTabSz="609630">
              <a:lnSpc>
                <a:spcPts val="3620"/>
              </a:lnSpc>
            </a:pPr>
            <a:r>
              <a:rPr lang="en-US" sz="2586">
                <a:solidFill>
                  <a:srgbClr val="000000"/>
                </a:solidFill>
                <a:latin typeface="Cambria"/>
              </a:rPr>
              <a:t>44 x 3 = 132 (thùng hàng)</a:t>
            </a:r>
          </a:p>
          <a:p>
            <a:pPr algn="ctr" defTabSz="609630">
              <a:lnSpc>
                <a:spcPts val="3620"/>
              </a:lnSpc>
            </a:pPr>
            <a:r>
              <a:rPr lang="en-US" sz="2586">
                <a:solidFill>
                  <a:srgbClr val="000000"/>
                </a:solidFill>
                <a:latin typeface="Cambria"/>
              </a:rPr>
              <a:t>Số thùng hàng chuyển đi trong đợt 2 là:</a:t>
            </a:r>
          </a:p>
          <a:p>
            <a:pPr algn="ctr" defTabSz="609630">
              <a:lnSpc>
                <a:spcPts val="3620"/>
              </a:lnSpc>
            </a:pPr>
            <a:r>
              <a:rPr lang="en-US" sz="2586">
                <a:solidFill>
                  <a:srgbClr val="000000"/>
                </a:solidFill>
                <a:latin typeface="Cambria"/>
              </a:rPr>
              <a:t>56 x 3 = 168 (thùng hàng)</a:t>
            </a:r>
          </a:p>
          <a:p>
            <a:pPr algn="ctr" defTabSz="609630">
              <a:lnSpc>
                <a:spcPts val="3620"/>
              </a:lnSpc>
            </a:pPr>
            <a:r>
              <a:rPr lang="en-US" sz="2586">
                <a:solidFill>
                  <a:srgbClr val="000000"/>
                </a:solidFill>
                <a:latin typeface="Cambria"/>
              </a:rPr>
              <a:t>Số thùng hàng chuyển đi trong cả hai đợt là:</a:t>
            </a:r>
          </a:p>
          <a:p>
            <a:pPr algn="ctr" defTabSz="609630">
              <a:lnSpc>
                <a:spcPts val="3620"/>
              </a:lnSpc>
            </a:pPr>
            <a:r>
              <a:rPr lang="en-US" sz="2586">
                <a:solidFill>
                  <a:srgbClr val="000000"/>
                </a:solidFill>
                <a:latin typeface="Cambria"/>
              </a:rPr>
              <a:t>132 + 168 = 300 (thùng hàng)</a:t>
            </a:r>
          </a:p>
          <a:p>
            <a:pPr algn="ctr" defTabSz="609630">
              <a:lnSpc>
                <a:spcPts val="3620"/>
              </a:lnSpc>
              <a:spcBef>
                <a:spcPct val="0"/>
              </a:spcBef>
            </a:pPr>
            <a:r>
              <a:rPr lang="en-US" sz="2586">
                <a:solidFill>
                  <a:srgbClr val="000000"/>
                </a:solidFill>
                <a:latin typeface="Cambria"/>
              </a:rPr>
              <a:t>                                </a:t>
            </a:r>
            <a:r>
              <a:rPr lang="en-US" sz="2586">
                <a:solidFill>
                  <a:srgbClr val="000000"/>
                </a:solidFill>
                <a:latin typeface="Cambria Italics"/>
              </a:rPr>
              <a:t>   Đáp số</a:t>
            </a:r>
            <a:r>
              <a:rPr lang="en-US" sz="2586">
                <a:solidFill>
                  <a:srgbClr val="000000"/>
                </a:solidFill>
                <a:latin typeface="Cambria"/>
              </a:rPr>
              <a:t>: 300 thùng hàng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685800" y="343958"/>
            <a:ext cx="683684" cy="683684"/>
          </a:xfrm>
          <a:custGeom>
            <a:avLst/>
            <a:gdLst/>
            <a:ahLst/>
            <a:cxnLst/>
            <a:rect l="l" t="t" r="r" b="b"/>
            <a:pathLst>
              <a:path w="1025526" h="1025526">
                <a:moveTo>
                  <a:pt x="0" y="0"/>
                </a:moveTo>
                <a:lnTo>
                  <a:pt x="1025526" y="0"/>
                </a:lnTo>
                <a:lnTo>
                  <a:pt x="1025526" y="1025526"/>
                </a:lnTo>
                <a:lnTo>
                  <a:pt x="0" y="10255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2393486" y="2703162"/>
            <a:ext cx="8176834" cy="2900169"/>
            <a:chOff x="0" y="0"/>
            <a:chExt cx="3230354" cy="114574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230354" cy="1145746"/>
            </a:xfrm>
            <a:custGeom>
              <a:avLst/>
              <a:gdLst/>
              <a:ahLst/>
              <a:cxnLst/>
              <a:rect l="l" t="t" r="r" b="b"/>
              <a:pathLst>
                <a:path w="3230354" h="1145746">
                  <a:moveTo>
                    <a:pt x="32192" y="0"/>
                  </a:moveTo>
                  <a:lnTo>
                    <a:pt x="3198162" y="0"/>
                  </a:lnTo>
                  <a:cubicBezTo>
                    <a:pt x="3215941" y="0"/>
                    <a:pt x="3230354" y="14413"/>
                    <a:pt x="3230354" y="32192"/>
                  </a:cubicBezTo>
                  <a:lnTo>
                    <a:pt x="3230354" y="1113554"/>
                  </a:lnTo>
                  <a:cubicBezTo>
                    <a:pt x="3230354" y="1131333"/>
                    <a:pt x="3215941" y="1145746"/>
                    <a:pt x="3198162" y="1145746"/>
                  </a:cubicBezTo>
                  <a:lnTo>
                    <a:pt x="32192" y="1145746"/>
                  </a:lnTo>
                  <a:cubicBezTo>
                    <a:pt x="23654" y="1145746"/>
                    <a:pt x="15466" y="1142354"/>
                    <a:pt x="9429" y="1136317"/>
                  </a:cubicBezTo>
                  <a:cubicBezTo>
                    <a:pt x="3392" y="1130280"/>
                    <a:pt x="0" y="1122092"/>
                    <a:pt x="0" y="1113554"/>
                  </a:cubicBezTo>
                  <a:lnTo>
                    <a:pt x="0" y="32192"/>
                  </a:lnTo>
                  <a:cubicBezTo>
                    <a:pt x="0" y="14413"/>
                    <a:pt x="14413" y="0"/>
                    <a:pt x="32192" y="0"/>
                  </a:cubicBezTo>
                  <a:close/>
                </a:path>
              </a:pathLst>
            </a:custGeom>
            <a:solidFill>
              <a:srgbClr val="FACDCC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3230354" cy="119337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457605" y="387420"/>
            <a:ext cx="10048595" cy="1806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620"/>
              </a:lnSpc>
              <a:spcBef>
                <a:spcPct val="0"/>
              </a:spcBef>
            </a:pPr>
            <a:r>
              <a:rPr lang="en-US" sz="2586">
                <a:solidFill>
                  <a:srgbClr val="000000"/>
                </a:solidFill>
                <a:latin typeface="Cambria Bold"/>
              </a:rPr>
              <a:t>Người ta chuyển hàng để giúp đỡ đồng bào vùng bị lũ lụt. Đợt một chuyển được 3 chuyến, mỗi chuyến có 44 thùng hàng. Đợt hai chuyển được 3 chuyến, mỗi chuyến có 56 thùng hàng. Hỏi cả hai đợt đã chuyển được bao nhiêu thùng hàng?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641644" y="2723934"/>
            <a:ext cx="1305732" cy="421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623"/>
              </a:lnSpc>
              <a:spcBef>
                <a:spcPct val="0"/>
              </a:spcBef>
            </a:pPr>
            <a:r>
              <a:rPr lang="en-US" sz="2587">
                <a:solidFill>
                  <a:srgbClr val="000000"/>
                </a:solidFill>
                <a:latin typeface="Cambria Bold"/>
              </a:rPr>
              <a:t>Bài giải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511066" y="3113650"/>
            <a:ext cx="7794188" cy="2729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620"/>
              </a:lnSpc>
            </a:pPr>
            <a:r>
              <a:rPr lang="en-US" sz="2586" dirty="0" err="1">
                <a:solidFill>
                  <a:srgbClr val="000000"/>
                </a:solidFill>
                <a:latin typeface="Cambria"/>
              </a:rPr>
              <a:t>Số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thùng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hàng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chuyển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đi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mỗi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chuyến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 ở 2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đợt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ctr" defTabSz="609630">
              <a:lnSpc>
                <a:spcPts val="3620"/>
              </a:lnSpc>
            </a:pPr>
            <a:r>
              <a:rPr lang="en-US" sz="2586" dirty="0">
                <a:solidFill>
                  <a:srgbClr val="000000"/>
                </a:solidFill>
                <a:latin typeface="Cambria"/>
              </a:rPr>
              <a:t>44 + 56 = 100 (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thùng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hàng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)</a:t>
            </a:r>
          </a:p>
          <a:p>
            <a:pPr algn="ctr" defTabSz="609630">
              <a:lnSpc>
                <a:spcPts val="3620"/>
              </a:lnSpc>
            </a:pPr>
            <a:r>
              <a:rPr lang="en-US" sz="2586" dirty="0" err="1">
                <a:solidFill>
                  <a:srgbClr val="000000"/>
                </a:solidFill>
                <a:latin typeface="Cambria"/>
              </a:rPr>
              <a:t>Số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thùng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hàng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chuyển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đi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cả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 2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đợt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ctr" defTabSz="609630">
              <a:lnSpc>
                <a:spcPts val="3620"/>
              </a:lnSpc>
            </a:pPr>
            <a:r>
              <a:rPr lang="en-US" sz="2586" dirty="0">
                <a:solidFill>
                  <a:srgbClr val="000000"/>
                </a:solidFill>
                <a:latin typeface="Cambria"/>
              </a:rPr>
              <a:t>100 x 3 = 300 (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thùng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hàng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)</a:t>
            </a:r>
          </a:p>
          <a:p>
            <a:pPr algn="ctr" defTabSz="609630">
              <a:lnSpc>
                <a:spcPts val="3620"/>
              </a:lnSpc>
            </a:pPr>
            <a:r>
              <a:rPr lang="en-US" sz="2586" dirty="0">
                <a:solidFill>
                  <a:srgbClr val="000000"/>
                </a:solidFill>
                <a:latin typeface="Cambria"/>
              </a:rPr>
              <a:t>                                   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Đáp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số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: 300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thùng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hàng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ctr" defTabSz="609630">
              <a:lnSpc>
                <a:spcPts val="3620"/>
              </a:lnSpc>
              <a:spcBef>
                <a:spcPct val="0"/>
              </a:spcBef>
            </a:pPr>
            <a:endParaRPr lang="en-US" sz="2586" dirty="0">
              <a:solidFill>
                <a:srgbClr val="000000"/>
              </a:solidFill>
              <a:latin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829</Words>
  <Application>Microsoft Office PowerPoint</Application>
  <PresentationFormat>Màn hình rộng</PresentationFormat>
  <Paragraphs>87</Paragraphs>
  <Slides>14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11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14</vt:i4>
      </vt:variant>
    </vt:vector>
  </HeadingPairs>
  <TitlesOfParts>
    <vt:vector size="27" baseType="lpstr">
      <vt:lpstr>#9Slide07 HoneyCream</vt:lpstr>
      <vt:lpstr>Arial</vt:lpstr>
      <vt:lpstr>Calibri</vt:lpstr>
      <vt:lpstr>Calibri Light</vt:lpstr>
      <vt:lpstr>Cambria</vt:lpstr>
      <vt:lpstr>Cambria Bold</vt:lpstr>
      <vt:lpstr>Cambria Italics</vt:lpstr>
      <vt:lpstr>SVN-Newton</vt:lpstr>
      <vt:lpstr>SVN-Ready</vt:lpstr>
      <vt:lpstr>Times New Roman</vt:lpstr>
      <vt:lpstr>思源黑体 CN</vt:lpstr>
      <vt:lpstr>Office Theme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KhanhHuynen;MNT</dc:creator>
  <cp:keywords>MANGNON</cp:keywords>
  <cp:lastModifiedBy>Dung Âu</cp:lastModifiedBy>
  <cp:revision>9</cp:revision>
  <dcterms:created xsi:type="dcterms:W3CDTF">2023-12-04T01:48:03Z</dcterms:created>
  <dcterms:modified xsi:type="dcterms:W3CDTF">2026-01-21T10:37:15Z</dcterms:modified>
</cp:coreProperties>
</file>