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37" r:id="rId2"/>
    <p:sldId id="257" r:id="rId3"/>
    <p:sldId id="263" r:id="rId4"/>
    <p:sldId id="265" r:id="rId5"/>
    <p:sldId id="266" r:id="rId6"/>
    <p:sldId id="267" r:id="rId7"/>
    <p:sldId id="268" r:id="rId8"/>
    <p:sldId id="270" r:id="rId9"/>
    <p:sldId id="271" r:id="rId10"/>
    <p:sldId id="264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057D-312F-4A9C-A431-282F01975F2C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C10D-E76B-42FA-8036-469BA4C3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3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667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88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7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58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8A79D-D2AD-446B-9CE1-4AC544F9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3955D8-E1DF-4782-B0E5-6EF55335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88045-2883-4A9D-948F-3C5B5548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7AEB-E9FD-4F71-8D43-C3BD7E9C8E3A}" type="datetimeFigureOut">
              <a:rPr lang="zh-CN" altLang="en-US" smtClean="0"/>
              <a:t>2026/1/18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9EFAC-5EBD-4360-BE7A-9883EFE2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A7CA2-A4AF-43A6-B5A0-48D0C3D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BCC6-712D-418C-BF95-59EDD8864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074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  <p:extLst>
      <p:ext uri="{BB962C8B-B14F-4D97-AF65-F5344CB8AC3E}">
        <p14:creationId xmlns:p14="http://schemas.microsoft.com/office/powerpoint/2010/main" val="10588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8256">
            <a:off x="1223669" y="548371"/>
            <a:ext cx="4109060" cy="2755631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84" y="2674121"/>
            <a:ext cx="9211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2" y="580791"/>
            <a:ext cx="1055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 một</a:t>
            </a:r>
            <a:r>
              <a:rPr kumimoji="0" lang="en-US" sz="3600" b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trong các trường hợp sau để thực hành việc chi tiêu: 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046" y="1948037"/>
            <a:ext cx="1055478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Mua quà năm mới cho các thành viên trong gia đình với tổng số tiền 1 000 000 đồng.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Mua hoa và đồ trang trí Tết với số tiền 500 000 đồng.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Mua bánh kẹo và thực phẩm để mời khách khi đến thăm nhà ngày Tết với số tiền 800 000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240379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2" y="580791"/>
            <a:ext cx="1055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 sánh</a:t>
            </a:r>
            <a:r>
              <a:rPr kumimoji="0" lang="en-US" sz="3600" b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giá của các mặt hàng và thảo luận để lựa chọn mặt hàng cho phù hợp với số tiền mình có.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8387" y="1675062"/>
            <a:ext cx="3960188" cy="1567791"/>
            <a:chOff x="252583" y="146709"/>
            <a:chExt cx="4995863" cy="1581150"/>
          </a:xfrm>
        </p:grpSpPr>
        <p:pic>
          <p:nvPicPr>
            <p:cNvPr id="5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</a:t>
              </a: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 CẦU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7017" y="3031107"/>
            <a:ext cx="1111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Xác định tổng số tiền nhóm có.</a:t>
            </a:r>
          </a:p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Với số tiền ấy, nhóm dự định sẽ mua những mặt hàng nào để đáp ứng yêu cầu tình huống đặt ra?</a:t>
            </a:r>
          </a:p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So sánh giá của các mặt hàng để lựa chọn mặt hàng phù hợp nhất.</a:t>
            </a:r>
            <a:endParaRPr lang="en-US"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6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" descr="5d1de482s853c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5" name="图形" descr="60sd85274b5aab8"/>
          <p:cNvPicPr>
            <a:picLocks noChangeAspect="1"/>
          </p:cNvPicPr>
          <p:nvPr/>
        </p:nvPicPr>
        <p:blipFill>
          <a:blip r:embed="rId6"/>
          <a:srcRect l="9686" t="8361" r="10690" b="13683"/>
          <a:stretch>
            <a:fillRect/>
          </a:stretch>
        </p:blipFill>
        <p:spPr>
          <a:xfrm rot="16200000">
            <a:off x="3103245" y="-2334260"/>
            <a:ext cx="5603875" cy="11287125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/>
        </p:nvPicPr>
        <p:blipFill>
          <a:blip r:embed="rId7"/>
          <a:srcRect b="62187"/>
          <a:stretch>
            <a:fillRect/>
          </a:stretch>
        </p:blipFill>
        <p:spPr>
          <a:xfrm>
            <a:off x="0" y="0"/>
            <a:ext cx="12192000" cy="2305050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8608350" y="2305050"/>
            <a:ext cx="4025265" cy="4633595"/>
            <a:chOff x="12914" y="3040"/>
            <a:chExt cx="6339" cy="7297"/>
          </a:xfrm>
        </p:grpSpPr>
        <p:pic>
          <p:nvPicPr>
            <p:cNvPr id="13" name="图形" descr="5b8b67sdd52b6e0a"/>
            <p:cNvPicPr>
              <a:picLocks noChangeAspect="1"/>
            </p:cNvPicPr>
            <p:nvPr/>
          </p:nvPicPr>
          <p:blipFill>
            <a:blip r:embed="rId8"/>
            <a:srcRect l="56034" t="37714" b="5166"/>
            <a:stretch>
              <a:fillRect/>
            </a:stretch>
          </p:blipFill>
          <p:spPr>
            <a:xfrm>
              <a:off x="15509" y="3040"/>
              <a:ext cx="3745" cy="7297"/>
            </a:xfrm>
            <a:prstGeom prst="rect">
              <a:avLst/>
            </a:prstGeom>
          </p:spPr>
        </p:pic>
        <p:pic>
          <p:nvPicPr>
            <p:cNvPr id="14" name="图形" descr="5b8b67sdd52b6e0a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l="22141" t="62090" r="43226" b="5166"/>
            <a:stretch>
              <a:fillRect/>
            </a:stretch>
          </p:blipFill>
          <p:spPr>
            <a:xfrm>
              <a:off x="12914" y="5057"/>
              <a:ext cx="3724" cy="5280"/>
            </a:xfrm>
            <a:prstGeom prst="rect">
              <a:avLst/>
            </a:prstGeom>
          </p:spPr>
        </p:pic>
      </p:grpSp>
      <p:pic>
        <p:nvPicPr>
          <p:cNvPr id="22" name="图形" descr="5d1dse482853c6"/>
          <p:cNvPicPr>
            <a:picLocks noChangeAspect="1"/>
          </p:cNvPicPr>
          <p:nvPr/>
        </p:nvPicPr>
        <p:blipFill>
          <a:blip r:embed="rId7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/>
        </p:nvPicPr>
        <p:blipFill>
          <a:blip r:embed="rId7"/>
          <a:srcRect l="88234" t="44365" b="25750"/>
          <a:stretch>
            <a:fillRect/>
          </a:stretch>
        </p:blipFill>
        <p:spPr>
          <a:xfrm flipH="1">
            <a:off x="1435735" y="4069080"/>
            <a:ext cx="1228725" cy="1561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53723"/>
          <a:stretch/>
        </p:blipFill>
        <p:spPr>
          <a:xfrm rot="182133">
            <a:off x="2110814" y="1137717"/>
            <a:ext cx="7754784" cy="1847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297" y="2724838"/>
            <a:ext cx="9711770" cy="193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9294" y="3609507"/>
            <a:ext cx="5773412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13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4" t="8756" r="31490" b="43689"/>
          <a:stretch/>
        </p:blipFill>
        <p:spPr>
          <a:xfrm rot="651939">
            <a:off x="1420167" y="731250"/>
            <a:ext cx="3500138" cy="2366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31" y="2614746"/>
            <a:ext cx="9644708" cy="3657917"/>
          </a:xfrm>
          <a:prstGeom prst="rect">
            <a:avLst/>
          </a:prstGeom>
        </p:spPr>
      </p:pic>
      <p:pic>
        <p:nvPicPr>
          <p:cNvPr id="8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0007" y="353433"/>
            <a:ext cx="7913047" cy="1780186"/>
            <a:chOff x="1670007" y="353433"/>
            <a:chExt cx="7913047" cy="1780186"/>
          </a:xfrm>
        </p:grpSpPr>
        <p:pic>
          <p:nvPicPr>
            <p:cNvPr id="2" name="Hình ảnh 4">
              <a:extLst>
                <a:ext uri="{FF2B5EF4-FFF2-40B4-BE49-F238E27FC236}">
                  <a16:creationId xmlns:a16="http://schemas.microsoft.com/office/drawing/2014/main" id="{5A6A5F5C-0534-0FED-176A-4CD3D55F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0007" y="509414"/>
              <a:ext cx="6840305" cy="11034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6246" y="353433"/>
              <a:ext cx="1566808" cy="17801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49086" y="1734308"/>
            <a:ext cx="111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latin typeface="Cambria" panose="02040503050406030204" pitchFamily="18" charset="0"/>
                <a:ea typeface="Cambria" panose="02040503050406030204" pitchFamily="18" charset="0"/>
              </a:rPr>
              <a:t>Chia sẻ về các khoản thu, chi của gia đình bằng sơ đồ đã chuẩn bị.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3422469" cy="1214846"/>
            <a:chOff x="252583" y="146709"/>
            <a:chExt cx="4995863" cy="1581150"/>
          </a:xfrm>
        </p:grpSpPr>
        <p:pic>
          <p:nvPicPr>
            <p:cNvPr id="4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 Ý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0710" y="1403559"/>
            <a:ext cx="998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Gia đình em có những nguồn thu nhập nào?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388" y="1920360"/>
            <a:ext cx="694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lương của bố, mẹ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10" y="2526989"/>
            <a:ext cx="10868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Trong những nguồn thu ấy, nguồn thu nào là cố định hằng tháng, nguồn thu nào là đột xuất?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710" y="3643396"/>
            <a:ext cx="10868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 thu cố định hàng tháng là tiền lương của bố mẹ, nguồn thu đột xuất là được ông bà cho, bố mẹ được thưởng, ...</a:t>
            </a:r>
            <a:endParaRPr lang="en-US" sz="320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">
            <a:extLst>
              <a:ext uri="{FF2B5EF4-FFF2-40B4-BE49-F238E27FC236}">
                <a16:creationId xmlns:a16="http://schemas.microsoft.com/office/drawing/2014/main" id="{D7DF91C0-DB27-1015-BAC8-EBFA1FC7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8018" y="5135551"/>
            <a:ext cx="2261913" cy="13387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"/>
            <a:ext cx="3422469" cy="1214846"/>
            <a:chOff x="252583" y="146709"/>
            <a:chExt cx="4995863" cy="1581150"/>
          </a:xfrm>
        </p:grpSpPr>
        <p:pic>
          <p:nvPicPr>
            <p:cNvPr id="4" name="图片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 Ý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0710" y="1403559"/>
            <a:ext cx="1086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khoản chi cố định hàng tháng của gia đình em là gì?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708" y="1942214"/>
            <a:ext cx="694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ăn, tiền điện, nước, tiền học,....</a:t>
            </a:r>
            <a:endParaRPr lang="en-US" sz="480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10" y="2549632"/>
            <a:ext cx="1086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Có khoản chi nào phát sinh không?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708" y="3182109"/>
            <a:ext cx="1048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 nhật bạn bè, sinh nhật người thân, đám cưới, mua đồ đạc, sửa xe, ....</a:t>
            </a:r>
            <a:endParaRPr lang="en-US" sz="480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0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3422469" cy="1214846"/>
            <a:chOff x="252583" y="146709"/>
            <a:chExt cx="4995863" cy="1581150"/>
          </a:xfrm>
        </p:grpSpPr>
        <p:pic>
          <p:nvPicPr>
            <p:cNvPr id="4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 Ý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0710" y="1403559"/>
            <a:ext cx="1086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Thế nào là chi tiêu tiết kiệm?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708" y="1942214"/>
            <a:ext cx="1048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 vừa đủ, phù hợp với tài chính gia đình, không mua thừa mà không dùng đến.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10" y="2973312"/>
            <a:ext cx="1086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Lợi ích của việc chi tiêu tiết kiệm.</a:t>
            </a:r>
            <a:endParaRPr lang="en-US" sz="3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708" y="3558087"/>
            <a:ext cx="1048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chi tiêu tiết kiệm, hợp lý, gia đình sẽ không gặp khó khăn về tài chính.</a:t>
            </a:r>
            <a:endParaRPr lang="en-US" sz="320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5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9" t="10582" r="38495" b="50757"/>
          <a:stretch/>
        </p:blipFill>
        <p:spPr>
          <a:xfrm>
            <a:off x="1190820" y="651184"/>
            <a:ext cx="2925116" cy="2152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30" y="2527157"/>
            <a:ext cx="941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nl-NL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chi tiêu phù hợp với các khoản thu là rất cần thiết đối với mỗi gia đình. Khi cân đối được thu – chi và chi tiêu tiết kiệm, các gia đình sẽ không gặp khó khăn về tài chính.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>
            <a:off x="10651044" y="2596784"/>
            <a:ext cx="1482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70" y="504619"/>
            <a:ext cx="6559865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3" y="1467870"/>
            <a:ext cx="599585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CHI TIÊU TIẾT KIỆM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Mua sắm vừa đủ dùng: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Không thừa mà không thiếu.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khoản tiền dự phòng – 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Để riêng khi cần đến.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Chi tiêu nên tiết kiệm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Để không thấp thỏm lo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“Khéo ăn thì sẽ no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Khéo co thì được ấm”.</a:t>
            </a:r>
          </a:p>
          <a:p>
            <a:pPr algn="r"/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</a:rPr>
              <a:t>(Thụy Anh)</a:t>
            </a:r>
          </a:p>
        </p:txBody>
      </p:sp>
      <p:pic>
        <p:nvPicPr>
          <p:cNvPr id="6" name="Đồ họa 3">
            <a:extLst>
              <a:ext uri="{FF2B5EF4-FFF2-40B4-BE49-F238E27FC236}">
                <a16:creationId xmlns:a16="http://schemas.microsoft.com/office/drawing/2014/main" id="{4189120A-EDF5-2B66-204C-DA389D92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" y="2281140"/>
            <a:ext cx="2740097" cy="3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6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E7A26"/>
      </a:accent1>
      <a:accent2>
        <a:srgbClr val="FEA259"/>
      </a:accent2>
      <a:accent3>
        <a:srgbClr val="FE7A26"/>
      </a:accent3>
      <a:accent4>
        <a:srgbClr val="FEA259"/>
      </a:accent4>
      <a:accent5>
        <a:srgbClr val="FE7A26"/>
      </a:accent5>
      <a:accent6>
        <a:srgbClr val="FEA259"/>
      </a:accent6>
      <a:hlink>
        <a:srgbClr val="FE7A26"/>
      </a:hlink>
      <a:folHlink>
        <a:srgbClr val="FEA25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471</Words>
  <Application>Microsoft Office PowerPoint</Application>
  <PresentationFormat>Màn hình rộng</PresentationFormat>
  <Paragraphs>39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思源宋体 SemiBold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Dung Âu</cp:lastModifiedBy>
  <cp:revision>26</cp:revision>
  <dcterms:created xsi:type="dcterms:W3CDTF">2023-12-09T09:48:29Z</dcterms:created>
  <dcterms:modified xsi:type="dcterms:W3CDTF">2026-01-18T09:57:18Z</dcterms:modified>
</cp:coreProperties>
</file>