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437" r:id="rId2"/>
    <p:sldId id="256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</p:sldIdLst>
  <p:sldSz cx="18288000" cy="10287000"/>
  <p:notesSz cx="6858000" cy="9144000"/>
  <p:embeddedFontLst>
    <p:embeddedFont>
      <p:font typeface="#9Slide07 HoneyCream" pitchFamily="2" charset="0"/>
      <p:regular r:id="rId15"/>
    </p:embeddedFont>
    <p:embeddedFont>
      <p:font typeface="Calibri (MS)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85" autoAdjust="0"/>
    <p:restoredTop sz="94622" autoAdjust="0"/>
  </p:normalViewPr>
  <p:slideViewPr>
    <p:cSldViewPr>
      <p:cViewPr varScale="1">
        <p:scale>
          <a:sx n="54" d="100"/>
          <a:sy n="54" d="100"/>
        </p:scale>
        <p:origin x="56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C00C5-6441-44F9-9CEC-33FA8CFF9F23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9134F-CC9A-4274-B899-B36DF905F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90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12274593" y="-1335362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Hồng Linh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432152" y="1096054"/>
            <a:ext cx="15630525" cy="8220074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69">
                <a:defRPr/>
              </a:pPr>
              <a:endParaRPr lang="zh-CN" altLang="en-US" sz="2700">
                <a:solidFill>
                  <a:prstClr val="white"/>
                </a:solidFill>
                <a:latin typeface="思源黑体 CN"/>
                <a:ea typeface="思源黑体 CN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69">
                <a:defRPr/>
              </a:pPr>
              <a:endParaRPr lang="zh-CN" altLang="en-US" sz="2700" dirty="0">
                <a:solidFill>
                  <a:prstClr val="white"/>
                </a:solidFill>
                <a:latin typeface="思源黑体 CN"/>
                <a:ea typeface="思源黑体 CN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453803" y="4900716"/>
            <a:ext cx="19402431" cy="7458075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" y="2"/>
            <a:ext cx="18289586" cy="310008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363039" y="1784129"/>
            <a:ext cx="18317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057504">
              <a:defRPr/>
            </a:pP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TRƯỜNG TIỂU HỌC SÀI ĐỒNG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88632" y="4227107"/>
            <a:ext cx="154636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057504">
              <a:defRPr/>
            </a:pP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Lớp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: 4A5</a:t>
            </a:r>
          </a:p>
          <a:p>
            <a:pPr algn="ctr" defTabSz="2057504">
              <a:defRPr/>
            </a:pP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GV: Âu Thị Thanh Dung</a:t>
            </a:r>
          </a:p>
        </p:txBody>
      </p:sp>
    </p:spTree>
    <p:extLst>
      <p:ext uri="{BB962C8B-B14F-4D97-AF65-F5344CB8AC3E}">
        <p14:creationId xmlns:p14="http://schemas.microsoft.com/office/powerpoint/2010/main" val="24039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962" b="-5962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-1092695" y="2766045"/>
            <a:ext cx="19750225" cy="6791953"/>
            <a:chOff x="0" y="0"/>
            <a:chExt cx="52414898" cy="18025087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52270121" cy="17880306"/>
            </a:xfrm>
            <a:custGeom>
              <a:avLst/>
              <a:gdLst/>
              <a:ahLst/>
              <a:cxnLst/>
              <a:rect l="l" t="t" r="r" b="b"/>
              <a:pathLst>
                <a:path w="52270121" h="17880306">
                  <a:moveTo>
                    <a:pt x="0" y="0"/>
                  </a:moveTo>
                  <a:lnTo>
                    <a:pt x="52270120" y="0"/>
                  </a:lnTo>
                  <a:lnTo>
                    <a:pt x="52270120" y="17880306"/>
                  </a:lnTo>
                  <a:lnTo>
                    <a:pt x="0" y="17880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52414897" cy="18025087"/>
            </a:xfrm>
            <a:custGeom>
              <a:avLst/>
              <a:gdLst/>
              <a:ahLst/>
              <a:cxnLst/>
              <a:rect l="l" t="t" r="r" b="b"/>
              <a:pathLst>
                <a:path w="52414897" h="18025087">
                  <a:moveTo>
                    <a:pt x="52270118" y="17880307"/>
                  </a:moveTo>
                  <a:lnTo>
                    <a:pt x="52414897" y="17880307"/>
                  </a:lnTo>
                  <a:lnTo>
                    <a:pt x="52414897" y="18025087"/>
                  </a:lnTo>
                  <a:lnTo>
                    <a:pt x="52270118" y="18025087"/>
                  </a:lnTo>
                  <a:lnTo>
                    <a:pt x="52270118" y="1788030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7880307"/>
                  </a:lnTo>
                  <a:lnTo>
                    <a:pt x="0" y="17880307"/>
                  </a:lnTo>
                  <a:lnTo>
                    <a:pt x="0" y="144780"/>
                  </a:lnTo>
                  <a:close/>
                  <a:moveTo>
                    <a:pt x="0" y="17880307"/>
                  </a:moveTo>
                  <a:lnTo>
                    <a:pt x="144780" y="17880307"/>
                  </a:lnTo>
                  <a:lnTo>
                    <a:pt x="144780" y="18025087"/>
                  </a:lnTo>
                  <a:lnTo>
                    <a:pt x="0" y="18025087"/>
                  </a:lnTo>
                  <a:lnTo>
                    <a:pt x="0" y="17880307"/>
                  </a:lnTo>
                  <a:close/>
                  <a:moveTo>
                    <a:pt x="52270118" y="144780"/>
                  </a:moveTo>
                  <a:lnTo>
                    <a:pt x="52414897" y="144780"/>
                  </a:lnTo>
                  <a:lnTo>
                    <a:pt x="52414897" y="17880307"/>
                  </a:lnTo>
                  <a:lnTo>
                    <a:pt x="52270118" y="17880307"/>
                  </a:lnTo>
                  <a:lnTo>
                    <a:pt x="52270118" y="144780"/>
                  </a:lnTo>
                  <a:close/>
                  <a:moveTo>
                    <a:pt x="144780" y="17880307"/>
                  </a:moveTo>
                  <a:lnTo>
                    <a:pt x="52270118" y="17880307"/>
                  </a:lnTo>
                  <a:lnTo>
                    <a:pt x="52270118" y="18025087"/>
                  </a:lnTo>
                  <a:lnTo>
                    <a:pt x="144780" y="18025087"/>
                  </a:lnTo>
                  <a:lnTo>
                    <a:pt x="144780" y="17880307"/>
                  </a:lnTo>
                  <a:close/>
                  <a:moveTo>
                    <a:pt x="52270118" y="0"/>
                  </a:moveTo>
                  <a:lnTo>
                    <a:pt x="52414897" y="0"/>
                  </a:lnTo>
                  <a:lnTo>
                    <a:pt x="52414897" y="144780"/>
                  </a:lnTo>
                  <a:lnTo>
                    <a:pt x="52270118" y="144780"/>
                  </a:lnTo>
                  <a:lnTo>
                    <a:pt x="5227011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52270118" y="0"/>
                  </a:lnTo>
                  <a:lnTo>
                    <a:pt x="5227011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762000" y="3828523"/>
            <a:ext cx="11576744" cy="6093976"/>
          </a:xfrm>
          <a:prstGeom prst="rect">
            <a:avLst/>
          </a:prstGeom>
        </p:spPr>
        <p:txBody>
          <a:bodyPr wrap="square" lIns="0" tIns="0" rIns="0" bIns="0" numCol="1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6600" dirty="0" err="1">
                <a:solidFill>
                  <a:srgbClr val="5D2E1D"/>
                </a:solidFill>
                <a:latin typeface="Calibri (MS)"/>
              </a:rPr>
              <a:t>Viết</a:t>
            </a:r>
            <a:r>
              <a:rPr lang="en-US" sz="66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6600" dirty="0" err="1">
                <a:solidFill>
                  <a:srgbClr val="5D2E1D"/>
                </a:solidFill>
                <a:latin typeface="Calibri (MS)"/>
              </a:rPr>
              <a:t>số</a:t>
            </a:r>
            <a:r>
              <a:rPr lang="en-US" sz="66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6600" dirty="0" err="1">
                <a:solidFill>
                  <a:srgbClr val="5D2E1D"/>
                </a:solidFill>
                <a:latin typeface="Calibri (MS)"/>
              </a:rPr>
              <a:t>thích</a:t>
            </a:r>
            <a:r>
              <a:rPr lang="en-US" sz="66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6600" dirty="0" err="1">
                <a:solidFill>
                  <a:srgbClr val="5D2E1D"/>
                </a:solidFill>
                <a:latin typeface="Calibri (MS)"/>
              </a:rPr>
              <a:t>hợp</a:t>
            </a:r>
            <a:r>
              <a:rPr lang="en-US" sz="66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6600" dirty="0" err="1">
                <a:solidFill>
                  <a:srgbClr val="5D2E1D"/>
                </a:solidFill>
                <a:latin typeface="Calibri (MS)"/>
              </a:rPr>
              <a:t>vào</a:t>
            </a:r>
            <a:r>
              <a:rPr lang="en-US" sz="66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6600" dirty="0" err="1">
                <a:solidFill>
                  <a:srgbClr val="5D2E1D"/>
                </a:solidFill>
                <a:latin typeface="Calibri (MS)"/>
              </a:rPr>
              <a:t>chỗ</a:t>
            </a:r>
            <a:r>
              <a:rPr lang="en-US" sz="66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6600" dirty="0" err="1">
                <a:solidFill>
                  <a:srgbClr val="5D2E1D"/>
                </a:solidFill>
                <a:latin typeface="Calibri (MS)"/>
              </a:rPr>
              <a:t>chấm</a:t>
            </a:r>
            <a:endParaRPr lang="en-US" sz="6600" dirty="0">
              <a:solidFill>
                <a:srgbClr val="5D2E1D"/>
              </a:solidFill>
              <a:latin typeface="Calibri (MS)"/>
            </a:endParaRPr>
          </a:p>
          <a:p>
            <a:pPr algn="ctr">
              <a:spcBef>
                <a:spcPct val="0"/>
              </a:spcBef>
            </a:pPr>
            <a:r>
              <a:rPr lang="en-US" sz="6600" dirty="0">
                <a:solidFill>
                  <a:srgbClr val="5D2E1D"/>
                </a:solidFill>
                <a:latin typeface="Calibri (MS)"/>
              </a:rPr>
              <a:t>5 000 kg = ... </a:t>
            </a:r>
            <a:r>
              <a:rPr lang="en-US" sz="6600" dirty="0" err="1">
                <a:solidFill>
                  <a:srgbClr val="5D2E1D"/>
                </a:solidFill>
                <a:latin typeface="Calibri (MS)"/>
              </a:rPr>
              <a:t>tấn</a:t>
            </a:r>
            <a:endParaRPr lang="en-US" sz="6600" dirty="0">
              <a:solidFill>
                <a:srgbClr val="5D2E1D"/>
              </a:solidFill>
              <a:latin typeface="Calibri (MS)"/>
            </a:endParaRPr>
          </a:p>
          <a:p>
            <a:pPr>
              <a:spcBef>
                <a:spcPct val="0"/>
              </a:spcBef>
            </a:pPr>
            <a:r>
              <a:rPr lang="en-US" sz="6600" dirty="0">
                <a:solidFill>
                  <a:srgbClr val="5D2E1D"/>
                </a:solidFill>
                <a:latin typeface="Calibri (MS)"/>
              </a:rPr>
              <a:t>A. 5000				C. 50</a:t>
            </a:r>
          </a:p>
          <a:p>
            <a:pPr>
              <a:spcBef>
                <a:spcPct val="0"/>
              </a:spcBef>
            </a:pPr>
            <a:r>
              <a:rPr lang="en-US" sz="6600" dirty="0">
                <a:solidFill>
                  <a:srgbClr val="5D2E1D"/>
                </a:solidFill>
                <a:latin typeface="Calibri (MS)"/>
              </a:rPr>
              <a:t>B. 500				D. 5</a:t>
            </a:r>
          </a:p>
          <a:p>
            <a:pPr>
              <a:spcBef>
                <a:spcPct val="0"/>
              </a:spcBef>
            </a:pPr>
            <a:endParaRPr lang="en-US" sz="6600" dirty="0">
              <a:solidFill>
                <a:srgbClr val="5D2E1D"/>
              </a:solidFill>
              <a:latin typeface="Calibri (MS)"/>
            </a:endParaRPr>
          </a:p>
          <a:p>
            <a:pPr>
              <a:spcBef>
                <a:spcPct val="0"/>
              </a:spcBef>
            </a:pPr>
            <a:endParaRPr lang="en-US" sz="6600" dirty="0">
              <a:solidFill>
                <a:srgbClr val="5D2E1D"/>
              </a:solidFill>
              <a:latin typeface="Calibri (MS)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-957399"/>
            <a:ext cx="8455885" cy="3395766"/>
          </a:xfrm>
          <a:prstGeom prst="rect">
            <a:avLst/>
          </a:prstGeom>
        </p:spPr>
      </p:pic>
      <p:sp>
        <p:nvSpPr>
          <p:cNvPr id="16" name="Freeform 9"/>
          <p:cNvSpPr/>
          <p:nvPr/>
        </p:nvSpPr>
        <p:spPr>
          <a:xfrm>
            <a:off x="11918998" y="4124073"/>
            <a:ext cx="6553767" cy="6162927"/>
          </a:xfrm>
          <a:custGeom>
            <a:avLst/>
            <a:gdLst/>
            <a:ahLst/>
            <a:cxnLst/>
            <a:rect l="l" t="t" r="r" b="b"/>
            <a:pathLst>
              <a:path w="8252028" h="7382127">
                <a:moveTo>
                  <a:pt x="0" y="0"/>
                </a:moveTo>
                <a:lnTo>
                  <a:pt x="8252028" y="0"/>
                </a:lnTo>
                <a:lnTo>
                  <a:pt x="8252028" y="7382127"/>
                </a:lnTo>
                <a:lnTo>
                  <a:pt x="0" y="73821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7" name="Oval 16"/>
          <p:cNvSpPr/>
          <p:nvPr/>
        </p:nvSpPr>
        <p:spPr>
          <a:xfrm>
            <a:off x="5943600" y="6896100"/>
            <a:ext cx="1066800" cy="9906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962" b="-5962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-1092695" y="2766045"/>
            <a:ext cx="19750225" cy="6791953"/>
            <a:chOff x="0" y="0"/>
            <a:chExt cx="52414898" cy="18025087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52270121" cy="17880306"/>
            </a:xfrm>
            <a:custGeom>
              <a:avLst/>
              <a:gdLst/>
              <a:ahLst/>
              <a:cxnLst/>
              <a:rect l="l" t="t" r="r" b="b"/>
              <a:pathLst>
                <a:path w="52270121" h="17880306">
                  <a:moveTo>
                    <a:pt x="0" y="0"/>
                  </a:moveTo>
                  <a:lnTo>
                    <a:pt x="52270120" y="0"/>
                  </a:lnTo>
                  <a:lnTo>
                    <a:pt x="52270120" y="17880306"/>
                  </a:lnTo>
                  <a:lnTo>
                    <a:pt x="0" y="17880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52414897" cy="18025087"/>
            </a:xfrm>
            <a:custGeom>
              <a:avLst/>
              <a:gdLst/>
              <a:ahLst/>
              <a:cxnLst/>
              <a:rect l="l" t="t" r="r" b="b"/>
              <a:pathLst>
                <a:path w="52414897" h="18025087">
                  <a:moveTo>
                    <a:pt x="52270118" y="17880307"/>
                  </a:moveTo>
                  <a:lnTo>
                    <a:pt x="52414897" y="17880307"/>
                  </a:lnTo>
                  <a:lnTo>
                    <a:pt x="52414897" y="18025087"/>
                  </a:lnTo>
                  <a:lnTo>
                    <a:pt x="52270118" y="18025087"/>
                  </a:lnTo>
                  <a:lnTo>
                    <a:pt x="52270118" y="1788030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7880307"/>
                  </a:lnTo>
                  <a:lnTo>
                    <a:pt x="0" y="17880307"/>
                  </a:lnTo>
                  <a:lnTo>
                    <a:pt x="0" y="144780"/>
                  </a:lnTo>
                  <a:close/>
                  <a:moveTo>
                    <a:pt x="0" y="17880307"/>
                  </a:moveTo>
                  <a:lnTo>
                    <a:pt x="144780" y="17880307"/>
                  </a:lnTo>
                  <a:lnTo>
                    <a:pt x="144780" y="18025087"/>
                  </a:lnTo>
                  <a:lnTo>
                    <a:pt x="0" y="18025087"/>
                  </a:lnTo>
                  <a:lnTo>
                    <a:pt x="0" y="17880307"/>
                  </a:lnTo>
                  <a:close/>
                  <a:moveTo>
                    <a:pt x="52270118" y="144780"/>
                  </a:moveTo>
                  <a:lnTo>
                    <a:pt x="52414897" y="144780"/>
                  </a:lnTo>
                  <a:lnTo>
                    <a:pt x="52414897" y="17880307"/>
                  </a:lnTo>
                  <a:lnTo>
                    <a:pt x="52270118" y="17880307"/>
                  </a:lnTo>
                  <a:lnTo>
                    <a:pt x="52270118" y="144780"/>
                  </a:lnTo>
                  <a:close/>
                  <a:moveTo>
                    <a:pt x="144780" y="17880307"/>
                  </a:moveTo>
                  <a:lnTo>
                    <a:pt x="52270118" y="17880307"/>
                  </a:lnTo>
                  <a:lnTo>
                    <a:pt x="52270118" y="18025087"/>
                  </a:lnTo>
                  <a:lnTo>
                    <a:pt x="144780" y="18025087"/>
                  </a:lnTo>
                  <a:lnTo>
                    <a:pt x="144780" y="17880307"/>
                  </a:lnTo>
                  <a:close/>
                  <a:moveTo>
                    <a:pt x="52270118" y="0"/>
                  </a:moveTo>
                  <a:lnTo>
                    <a:pt x="52414897" y="0"/>
                  </a:lnTo>
                  <a:lnTo>
                    <a:pt x="52414897" y="144780"/>
                  </a:lnTo>
                  <a:lnTo>
                    <a:pt x="52270118" y="144780"/>
                  </a:lnTo>
                  <a:lnTo>
                    <a:pt x="5227011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52270118" y="0"/>
                  </a:lnTo>
                  <a:lnTo>
                    <a:pt x="5227011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2" name="Freeform 12"/>
          <p:cNvSpPr/>
          <p:nvPr/>
        </p:nvSpPr>
        <p:spPr>
          <a:xfrm>
            <a:off x="13677055" y="3764055"/>
            <a:ext cx="4610945" cy="6587065"/>
          </a:xfrm>
          <a:custGeom>
            <a:avLst/>
            <a:gdLst/>
            <a:ahLst/>
            <a:cxnLst/>
            <a:rect l="l" t="t" r="r" b="b"/>
            <a:pathLst>
              <a:path w="4610945" h="6587065">
                <a:moveTo>
                  <a:pt x="0" y="0"/>
                </a:moveTo>
                <a:lnTo>
                  <a:pt x="4610945" y="0"/>
                </a:lnTo>
                <a:lnTo>
                  <a:pt x="4610945" y="6587065"/>
                </a:lnTo>
                <a:lnTo>
                  <a:pt x="0" y="65870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695066" y="3786915"/>
            <a:ext cx="11676876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80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5D2E1D"/>
                </a:solidFill>
                <a:latin typeface="Calibri (MS)"/>
              </a:rPr>
              <a:t>Tính</a:t>
            </a:r>
            <a:r>
              <a:rPr lang="en-US" sz="8000" dirty="0">
                <a:solidFill>
                  <a:srgbClr val="5D2E1D"/>
                </a:solidFill>
                <a:latin typeface="Calibri (MS)"/>
              </a:rPr>
              <a:t> 2 002 000 : 1 000</a:t>
            </a:r>
          </a:p>
          <a:p>
            <a:r>
              <a:rPr lang="en-US" sz="8000" dirty="0">
                <a:solidFill>
                  <a:srgbClr val="5D2E1D"/>
                </a:solidFill>
                <a:latin typeface="Calibri (MS)"/>
              </a:rPr>
              <a:t>A. 200 200				B. 200</a:t>
            </a:r>
          </a:p>
          <a:p>
            <a:r>
              <a:rPr lang="en-US" sz="8000" dirty="0">
                <a:solidFill>
                  <a:srgbClr val="5D2E1D"/>
                </a:solidFill>
                <a:latin typeface="Calibri (MS)"/>
              </a:rPr>
              <a:t>C. 20 020				D. 2 002</a:t>
            </a:r>
          </a:p>
          <a:p>
            <a:pPr algn="ctr">
              <a:spcBef>
                <a:spcPct val="0"/>
              </a:spcBef>
            </a:pPr>
            <a:endParaRPr lang="en-US" sz="8000" dirty="0">
              <a:solidFill>
                <a:srgbClr val="5D2E1D"/>
              </a:solidFill>
              <a:latin typeface="Calibri (MS)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400" y="-1099240"/>
            <a:ext cx="8455885" cy="3395766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8797657" y="6362700"/>
            <a:ext cx="1066800" cy="9906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962" b="-5962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-1092695" y="2766045"/>
            <a:ext cx="19750225" cy="6791953"/>
            <a:chOff x="0" y="0"/>
            <a:chExt cx="52414898" cy="18025087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52270121" cy="17880306"/>
            </a:xfrm>
            <a:custGeom>
              <a:avLst/>
              <a:gdLst/>
              <a:ahLst/>
              <a:cxnLst/>
              <a:rect l="l" t="t" r="r" b="b"/>
              <a:pathLst>
                <a:path w="52270121" h="17880306">
                  <a:moveTo>
                    <a:pt x="0" y="0"/>
                  </a:moveTo>
                  <a:lnTo>
                    <a:pt x="52270120" y="0"/>
                  </a:lnTo>
                  <a:lnTo>
                    <a:pt x="52270120" y="17880306"/>
                  </a:lnTo>
                  <a:lnTo>
                    <a:pt x="0" y="17880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52414897" cy="18025087"/>
            </a:xfrm>
            <a:custGeom>
              <a:avLst/>
              <a:gdLst/>
              <a:ahLst/>
              <a:cxnLst/>
              <a:rect l="l" t="t" r="r" b="b"/>
              <a:pathLst>
                <a:path w="52414897" h="18025087">
                  <a:moveTo>
                    <a:pt x="52270118" y="17880307"/>
                  </a:moveTo>
                  <a:lnTo>
                    <a:pt x="52414897" y="17880307"/>
                  </a:lnTo>
                  <a:lnTo>
                    <a:pt x="52414897" y="18025087"/>
                  </a:lnTo>
                  <a:lnTo>
                    <a:pt x="52270118" y="18025087"/>
                  </a:lnTo>
                  <a:lnTo>
                    <a:pt x="52270118" y="1788030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7880307"/>
                  </a:lnTo>
                  <a:lnTo>
                    <a:pt x="0" y="17880307"/>
                  </a:lnTo>
                  <a:lnTo>
                    <a:pt x="0" y="144780"/>
                  </a:lnTo>
                  <a:close/>
                  <a:moveTo>
                    <a:pt x="0" y="17880307"/>
                  </a:moveTo>
                  <a:lnTo>
                    <a:pt x="144780" y="17880307"/>
                  </a:lnTo>
                  <a:lnTo>
                    <a:pt x="144780" y="18025087"/>
                  </a:lnTo>
                  <a:lnTo>
                    <a:pt x="0" y="18025087"/>
                  </a:lnTo>
                  <a:lnTo>
                    <a:pt x="0" y="17880307"/>
                  </a:lnTo>
                  <a:close/>
                  <a:moveTo>
                    <a:pt x="52270118" y="144780"/>
                  </a:moveTo>
                  <a:lnTo>
                    <a:pt x="52414897" y="144780"/>
                  </a:lnTo>
                  <a:lnTo>
                    <a:pt x="52414897" y="17880307"/>
                  </a:lnTo>
                  <a:lnTo>
                    <a:pt x="52270118" y="17880307"/>
                  </a:lnTo>
                  <a:lnTo>
                    <a:pt x="52270118" y="144780"/>
                  </a:lnTo>
                  <a:close/>
                  <a:moveTo>
                    <a:pt x="144780" y="17880307"/>
                  </a:moveTo>
                  <a:lnTo>
                    <a:pt x="52270118" y="17880307"/>
                  </a:lnTo>
                  <a:lnTo>
                    <a:pt x="52270118" y="18025087"/>
                  </a:lnTo>
                  <a:lnTo>
                    <a:pt x="144780" y="18025087"/>
                  </a:lnTo>
                  <a:lnTo>
                    <a:pt x="144780" y="17880307"/>
                  </a:lnTo>
                  <a:close/>
                  <a:moveTo>
                    <a:pt x="52270118" y="0"/>
                  </a:moveTo>
                  <a:lnTo>
                    <a:pt x="52414897" y="0"/>
                  </a:lnTo>
                  <a:lnTo>
                    <a:pt x="52414897" y="144780"/>
                  </a:lnTo>
                  <a:lnTo>
                    <a:pt x="52270118" y="144780"/>
                  </a:lnTo>
                  <a:lnTo>
                    <a:pt x="5227011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52270118" y="0"/>
                  </a:lnTo>
                  <a:lnTo>
                    <a:pt x="5227011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457201" y="2977281"/>
            <a:ext cx="13411200" cy="5170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5400" b="1" dirty="0" err="1">
                <a:solidFill>
                  <a:srgbClr val="5D2E1D"/>
                </a:solidFill>
                <a:latin typeface="Calibri (MS)"/>
              </a:rPr>
              <a:t>Chọn</a:t>
            </a:r>
            <a:r>
              <a:rPr lang="en-US" sz="5400" b="1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5400" b="1" dirty="0" err="1">
                <a:solidFill>
                  <a:srgbClr val="5D2E1D"/>
                </a:solidFill>
                <a:latin typeface="Calibri (MS)"/>
              </a:rPr>
              <a:t>đáp</a:t>
            </a:r>
            <a:r>
              <a:rPr lang="en-US" sz="5400" b="1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5400" b="1" dirty="0" err="1">
                <a:solidFill>
                  <a:srgbClr val="5D2E1D"/>
                </a:solidFill>
                <a:latin typeface="Calibri (MS)"/>
              </a:rPr>
              <a:t>án</a:t>
            </a:r>
            <a:r>
              <a:rPr lang="en-US" sz="5400" b="1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5400" b="1" dirty="0" err="1">
                <a:solidFill>
                  <a:srgbClr val="5D2E1D"/>
                </a:solidFill>
                <a:latin typeface="Calibri (MS)"/>
              </a:rPr>
              <a:t>đúng</a:t>
            </a:r>
            <a:endParaRPr lang="en-US" sz="5400" b="1" dirty="0">
              <a:solidFill>
                <a:srgbClr val="5D2E1D"/>
              </a:solidFill>
              <a:latin typeface="Calibri (MS)"/>
            </a:endParaRPr>
          </a:p>
          <a:p>
            <a:pPr algn="ctr">
              <a:spcBef>
                <a:spcPct val="0"/>
              </a:spcBef>
            </a:pPr>
            <a:r>
              <a:rPr lang="en-US" sz="5400" dirty="0" err="1">
                <a:solidFill>
                  <a:srgbClr val="5D2E1D"/>
                </a:solidFill>
                <a:latin typeface="Calibri (MS)"/>
              </a:rPr>
              <a:t>Một</a:t>
            </a:r>
            <a:r>
              <a:rPr lang="en-US" sz="54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5400" dirty="0" err="1">
                <a:solidFill>
                  <a:srgbClr val="5D2E1D"/>
                </a:solidFill>
                <a:latin typeface="Calibri (MS)"/>
              </a:rPr>
              <a:t>kho</a:t>
            </a:r>
            <a:r>
              <a:rPr lang="en-US" sz="54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5400" dirty="0" err="1">
                <a:solidFill>
                  <a:srgbClr val="5D2E1D"/>
                </a:solidFill>
                <a:latin typeface="Calibri (MS)"/>
              </a:rPr>
              <a:t>gạo</a:t>
            </a:r>
            <a:r>
              <a:rPr lang="en-US" sz="54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5400" dirty="0" err="1">
                <a:solidFill>
                  <a:srgbClr val="5D2E1D"/>
                </a:solidFill>
                <a:latin typeface="Calibri (MS)"/>
              </a:rPr>
              <a:t>có</a:t>
            </a:r>
            <a:r>
              <a:rPr lang="en-US" sz="5400" dirty="0">
                <a:solidFill>
                  <a:srgbClr val="5D2E1D"/>
                </a:solidFill>
                <a:latin typeface="Calibri (MS)"/>
              </a:rPr>
              <a:t> 2 500 </a:t>
            </a:r>
            <a:r>
              <a:rPr lang="en-US" sz="5400" dirty="0" err="1">
                <a:solidFill>
                  <a:srgbClr val="5D2E1D"/>
                </a:solidFill>
                <a:latin typeface="Calibri (MS)"/>
              </a:rPr>
              <a:t>bao</a:t>
            </a:r>
            <a:r>
              <a:rPr lang="en-US" sz="54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5400" dirty="0" err="1">
                <a:solidFill>
                  <a:srgbClr val="5D2E1D"/>
                </a:solidFill>
                <a:latin typeface="Calibri (MS)"/>
              </a:rPr>
              <a:t>gạo</a:t>
            </a:r>
            <a:r>
              <a:rPr lang="en-US" sz="5400" dirty="0">
                <a:solidFill>
                  <a:srgbClr val="5D2E1D"/>
                </a:solidFill>
                <a:latin typeface="Calibri (MS)"/>
              </a:rPr>
              <a:t>. </a:t>
            </a:r>
            <a:r>
              <a:rPr lang="en-US" sz="5400" dirty="0" err="1">
                <a:solidFill>
                  <a:srgbClr val="5D2E1D"/>
                </a:solidFill>
                <a:latin typeface="Calibri (MS)"/>
              </a:rPr>
              <a:t>Người</a:t>
            </a:r>
            <a:r>
              <a:rPr lang="en-US" sz="5400" dirty="0">
                <a:solidFill>
                  <a:srgbClr val="5D2E1D"/>
                </a:solidFill>
                <a:latin typeface="Calibri (MS)"/>
              </a:rPr>
              <a:t> ta </a:t>
            </a:r>
            <a:r>
              <a:rPr lang="en-US" sz="5400" dirty="0" err="1">
                <a:solidFill>
                  <a:srgbClr val="5D2E1D"/>
                </a:solidFill>
                <a:latin typeface="Calibri (MS)"/>
              </a:rPr>
              <a:t>lấy</a:t>
            </a:r>
            <a:r>
              <a:rPr lang="en-US" sz="54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5400" dirty="0" err="1">
                <a:solidFill>
                  <a:srgbClr val="5D2E1D"/>
                </a:solidFill>
                <a:latin typeface="Calibri (MS)"/>
              </a:rPr>
              <a:t>ra</a:t>
            </a:r>
            <a:r>
              <a:rPr lang="en-US" sz="5400" dirty="0">
                <a:solidFill>
                  <a:srgbClr val="5D2E1D"/>
                </a:solidFill>
                <a:latin typeface="Calibri (MS)"/>
              </a:rPr>
              <a:t> 1/10 </a:t>
            </a:r>
            <a:r>
              <a:rPr lang="en-US" sz="5400" dirty="0" err="1">
                <a:solidFill>
                  <a:srgbClr val="5D2E1D"/>
                </a:solidFill>
                <a:latin typeface="Calibri (MS)"/>
              </a:rPr>
              <a:t>số</a:t>
            </a:r>
            <a:r>
              <a:rPr lang="en-US" sz="54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5400" dirty="0" err="1">
                <a:solidFill>
                  <a:srgbClr val="5D2E1D"/>
                </a:solidFill>
                <a:latin typeface="Calibri (MS)"/>
              </a:rPr>
              <a:t>bao</a:t>
            </a:r>
            <a:r>
              <a:rPr lang="en-US" sz="54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5400" dirty="0" err="1">
                <a:solidFill>
                  <a:srgbClr val="5D2E1D"/>
                </a:solidFill>
                <a:latin typeface="Calibri (MS)"/>
              </a:rPr>
              <a:t>gạo</a:t>
            </a:r>
            <a:r>
              <a:rPr lang="en-US" sz="54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5400" dirty="0" err="1">
                <a:solidFill>
                  <a:srgbClr val="5D2E1D"/>
                </a:solidFill>
                <a:latin typeface="Calibri (MS)"/>
              </a:rPr>
              <a:t>trong</a:t>
            </a:r>
            <a:r>
              <a:rPr lang="en-US" sz="54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5400" dirty="0" err="1">
                <a:solidFill>
                  <a:srgbClr val="5D2E1D"/>
                </a:solidFill>
                <a:latin typeface="Calibri (MS)"/>
              </a:rPr>
              <a:t>kho</a:t>
            </a:r>
            <a:r>
              <a:rPr lang="en-US" sz="5400" dirty="0">
                <a:solidFill>
                  <a:srgbClr val="5D2E1D"/>
                </a:solidFill>
                <a:latin typeface="Calibri (MS)"/>
              </a:rPr>
              <a:t>. </a:t>
            </a:r>
            <a:r>
              <a:rPr lang="en-US" sz="5400" dirty="0" err="1">
                <a:solidFill>
                  <a:srgbClr val="5D2E1D"/>
                </a:solidFill>
                <a:latin typeface="Calibri (MS)"/>
              </a:rPr>
              <a:t>Hỏi</a:t>
            </a:r>
            <a:r>
              <a:rPr lang="en-US" sz="54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5400" dirty="0" err="1">
                <a:solidFill>
                  <a:srgbClr val="5D2E1D"/>
                </a:solidFill>
                <a:latin typeface="Calibri (MS)"/>
              </a:rPr>
              <a:t>kho</a:t>
            </a:r>
            <a:r>
              <a:rPr lang="en-US" sz="54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5400" dirty="0" err="1">
                <a:solidFill>
                  <a:srgbClr val="5D2E1D"/>
                </a:solidFill>
                <a:latin typeface="Calibri (MS)"/>
              </a:rPr>
              <a:t>hàng</a:t>
            </a:r>
            <a:r>
              <a:rPr lang="en-US" sz="54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5400" dirty="0" err="1">
                <a:solidFill>
                  <a:srgbClr val="5D2E1D"/>
                </a:solidFill>
                <a:latin typeface="Calibri (MS)"/>
              </a:rPr>
              <a:t>còn</a:t>
            </a:r>
            <a:r>
              <a:rPr lang="en-US" sz="54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5400" dirty="0" err="1">
                <a:solidFill>
                  <a:srgbClr val="5D2E1D"/>
                </a:solidFill>
                <a:latin typeface="Calibri (MS)"/>
              </a:rPr>
              <a:t>lại</a:t>
            </a:r>
            <a:r>
              <a:rPr lang="en-US" sz="54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5400" dirty="0" err="1">
                <a:solidFill>
                  <a:srgbClr val="5D2E1D"/>
                </a:solidFill>
                <a:latin typeface="Calibri (MS)"/>
              </a:rPr>
              <a:t>bao</a:t>
            </a:r>
            <a:r>
              <a:rPr lang="en-US" sz="54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5400" dirty="0" err="1">
                <a:solidFill>
                  <a:srgbClr val="5D2E1D"/>
                </a:solidFill>
                <a:latin typeface="Calibri (MS)"/>
              </a:rPr>
              <a:t>nhiêu</a:t>
            </a:r>
            <a:r>
              <a:rPr lang="en-US" sz="54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5400" dirty="0" err="1">
                <a:solidFill>
                  <a:srgbClr val="5D2E1D"/>
                </a:solidFill>
                <a:latin typeface="Calibri (MS)"/>
              </a:rPr>
              <a:t>bao</a:t>
            </a:r>
            <a:r>
              <a:rPr lang="en-US" sz="54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5400" dirty="0" err="1">
                <a:solidFill>
                  <a:srgbClr val="5D2E1D"/>
                </a:solidFill>
                <a:latin typeface="Calibri (MS)"/>
              </a:rPr>
              <a:t>gạo</a:t>
            </a:r>
            <a:r>
              <a:rPr lang="en-US" sz="5400" dirty="0">
                <a:solidFill>
                  <a:srgbClr val="5D2E1D"/>
                </a:solidFill>
                <a:latin typeface="Calibri (MS)"/>
              </a:rPr>
              <a:t>?</a:t>
            </a:r>
          </a:p>
          <a:p>
            <a:pPr>
              <a:spcBef>
                <a:spcPct val="0"/>
              </a:spcBef>
            </a:pPr>
            <a:r>
              <a:rPr lang="en-US" sz="3999" dirty="0">
                <a:solidFill>
                  <a:srgbClr val="5D2E1D"/>
                </a:solidFill>
                <a:latin typeface="Calibri (MS)"/>
              </a:rPr>
              <a:t>			</a:t>
            </a:r>
            <a:r>
              <a:rPr lang="en-US" sz="6000" dirty="0">
                <a:solidFill>
                  <a:srgbClr val="5D2E1D"/>
                </a:solidFill>
                <a:latin typeface="Calibri (MS)"/>
              </a:rPr>
              <a:t>A. 2 250				B. 250</a:t>
            </a:r>
          </a:p>
          <a:p>
            <a:pPr>
              <a:spcBef>
                <a:spcPct val="0"/>
              </a:spcBef>
            </a:pPr>
            <a:r>
              <a:rPr lang="en-US" sz="6000" dirty="0">
                <a:solidFill>
                  <a:srgbClr val="5D2E1D"/>
                </a:solidFill>
                <a:latin typeface="Calibri (MS)"/>
              </a:rPr>
              <a:t>			C. 2 275				D. 500</a:t>
            </a:r>
          </a:p>
        </p:txBody>
      </p:sp>
      <p:sp>
        <p:nvSpPr>
          <p:cNvPr id="13" name="Freeform 13"/>
          <p:cNvSpPr/>
          <p:nvPr/>
        </p:nvSpPr>
        <p:spPr>
          <a:xfrm>
            <a:off x="12717916" y="5827805"/>
            <a:ext cx="5024445" cy="4459195"/>
          </a:xfrm>
          <a:custGeom>
            <a:avLst/>
            <a:gdLst/>
            <a:ahLst/>
            <a:cxnLst/>
            <a:rect l="l" t="t" r="r" b="b"/>
            <a:pathLst>
              <a:path w="5024445" h="4459195">
                <a:moveTo>
                  <a:pt x="0" y="0"/>
                </a:moveTo>
                <a:lnTo>
                  <a:pt x="5024445" y="0"/>
                </a:lnTo>
                <a:lnTo>
                  <a:pt x="5024445" y="4459195"/>
                </a:lnTo>
                <a:lnTo>
                  <a:pt x="0" y="44591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772" y="-853500"/>
            <a:ext cx="8455885" cy="3395766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895600" y="6286500"/>
            <a:ext cx="1066800" cy="9906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962" b="-596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11930" y="1028700"/>
            <a:ext cx="16064139" cy="4182574"/>
            <a:chOff x="0" y="0"/>
            <a:chExt cx="45219913" cy="11773780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5075133" cy="11629000"/>
            </a:xfrm>
            <a:custGeom>
              <a:avLst/>
              <a:gdLst/>
              <a:ahLst/>
              <a:cxnLst/>
              <a:rect l="l" t="t" r="r" b="b"/>
              <a:pathLst>
                <a:path w="45075133" h="11629000">
                  <a:moveTo>
                    <a:pt x="0" y="0"/>
                  </a:moveTo>
                  <a:lnTo>
                    <a:pt x="45075133" y="0"/>
                  </a:lnTo>
                  <a:lnTo>
                    <a:pt x="45075133" y="11629000"/>
                  </a:lnTo>
                  <a:lnTo>
                    <a:pt x="0" y="11629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5219913" cy="11773780"/>
            </a:xfrm>
            <a:custGeom>
              <a:avLst/>
              <a:gdLst/>
              <a:ahLst/>
              <a:cxnLst/>
              <a:rect l="l" t="t" r="r" b="b"/>
              <a:pathLst>
                <a:path w="45219913" h="11773780">
                  <a:moveTo>
                    <a:pt x="45075134" y="11628999"/>
                  </a:moveTo>
                  <a:lnTo>
                    <a:pt x="45219913" y="11628999"/>
                  </a:lnTo>
                  <a:lnTo>
                    <a:pt x="45219913" y="11773780"/>
                  </a:lnTo>
                  <a:lnTo>
                    <a:pt x="45075134" y="11773780"/>
                  </a:lnTo>
                  <a:lnTo>
                    <a:pt x="45075134" y="116289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628999"/>
                  </a:lnTo>
                  <a:lnTo>
                    <a:pt x="0" y="11628999"/>
                  </a:lnTo>
                  <a:lnTo>
                    <a:pt x="0" y="144780"/>
                  </a:lnTo>
                  <a:close/>
                  <a:moveTo>
                    <a:pt x="0" y="11628999"/>
                  </a:moveTo>
                  <a:lnTo>
                    <a:pt x="144780" y="11628999"/>
                  </a:lnTo>
                  <a:lnTo>
                    <a:pt x="144780" y="11773780"/>
                  </a:lnTo>
                  <a:lnTo>
                    <a:pt x="0" y="11773780"/>
                  </a:lnTo>
                  <a:lnTo>
                    <a:pt x="0" y="11628999"/>
                  </a:lnTo>
                  <a:close/>
                  <a:moveTo>
                    <a:pt x="45075134" y="144780"/>
                  </a:moveTo>
                  <a:lnTo>
                    <a:pt x="45219913" y="144780"/>
                  </a:lnTo>
                  <a:lnTo>
                    <a:pt x="45219913" y="11628999"/>
                  </a:lnTo>
                  <a:lnTo>
                    <a:pt x="45075134" y="11628999"/>
                  </a:lnTo>
                  <a:lnTo>
                    <a:pt x="45075134" y="144780"/>
                  </a:lnTo>
                  <a:close/>
                  <a:moveTo>
                    <a:pt x="144780" y="11628999"/>
                  </a:moveTo>
                  <a:lnTo>
                    <a:pt x="45075134" y="11628999"/>
                  </a:lnTo>
                  <a:lnTo>
                    <a:pt x="45075134" y="11773780"/>
                  </a:lnTo>
                  <a:lnTo>
                    <a:pt x="144780" y="11773780"/>
                  </a:lnTo>
                  <a:lnTo>
                    <a:pt x="144780" y="11628999"/>
                  </a:lnTo>
                  <a:close/>
                  <a:moveTo>
                    <a:pt x="45075134" y="0"/>
                  </a:moveTo>
                  <a:lnTo>
                    <a:pt x="45219913" y="0"/>
                  </a:lnTo>
                  <a:lnTo>
                    <a:pt x="45219913" y="144780"/>
                  </a:lnTo>
                  <a:lnTo>
                    <a:pt x="45075134" y="144780"/>
                  </a:lnTo>
                  <a:lnTo>
                    <a:pt x="450751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5075134" y="0"/>
                  </a:lnTo>
                  <a:lnTo>
                    <a:pt x="450751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390128" y="1328621"/>
            <a:ext cx="15507744" cy="3582732"/>
            <a:chOff x="0" y="0"/>
            <a:chExt cx="41155827" cy="9508173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41011047" cy="9363393"/>
            </a:xfrm>
            <a:custGeom>
              <a:avLst/>
              <a:gdLst/>
              <a:ahLst/>
              <a:cxnLst/>
              <a:rect l="l" t="t" r="r" b="b"/>
              <a:pathLst>
                <a:path w="41011047" h="9363393">
                  <a:moveTo>
                    <a:pt x="0" y="0"/>
                  </a:moveTo>
                  <a:lnTo>
                    <a:pt x="41011046" y="0"/>
                  </a:lnTo>
                  <a:lnTo>
                    <a:pt x="41011046" y="9363393"/>
                  </a:lnTo>
                  <a:lnTo>
                    <a:pt x="0" y="9363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1155826" cy="9508173"/>
            </a:xfrm>
            <a:custGeom>
              <a:avLst/>
              <a:gdLst/>
              <a:ahLst/>
              <a:cxnLst/>
              <a:rect l="l" t="t" r="r" b="b"/>
              <a:pathLst>
                <a:path w="41155826" h="9508173">
                  <a:moveTo>
                    <a:pt x="41011047" y="9363393"/>
                  </a:moveTo>
                  <a:lnTo>
                    <a:pt x="41155826" y="9363393"/>
                  </a:lnTo>
                  <a:lnTo>
                    <a:pt x="41155826" y="9508173"/>
                  </a:lnTo>
                  <a:lnTo>
                    <a:pt x="41011047" y="9508173"/>
                  </a:lnTo>
                  <a:lnTo>
                    <a:pt x="41011047" y="936339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363393"/>
                  </a:lnTo>
                  <a:lnTo>
                    <a:pt x="0" y="9363393"/>
                  </a:lnTo>
                  <a:lnTo>
                    <a:pt x="0" y="144780"/>
                  </a:lnTo>
                  <a:close/>
                  <a:moveTo>
                    <a:pt x="0" y="9363393"/>
                  </a:moveTo>
                  <a:lnTo>
                    <a:pt x="144780" y="9363393"/>
                  </a:lnTo>
                  <a:lnTo>
                    <a:pt x="144780" y="9508173"/>
                  </a:lnTo>
                  <a:lnTo>
                    <a:pt x="0" y="9508173"/>
                  </a:lnTo>
                  <a:lnTo>
                    <a:pt x="0" y="9363393"/>
                  </a:lnTo>
                  <a:close/>
                  <a:moveTo>
                    <a:pt x="41011047" y="144780"/>
                  </a:moveTo>
                  <a:lnTo>
                    <a:pt x="41155826" y="144780"/>
                  </a:lnTo>
                  <a:lnTo>
                    <a:pt x="41155826" y="9363393"/>
                  </a:lnTo>
                  <a:lnTo>
                    <a:pt x="41011047" y="9363393"/>
                  </a:lnTo>
                  <a:lnTo>
                    <a:pt x="41011047" y="144780"/>
                  </a:lnTo>
                  <a:close/>
                  <a:moveTo>
                    <a:pt x="144780" y="9363393"/>
                  </a:moveTo>
                  <a:lnTo>
                    <a:pt x="41011047" y="9363393"/>
                  </a:lnTo>
                  <a:lnTo>
                    <a:pt x="41011047" y="9508173"/>
                  </a:lnTo>
                  <a:lnTo>
                    <a:pt x="144780" y="9508173"/>
                  </a:lnTo>
                  <a:lnTo>
                    <a:pt x="144780" y="9363393"/>
                  </a:lnTo>
                  <a:close/>
                  <a:moveTo>
                    <a:pt x="41011047" y="0"/>
                  </a:moveTo>
                  <a:lnTo>
                    <a:pt x="41155826" y="0"/>
                  </a:lnTo>
                  <a:lnTo>
                    <a:pt x="41155826" y="144780"/>
                  </a:lnTo>
                  <a:lnTo>
                    <a:pt x="41011047" y="144780"/>
                  </a:lnTo>
                  <a:lnTo>
                    <a:pt x="410110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1011047" y="0"/>
                  </a:lnTo>
                  <a:lnTo>
                    <a:pt x="4101104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5017986" y="4459051"/>
            <a:ext cx="8252028" cy="7382127"/>
          </a:xfrm>
          <a:custGeom>
            <a:avLst/>
            <a:gdLst/>
            <a:ahLst/>
            <a:cxnLst/>
            <a:rect l="l" t="t" r="r" b="b"/>
            <a:pathLst>
              <a:path w="8252028" h="7382127">
                <a:moveTo>
                  <a:pt x="0" y="0"/>
                </a:moveTo>
                <a:lnTo>
                  <a:pt x="8252028" y="0"/>
                </a:lnTo>
                <a:lnTo>
                  <a:pt x="8252028" y="7382127"/>
                </a:lnTo>
                <a:lnTo>
                  <a:pt x="0" y="73821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976201"/>
            <a:ext cx="18618798" cy="3907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74" y="0"/>
            <a:ext cx="3047762" cy="30477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8598329"/>
            <a:ext cx="1640453" cy="1683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962" b="-596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091422" y="790737"/>
            <a:ext cx="20470845" cy="8705525"/>
            <a:chOff x="0" y="0"/>
            <a:chExt cx="57624614" cy="24505707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57479837" cy="24360928"/>
            </a:xfrm>
            <a:custGeom>
              <a:avLst/>
              <a:gdLst/>
              <a:ahLst/>
              <a:cxnLst/>
              <a:rect l="l" t="t" r="r" b="b"/>
              <a:pathLst>
                <a:path w="57479837" h="24360928">
                  <a:moveTo>
                    <a:pt x="0" y="0"/>
                  </a:moveTo>
                  <a:lnTo>
                    <a:pt x="57479837" y="0"/>
                  </a:lnTo>
                  <a:lnTo>
                    <a:pt x="57479837" y="24360928"/>
                  </a:lnTo>
                  <a:lnTo>
                    <a:pt x="0" y="243609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57624613" cy="24505707"/>
            </a:xfrm>
            <a:custGeom>
              <a:avLst/>
              <a:gdLst/>
              <a:ahLst/>
              <a:cxnLst/>
              <a:rect l="l" t="t" r="r" b="b"/>
              <a:pathLst>
                <a:path w="57624613" h="24505707">
                  <a:moveTo>
                    <a:pt x="57479834" y="24360927"/>
                  </a:moveTo>
                  <a:lnTo>
                    <a:pt x="57624613" y="24360927"/>
                  </a:lnTo>
                  <a:lnTo>
                    <a:pt x="57624613" y="24505707"/>
                  </a:lnTo>
                  <a:lnTo>
                    <a:pt x="57479834" y="24505707"/>
                  </a:lnTo>
                  <a:lnTo>
                    <a:pt x="57479834" y="2436092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4360927"/>
                  </a:lnTo>
                  <a:lnTo>
                    <a:pt x="0" y="24360927"/>
                  </a:lnTo>
                  <a:lnTo>
                    <a:pt x="0" y="144780"/>
                  </a:lnTo>
                  <a:close/>
                  <a:moveTo>
                    <a:pt x="0" y="24360927"/>
                  </a:moveTo>
                  <a:lnTo>
                    <a:pt x="144780" y="24360927"/>
                  </a:lnTo>
                  <a:lnTo>
                    <a:pt x="144780" y="24505707"/>
                  </a:lnTo>
                  <a:lnTo>
                    <a:pt x="0" y="24505707"/>
                  </a:lnTo>
                  <a:lnTo>
                    <a:pt x="0" y="24360927"/>
                  </a:lnTo>
                  <a:close/>
                  <a:moveTo>
                    <a:pt x="57479834" y="144780"/>
                  </a:moveTo>
                  <a:lnTo>
                    <a:pt x="57624613" y="144780"/>
                  </a:lnTo>
                  <a:lnTo>
                    <a:pt x="57624613" y="24360927"/>
                  </a:lnTo>
                  <a:lnTo>
                    <a:pt x="57479834" y="24360927"/>
                  </a:lnTo>
                  <a:lnTo>
                    <a:pt x="57479834" y="144780"/>
                  </a:lnTo>
                  <a:close/>
                  <a:moveTo>
                    <a:pt x="144780" y="24360927"/>
                  </a:moveTo>
                  <a:lnTo>
                    <a:pt x="57479834" y="24360927"/>
                  </a:lnTo>
                  <a:lnTo>
                    <a:pt x="57479834" y="24505707"/>
                  </a:lnTo>
                  <a:lnTo>
                    <a:pt x="144780" y="24505707"/>
                  </a:lnTo>
                  <a:lnTo>
                    <a:pt x="144780" y="24360927"/>
                  </a:lnTo>
                  <a:close/>
                  <a:moveTo>
                    <a:pt x="57479834" y="0"/>
                  </a:moveTo>
                  <a:lnTo>
                    <a:pt x="57624613" y="0"/>
                  </a:lnTo>
                  <a:lnTo>
                    <a:pt x="57624613" y="144780"/>
                  </a:lnTo>
                  <a:lnTo>
                    <a:pt x="57479834" y="144780"/>
                  </a:lnTo>
                  <a:lnTo>
                    <a:pt x="574798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57479834" y="0"/>
                  </a:lnTo>
                  <a:lnTo>
                    <a:pt x="574798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731113" y="1048577"/>
            <a:ext cx="19750225" cy="8123174"/>
            <a:chOff x="0" y="0"/>
            <a:chExt cx="52414898" cy="21557999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52270121" cy="21413219"/>
            </a:xfrm>
            <a:custGeom>
              <a:avLst/>
              <a:gdLst/>
              <a:ahLst/>
              <a:cxnLst/>
              <a:rect l="l" t="t" r="r" b="b"/>
              <a:pathLst>
                <a:path w="52270121" h="21413219">
                  <a:moveTo>
                    <a:pt x="0" y="0"/>
                  </a:moveTo>
                  <a:lnTo>
                    <a:pt x="52270120" y="0"/>
                  </a:lnTo>
                  <a:lnTo>
                    <a:pt x="52270120" y="21413219"/>
                  </a:lnTo>
                  <a:lnTo>
                    <a:pt x="0" y="214132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52414897" cy="21557999"/>
            </a:xfrm>
            <a:custGeom>
              <a:avLst/>
              <a:gdLst/>
              <a:ahLst/>
              <a:cxnLst/>
              <a:rect l="l" t="t" r="r" b="b"/>
              <a:pathLst>
                <a:path w="52414897" h="21557999">
                  <a:moveTo>
                    <a:pt x="52270118" y="21413219"/>
                  </a:moveTo>
                  <a:lnTo>
                    <a:pt x="52414897" y="21413219"/>
                  </a:lnTo>
                  <a:lnTo>
                    <a:pt x="52414897" y="21557999"/>
                  </a:lnTo>
                  <a:lnTo>
                    <a:pt x="52270118" y="21557999"/>
                  </a:lnTo>
                  <a:lnTo>
                    <a:pt x="52270118" y="2141321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1413219"/>
                  </a:lnTo>
                  <a:lnTo>
                    <a:pt x="0" y="21413219"/>
                  </a:lnTo>
                  <a:lnTo>
                    <a:pt x="0" y="144780"/>
                  </a:lnTo>
                  <a:close/>
                  <a:moveTo>
                    <a:pt x="0" y="21413219"/>
                  </a:moveTo>
                  <a:lnTo>
                    <a:pt x="144780" y="21413219"/>
                  </a:lnTo>
                  <a:lnTo>
                    <a:pt x="144780" y="21557999"/>
                  </a:lnTo>
                  <a:lnTo>
                    <a:pt x="0" y="21557999"/>
                  </a:lnTo>
                  <a:lnTo>
                    <a:pt x="0" y="21413219"/>
                  </a:lnTo>
                  <a:close/>
                  <a:moveTo>
                    <a:pt x="52270118" y="144780"/>
                  </a:moveTo>
                  <a:lnTo>
                    <a:pt x="52414897" y="144780"/>
                  </a:lnTo>
                  <a:lnTo>
                    <a:pt x="52414897" y="21413219"/>
                  </a:lnTo>
                  <a:lnTo>
                    <a:pt x="52270118" y="21413219"/>
                  </a:lnTo>
                  <a:lnTo>
                    <a:pt x="52270118" y="144780"/>
                  </a:lnTo>
                  <a:close/>
                  <a:moveTo>
                    <a:pt x="144780" y="21413219"/>
                  </a:moveTo>
                  <a:lnTo>
                    <a:pt x="52270118" y="21413219"/>
                  </a:lnTo>
                  <a:lnTo>
                    <a:pt x="52270118" y="21557999"/>
                  </a:lnTo>
                  <a:lnTo>
                    <a:pt x="144780" y="21557999"/>
                  </a:lnTo>
                  <a:lnTo>
                    <a:pt x="144780" y="21413219"/>
                  </a:lnTo>
                  <a:close/>
                  <a:moveTo>
                    <a:pt x="52270118" y="0"/>
                  </a:moveTo>
                  <a:lnTo>
                    <a:pt x="52414897" y="0"/>
                  </a:lnTo>
                  <a:lnTo>
                    <a:pt x="52414897" y="144780"/>
                  </a:lnTo>
                  <a:lnTo>
                    <a:pt x="52270118" y="144780"/>
                  </a:lnTo>
                  <a:lnTo>
                    <a:pt x="5227011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52270118" y="0"/>
                  </a:lnTo>
                  <a:lnTo>
                    <a:pt x="5227011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3400" y="1056197"/>
            <a:ext cx="7108552" cy="2267909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72903"/>
              </p:ext>
            </p:extLst>
          </p:nvPr>
        </p:nvGraphicFramePr>
        <p:xfrm>
          <a:off x="914400" y="3162300"/>
          <a:ext cx="1673352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7520">
                  <a:extLst>
                    <a:ext uri="{9D8B030D-6E8A-4147-A177-3AD203B41FA5}">
                      <a16:colId xmlns:a16="http://schemas.microsoft.com/office/drawing/2014/main" val="1830447495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28409253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396374829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63268536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55777337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99878799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915857706"/>
                    </a:ext>
                  </a:extLst>
                </a:gridCol>
              </a:tblGrid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5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400" b="1" baseline="0" dirty="0" err="1">
                          <a:solidFill>
                            <a:schemeClr val="tx1"/>
                          </a:solidFill>
                        </a:rPr>
                        <a:t>bị</a:t>
                      </a:r>
                      <a:r>
                        <a:rPr lang="en-US" sz="5400" b="1" baseline="0" dirty="0">
                          <a:solidFill>
                            <a:schemeClr val="tx1"/>
                          </a:solidFill>
                        </a:rPr>
                        <a:t> chia</a:t>
                      </a:r>
                      <a:endParaRPr lang="en-US" sz="5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chemeClr val="tx1"/>
                          </a:solidFill>
                        </a:rPr>
                        <a:t>320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chemeClr val="tx1"/>
                          </a:solidFill>
                        </a:rPr>
                        <a:t>4 500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chemeClr val="tx1"/>
                          </a:solidFill>
                        </a:rPr>
                        <a:t>57 000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5400" b="1" baseline="0" dirty="0">
                          <a:solidFill>
                            <a:schemeClr val="tx1"/>
                          </a:solidFill>
                        </a:rPr>
                        <a:t> 720</a:t>
                      </a:r>
                      <a:endParaRPr lang="en-US" sz="5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975932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5400" b="1" baseline="0" dirty="0">
                          <a:solidFill>
                            <a:schemeClr val="tx1"/>
                          </a:solidFill>
                        </a:rPr>
                        <a:t> chia</a:t>
                      </a:r>
                      <a:endParaRPr lang="en-US" sz="5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chemeClr val="tx1"/>
                          </a:solidFill>
                        </a:rPr>
                        <a:t>?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chemeClr val="tx1"/>
                          </a:solidFill>
                        </a:rPr>
                        <a:t>260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241174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chemeClr val="tx1"/>
                          </a:solidFill>
                        </a:rPr>
                        <a:t>Thương</a:t>
                      </a:r>
                      <a:endParaRPr lang="en-US" sz="5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chemeClr val="tx1"/>
                          </a:solidFill>
                        </a:rPr>
                        <a:t>1 000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chemeClr val="tx1"/>
                          </a:solidFill>
                        </a:rPr>
                        <a:t>1 000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51395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572000" y="5676900"/>
            <a:ext cx="886781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32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81800" y="5676900"/>
            <a:ext cx="886781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45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0" y="4457700"/>
            <a:ext cx="886781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57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353800" y="4457700"/>
            <a:ext cx="1237839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472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129957" y="3310652"/>
            <a:ext cx="2097049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35 000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437352" y="3310652"/>
            <a:ext cx="2097049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26 000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962" b="-596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091422" y="790737"/>
            <a:ext cx="20470845" cy="8705525"/>
            <a:chOff x="0" y="0"/>
            <a:chExt cx="57624614" cy="24505707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57479837" cy="24360928"/>
            </a:xfrm>
            <a:custGeom>
              <a:avLst/>
              <a:gdLst/>
              <a:ahLst/>
              <a:cxnLst/>
              <a:rect l="l" t="t" r="r" b="b"/>
              <a:pathLst>
                <a:path w="57479837" h="24360928">
                  <a:moveTo>
                    <a:pt x="0" y="0"/>
                  </a:moveTo>
                  <a:lnTo>
                    <a:pt x="57479837" y="0"/>
                  </a:lnTo>
                  <a:lnTo>
                    <a:pt x="57479837" y="24360928"/>
                  </a:lnTo>
                  <a:lnTo>
                    <a:pt x="0" y="243609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57624613" cy="24505707"/>
            </a:xfrm>
            <a:custGeom>
              <a:avLst/>
              <a:gdLst/>
              <a:ahLst/>
              <a:cxnLst/>
              <a:rect l="l" t="t" r="r" b="b"/>
              <a:pathLst>
                <a:path w="57624613" h="24505707">
                  <a:moveTo>
                    <a:pt x="57479834" y="24360927"/>
                  </a:moveTo>
                  <a:lnTo>
                    <a:pt x="57624613" y="24360927"/>
                  </a:lnTo>
                  <a:lnTo>
                    <a:pt x="57624613" y="24505707"/>
                  </a:lnTo>
                  <a:lnTo>
                    <a:pt x="57479834" y="24505707"/>
                  </a:lnTo>
                  <a:lnTo>
                    <a:pt x="57479834" y="2436092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4360927"/>
                  </a:lnTo>
                  <a:lnTo>
                    <a:pt x="0" y="24360927"/>
                  </a:lnTo>
                  <a:lnTo>
                    <a:pt x="0" y="144780"/>
                  </a:lnTo>
                  <a:close/>
                  <a:moveTo>
                    <a:pt x="0" y="24360927"/>
                  </a:moveTo>
                  <a:lnTo>
                    <a:pt x="144780" y="24360927"/>
                  </a:lnTo>
                  <a:lnTo>
                    <a:pt x="144780" y="24505707"/>
                  </a:lnTo>
                  <a:lnTo>
                    <a:pt x="0" y="24505707"/>
                  </a:lnTo>
                  <a:lnTo>
                    <a:pt x="0" y="24360927"/>
                  </a:lnTo>
                  <a:close/>
                  <a:moveTo>
                    <a:pt x="57479834" y="144780"/>
                  </a:moveTo>
                  <a:lnTo>
                    <a:pt x="57624613" y="144780"/>
                  </a:lnTo>
                  <a:lnTo>
                    <a:pt x="57624613" y="24360927"/>
                  </a:lnTo>
                  <a:lnTo>
                    <a:pt x="57479834" y="24360927"/>
                  </a:lnTo>
                  <a:lnTo>
                    <a:pt x="57479834" y="144780"/>
                  </a:lnTo>
                  <a:close/>
                  <a:moveTo>
                    <a:pt x="144780" y="24360927"/>
                  </a:moveTo>
                  <a:lnTo>
                    <a:pt x="57479834" y="24360927"/>
                  </a:lnTo>
                  <a:lnTo>
                    <a:pt x="57479834" y="24505707"/>
                  </a:lnTo>
                  <a:lnTo>
                    <a:pt x="144780" y="24505707"/>
                  </a:lnTo>
                  <a:lnTo>
                    <a:pt x="144780" y="24360927"/>
                  </a:lnTo>
                  <a:close/>
                  <a:moveTo>
                    <a:pt x="57479834" y="0"/>
                  </a:moveTo>
                  <a:lnTo>
                    <a:pt x="57624613" y="0"/>
                  </a:lnTo>
                  <a:lnTo>
                    <a:pt x="57624613" y="144780"/>
                  </a:lnTo>
                  <a:lnTo>
                    <a:pt x="57479834" y="144780"/>
                  </a:lnTo>
                  <a:lnTo>
                    <a:pt x="574798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57479834" y="0"/>
                  </a:lnTo>
                  <a:lnTo>
                    <a:pt x="574798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731112" y="1081913"/>
            <a:ext cx="19750225" cy="8123174"/>
            <a:chOff x="0" y="0"/>
            <a:chExt cx="52414898" cy="21557999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52270121" cy="21413219"/>
            </a:xfrm>
            <a:custGeom>
              <a:avLst/>
              <a:gdLst/>
              <a:ahLst/>
              <a:cxnLst/>
              <a:rect l="l" t="t" r="r" b="b"/>
              <a:pathLst>
                <a:path w="52270121" h="21413219">
                  <a:moveTo>
                    <a:pt x="0" y="0"/>
                  </a:moveTo>
                  <a:lnTo>
                    <a:pt x="52270120" y="0"/>
                  </a:lnTo>
                  <a:lnTo>
                    <a:pt x="52270120" y="21413219"/>
                  </a:lnTo>
                  <a:lnTo>
                    <a:pt x="0" y="214132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52414897" cy="21557999"/>
            </a:xfrm>
            <a:custGeom>
              <a:avLst/>
              <a:gdLst/>
              <a:ahLst/>
              <a:cxnLst/>
              <a:rect l="l" t="t" r="r" b="b"/>
              <a:pathLst>
                <a:path w="52414897" h="21557999">
                  <a:moveTo>
                    <a:pt x="52270118" y="21413219"/>
                  </a:moveTo>
                  <a:lnTo>
                    <a:pt x="52414897" y="21413219"/>
                  </a:lnTo>
                  <a:lnTo>
                    <a:pt x="52414897" y="21557999"/>
                  </a:lnTo>
                  <a:lnTo>
                    <a:pt x="52270118" y="21557999"/>
                  </a:lnTo>
                  <a:lnTo>
                    <a:pt x="52270118" y="2141321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1413219"/>
                  </a:lnTo>
                  <a:lnTo>
                    <a:pt x="0" y="21413219"/>
                  </a:lnTo>
                  <a:lnTo>
                    <a:pt x="0" y="144780"/>
                  </a:lnTo>
                  <a:close/>
                  <a:moveTo>
                    <a:pt x="0" y="21413219"/>
                  </a:moveTo>
                  <a:lnTo>
                    <a:pt x="144780" y="21413219"/>
                  </a:lnTo>
                  <a:lnTo>
                    <a:pt x="144780" y="21557999"/>
                  </a:lnTo>
                  <a:lnTo>
                    <a:pt x="0" y="21557999"/>
                  </a:lnTo>
                  <a:lnTo>
                    <a:pt x="0" y="21413219"/>
                  </a:lnTo>
                  <a:close/>
                  <a:moveTo>
                    <a:pt x="52270118" y="144780"/>
                  </a:moveTo>
                  <a:lnTo>
                    <a:pt x="52414897" y="144780"/>
                  </a:lnTo>
                  <a:lnTo>
                    <a:pt x="52414897" y="21413219"/>
                  </a:lnTo>
                  <a:lnTo>
                    <a:pt x="52270118" y="21413219"/>
                  </a:lnTo>
                  <a:lnTo>
                    <a:pt x="52270118" y="144780"/>
                  </a:lnTo>
                  <a:close/>
                  <a:moveTo>
                    <a:pt x="144780" y="21413219"/>
                  </a:moveTo>
                  <a:lnTo>
                    <a:pt x="52270118" y="21413219"/>
                  </a:lnTo>
                  <a:lnTo>
                    <a:pt x="52270118" y="21557999"/>
                  </a:lnTo>
                  <a:lnTo>
                    <a:pt x="144780" y="21557999"/>
                  </a:lnTo>
                  <a:lnTo>
                    <a:pt x="144780" y="21413219"/>
                  </a:lnTo>
                  <a:close/>
                  <a:moveTo>
                    <a:pt x="52270118" y="0"/>
                  </a:moveTo>
                  <a:lnTo>
                    <a:pt x="52414897" y="0"/>
                  </a:lnTo>
                  <a:lnTo>
                    <a:pt x="52414897" y="144780"/>
                  </a:lnTo>
                  <a:lnTo>
                    <a:pt x="52270118" y="144780"/>
                  </a:lnTo>
                  <a:lnTo>
                    <a:pt x="5227011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52270118" y="0"/>
                  </a:lnTo>
                  <a:lnTo>
                    <a:pt x="5227011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218857" y="3290332"/>
            <a:ext cx="8695663" cy="4578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899"/>
              </a:lnSpc>
            </a:pPr>
            <a:r>
              <a:rPr lang="en-US" sz="7200" dirty="0">
                <a:solidFill>
                  <a:srgbClr val="5D2E1D"/>
                </a:solidFill>
                <a:latin typeface="Calibri (MS)"/>
              </a:rPr>
              <a:t>a) 500 kg =          </a:t>
            </a:r>
            <a:r>
              <a:rPr lang="en-US" sz="7200" dirty="0" err="1">
                <a:solidFill>
                  <a:srgbClr val="5D2E1D"/>
                </a:solidFill>
                <a:latin typeface="Calibri (MS)"/>
              </a:rPr>
              <a:t>tạ</a:t>
            </a:r>
            <a:endParaRPr lang="en-US" sz="7200" dirty="0">
              <a:solidFill>
                <a:srgbClr val="5D2E1D"/>
              </a:solidFill>
              <a:latin typeface="Calibri (MS)"/>
            </a:endParaRPr>
          </a:p>
          <a:p>
            <a:pPr algn="just">
              <a:lnSpc>
                <a:spcPts val="11899"/>
              </a:lnSpc>
            </a:pPr>
            <a:r>
              <a:rPr lang="en-US" sz="7200" dirty="0">
                <a:solidFill>
                  <a:srgbClr val="5D2E1D"/>
                </a:solidFill>
                <a:latin typeface="Calibri (MS)"/>
              </a:rPr>
              <a:t>  400 </a:t>
            </a:r>
            <a:r>
              <a:rPr lang="en-US" sz="7200" dirty="0" err="1">
                <a:solidFill>
                  <a:srgbClr val="5D2E1D"/>
                </a:solidFill>
                <a:latin typeface="Calibri (MS)"/>
              </a:rPr>
              <a:t>yến</a:t>
            </a:r>
            <a:r>
              <a:rPr lang="en-US" sz="7200" dirty="0">
                <a:solidFill>
                  <a:srgbClr val="5D2E1D"/>
                </a:solidFill>
                <a:latin typeface="Calibri (MS)"/>
              </a:rPr>
              <a:t> =          </a:t>
            </a:r>
            <a:r>
              <a:rPr lang="en-US" sz="7200" dirty="0" err="1">
                <a:solidFill>
                  <a:srgbClr val="5D2E1D"/>
                </a:solidFill>
                <a:latin typeface="Calibri (MS)"/>
              </a:rPr>
              <a:t>tạ</a:t>
            </a:r>
            <a:endParaRPr lang="en-US" sz="7200" dirty="0">
              <a:solidFill>
                <a:srgbClr val="5D2E1D"/>
              </a:solidFill>
              <a:latin typeface="Calibri (MS)"/>
            </a:endParaRPr>
          </a:p>
          <a:p>
            <a:pPr algn="just">
              <a:lnSpc>
                <a:spcPts val="11899"/>
              </a:lnSpc>
              <a:spcBef>
                <a:spcPct val="0"/>
              </a:spcBef>
            </a:pPr>
            <a:r>
              <a:rPr lang="en-US" sz="7200" dirty="0">
                <a:solidFill>
                  <a:srgbClr val="5D2E1D"/>
                </a:solidFill>
                <a:latin typeface="Calibri (MS)"/>
              </a:rPr>
              <a:t> 8 000 kg =          </a:t>
            </a:r>
            <a:r>
              <a:rPr lang="en-US" sz="7200" dirty="0" err="1">
                <a:solidFill>
                  <a:srgbClr val="5D2E1D"/>
                </a:solidFill>
                <a:latin typeface="Calibri (MS)"/>
              </a:rPr>
              <a:t>tấn</a:t>
            </a:r>
            <a:endParaRPr lang="en-US" sz="7200" dirty="0">
              <a:solidFill>
                <a:srgbClr val="5D2E1D"/>
              </a:solidFill>
              <a:latin typeface="Calibri (MS)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768669" y="3268306"/>
            <a:ext cx="8695663" cy="4484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899"/>
              </a:lnSpc>
            </a:pPr>
            <a:r>
              <a:rPr lang="en-US" sz="7200" dirty="0">
                <a:solidFill>
                  <a:srgbClr val="5D2E1D"/>
                </a:solidFill>
                <a:latin typeface="Calibri (MS)"/>
              </a:rPr>
              <a:t>b) 80 kg =          </a:t>
            </a:r>
            <a:r>
              <a:rPr lang="en-US" sz="7200" dirty="0" err="1">
                <a:solidFill>
                  <a:srgbClr val="5D2E1D"/>
                </a:solidFill>
                <a:latin typeface="Calibri (MS)"/>
              </a:rPr>
              <a:t>yến</a:t>
            </a:r>
            <a:endParaRPr lang="en-US" sz="7200" dirty="0">
              <a:solidFill>
                <a:srgbClr val="5D2E1D"/>
              </a:solidFill>
              <a:latin typeface="Calibri (MS)"/>
            </a:endParaRPr>
          </a:p>
          <a:p>
            <a:pPr algn="just">
              <a:lnSpc>
                <a:spcPts val="11899"/>
              </a:lnSpc>
            </a:pPr>
            <a:r>
              <a:rPr lang="en-US" sz="7200" dirty="0">
                <a:solidFill>
                  <a:srgbClr val="5D2E1D"/>
                </a:solidFill>
                <a:latin typeface="Calibri (MS)"/>
              </a:rPr>
              <a:t>   200 kg =          </a:t>
            </a:r>
            <a:r>
              <a:rPr lang="en-US" sz="7200" dirty="0" err="1">
                <a:solidFill>
                  <a:srgbClr val="5D2E1D"/>
                </a:solidFill>
                <a:latin typeface="Calibri (MS)"/>
              </a:rPr>
              <a:t>tạ</a:t>
            </a:r>
            <a:endParaRPr lang="en-US" sz="7200" dirty="0">
              <a:solidFill>
                <a:srgbClr val="5D2E1D"/>
              </a:solidFill>
              <a:latin typeface="Calibri (MS)"/>
            </a:endParaRPr>
          </a:p>
          <a:p>
            <a:pPr algn="just">
              <a:lnSpc>
                <a:spcPts val="11899"/>
              </a:lnSpc>
              <a:spcBef>
                <a:spcPct val="0"/>
              </a:spcBef>
            </a:pPr>
            <a:r>
              <a:rPr lang="en-US" sz="7200" dirty="0">
                <a:solidFill>
                  <a:srgbClr val="5D2E1D"/>
                </a:solidFill>
                <a:latin typeface="Calibri (MS)"/>
              </a:rPr>
              <a:t>5 000 kg =         </a:t>
            </a:r>
            <a:r>
              <a:rPr lang="en-US" sz="7200" dirty="0" err="1">
                <a:solidFill>
                  <a:srgbClr val="5D2E1D"/>
                </a:solidFill>
                <a:latin typeface="Calibri (MS)"/>
              </a:rPr>
              <a:t>tấn</a:t>
            </a:r>
            <a:endParaRPr lang="en-US" sz="7200" dirty="0">
              <a:solidFill>
                <a:srgbClr val="5D2E1D"/>
              </a:solidFill>
              <a:latin typeface="Calibri (MS)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32473" y="1189037"/>
            <a:ext cx="11924810" cy="226790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61961" y="5037923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</a:rPr>
              <a:t>40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0" y="3663832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6000" y="6465611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138920" y="4999823"/>
            <a:ext cx="542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086020" y="3456946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138920" y="6465611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</a:rP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962" b="-596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091422" y="190500"/>
            <a:ext cx="20470845" cy="9952605"/>
            <a:chOff x="0" y="0"/>
            <a:chExt cx="57624614" cy="24505707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57479837" cy="24360928"/>
            </a:xfrm>
            <a:custGeom>
              <a:avLst/>
              <a:gdLst/>
              <a:ahLst/>
              <a:cxnLst/>
              <a:rect l="l" t="t" r="r" b="b"/>
              <a:pathLst>
                <a:path w="57479837" h="24360928">
                  <a:moveTo>
                    <a:pt x="0" y="0"/>
                  </a:moveTo>
                  <a:lnTo>
                    <a:pt x="57479837" y="0"/>
                  </a:lnTo>
                  <a:lnTo>
                    <a:pt x="57479837" y="24360928"/>
                  </a:lnTo>
                  <a:lnTo>
                    <a:pt x="0" y="243609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57624613" cy="24505707"/>
            </a:xfrm>
            <a:custGeom>
              <a:avLst/>
              <a:gdLst/>
              <a:ahLst/>
              <a:cxnLst/>
              <a:rect l="l" t="t" r="r" b="b"/>
              <a:pathLst>
                <a:path w="57624613" h="24505707">
                  <a:moveTo>
                    <a:pt x="57479834" y="24360927"/>
                  </a:moveTo>
                  <a:lnTo>
                    <a:pt x="57624613" y="24360927"/>
                  </a:lnTo>
                  <a:lnTo>
                    <a:pt x="57624613" y="24505707"/>
                  </a:lnTo>
                  <a:lnTo>
                    <a:pt x="57479834" y="24505707"/>
                  </a:lnTo>
                  <a:lnTo>
                    <a:pt x="57479834" y="2436092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4360927"/>
                  </a:lnTo>
                  <a:lnTo>
                    <a:pt x="0" y="24360927"/>
                  </a:lnTo>
                  <a:lnTo>
                    <a:pt x="0" y="144780"/>
                  </a:lnTo>
                  <a:close/>
                  <a:moveTo>
                    <a:pt x="0" y="24360927"/>
                  </a:moveTo>
                  <a:lnTo>
                    <a:pt x="144780" y="24360927"/>
                  </a:lnTo>
                  <a:lnTo>
                    <a:pt x="144780" y="24505707"/>
                  </a:lnTo>
                  <a:lnTo>
                    <a:pt x="0" y="24505707"/>
                  </a:lnTo>
                  <a:lnTo>
                    <a:pt x="0" y="24360927"/>
                  </a:lnTo>
                  <a:close/>
                  <a:moveTo>
                    <a:pt x="57479834" y="144780"/>
                  </a:moveTo>
                  <a:lnTo>
                    <a:pt x="57624613" y="144780"/>
                  </a:lnTo>
                  <a:lnTo>
                    <a:pt x="57624613" y="24360927"/>
                  </a:lnTo>
                  <a:lnTo>
                    <a:pt x="57479834" y="24360927"/>
                  </a:lnTo>
                  <a:lnTo>
                    <a:pt x="57479834" y="144780"/>
                  </a:lnTo>
                  <a:close/>
                  <a:moveTo>
                    <a:pt x="144780" y="24360927"/>
                  </a:moveTo>
                  <a:lnTo>
                    <a:pt x="57479834" y="24360927"/>
                  </a:lnTo>
                  <a:lnTo>
                    <a:pt x="57479834" y="24505707"/>
                  </a:lnTo>
                  <a:lnTo>
                    <a:pt x="144780" y="24505707"/>
                  </a:lnTo>
                  <a:lnTo>
                    <a:pt x="144780" y="24360927"/>
                  </a:lnTo>
                  <a:close/>
                  <a:moveTo>
                    <a:pt x="57479834" y="0"/>
                  </a:moveTo>
                  <a:lnTo>
                    <a:pt x="57624613" y="0"/>
                  </a:lnTo>
                  <a:lnTo>
                    <a:pt x="57624613" y="144780"/>
                  </a:lnTo>
                  <a:lnTo>
                    <a:pt x="57479834" y="144780"/>
                  </a:lnTo>
                  <a:lnTo>
                    <a:pt x="574798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57479834" y="0"/>
                  </a:lnTo>
                  <a:lnTo>
                    <a:pt x="574798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731112" y="516731"/>
            <a:ext cx="19750225" cy="9286832"/>
            <a:chOff x="0" y="0"/>
            <a:chExt cx="52414898" cy="21557999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52270121" cy="21413219"/>
            </a:xfrm>
            <a:custGeom>
              <a:avLst/>
              <a:gdLst/>
              <a:ahLst/>
              <a:cxnLst/>
              <a:rect l="l" t="t" r="r" b="b"/>
              <a:pathLst>
                <a:path w="52270121" h="21413219">
                  <a:moveTo>
                    <a:pt x="0" y="0"/>
                  </a:moveTo>
                  <a:lnTo>
                    <a:pt x="52270120" y="0"/>
                  </a:lnTo>
                  <a:lnTo>
                    <a:pt x="52270120" y="21413219"/>
                  </a:lnTo>
                  <a:lnTo>
                    <a:pt x="0" y="214132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52414897" cy="21557999"/>
            </a:xfrm>
            <a:custGeom>
              <a:avLst/>
              <a:gdLst/>
              <a:ahLst/>
              <a:cxnLst/>
              <a:rect l="l" t="t" r="r" b="b"/>
              <a:pathLst>
                <a:path w="52414897" h="21557999">
                  <a:moveTo>
                    <a:pt x="52270118" y="21413219"/>
                  </a:moveTo>
                  <a:lnTo>
                    <a:pt x="52414897" y="21413219"/>
                  </a:lnTo>
                  <a:lnTo>
                    <a:pt x="52414897" y="21557999"/>
                  </a:lnTo>
                  <a:lnTo>
                    <a:pt x="52270118" y="21557999"/>
                  </a:lnTo>
                  <a:lnTo>
                    <a:pt x="52270118" y="2141321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1413219"/>
                  </a:lnTo>
                  <a:lnTo>
                    <a:pt x="0" y="21413219"/>
                  </a:lnTo>
                  <a:lnTo>
                    <a:pt x="0" y="144780"/>
                  </a:lnTo>
                  <a:close/>
                  <a:moveTo>
                    <a:pt x="0" y="21413219"/>
                  </a:moveTo>
                  <a:lnTo>
                    <a:pt x="144780" y="21413219"/>
                  </a:lnTo>
                  <a:lnTo>
                    <a:pt x="144780" y="21557999"/>
                  </a:lnTo>
                  <a:lnTo>
                    <a:pt x="0" y="21557999"/>
                  </a:lnTo>
                  <a:lnTo>
                    <a:pt x="0" y="21413219"/>
                  </a:lnTo>
                  <a:close/>
                  <a:moveTo>
                    <a:pt x="52270118" y="144780"/>
                  </a:moveTo>
                  <a:lnTo>
                    <a:pt x="52414897" y="144780"/>
                  </a:lnTo>
                  <a:lnTo>
                    <a:pt x="52414897" y="21413219"/>
                  </a:lnTo>
                  <a:lnTo>
                    <a:pt x="52270118" y="21413219"/>
                  </a:lnTo>
                  <a:lnTo>
                    <a:pt x="52270118" y="144780"/>
                  </a:lnTo>
                  <a:close/>
                  <a:moveTo>
                    <a:pt x="144780" y="21413219"/>
                  </a:moveTo>
                  <a:lnTo>
                    <a:pt x="52270118" y="21413219"/>
                  </a:lnTo>
                  <a:lnTo>
                    <a:pt x="52270118" y="21557999"/>
                  </a:lnTo>
                  <a:lnTo>
                    <a:pt x="144780" y="21557999"/>
                  </a:lnTo>
                  <a:lnTo>
                    <a:pt x="144780" y="21413219"/>
                  </a:lnTo>
                  <a:close/>
                  <a:moveTo>
                    <a:pt x="52270118" y="0"/>
                  </a:moveTo>
                  <a:lnTo>
                    <a:pt x="52414897" y="0"/>
                  </a:lnTo>
                  <a:lnTo>
                    <a:pt x="52414897" y="144780"/>
                  </a:lnTo>
                  <a:lnTo>
                    <a:pt x="52270118" y="144780"/>
                  </a:lnTo>
                  <a:lnTo>
                    <a:pt x="5227011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52270118" y="0"/>
                  </a:lnTo>
                  <a:lnTo>
                    <a:pt x="5227011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660075" y="2152144"/>
            <a:ext cx="5718242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a) 2 136 x 5 x 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777470" y="2153793"/>
            <a:ext cx="5762035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b) 5 x 2 x 33 613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06357" y="5905500"/>
            <a:ext cx="5718242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c) 2 x 392 x 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777470" y="5905500"/>
            <a:ext cx="5762034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d) 5 x 3 598 x 2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483"/>
            <a:ext cx="18478578" cy="17801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31413" y="3196619"/>
            <a:ext cx="508825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= 2 136 x (5 x 2)</a:t>
            </a:r>
          </a:p>
          <a:p>
            <a:r>
              <a:rPr lang="en-US" sz="6000" dirty="0"/>
              <a:t>= 2 136 x 10</a:t>
            </a:r>
          </a:p>
          <a:p>
            <a:r>
              <a:rPr lang="en-US" sz="6000" dirty="0"/>
              <a:t>= 21 360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89032" y="3063269"/>
            <a:ext cx="572464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= (5 x 2) x 33 613</a:t>
            </a:r>
          </a:p>
          <a:p>
            <a:r>
              <a:rPr lang="en-US" sz="6000" dirty="0"/>
              <a:t>=     10    x 33 613 </a:t>
            </a:r>
          </a:p>
          <a:p>
            <a:r>
              <a:rPr lang="en-US" sz="6000" dirty="0"/>
              <a:t>=        336 130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7241" y="6941241"/>
            <a:ext cx="452399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= (2 x 5) x 392</a:t>
            </a:r>
          </a:p>
          <a:p>
            <a:r>
              <a:rPr lang="en-US" sz="6000" dirty="0"/>
              <a:t>=     10 x 392</a:t>
            </a:r>
          </a:p>
          <a:p>
            <a:r>
              <a:rPr lang="en-US" sz="6000" dirty="0"/>
              <a:t>=      3 920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814860" y="6807891"/>
            <a:ext cx="533511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= (5 x 2) x 3 598</a:t>
            </a:r>
          </a:p>
          <a:p>
            <a:r>
              <a:rPr lang="en-US" sz="6000" dirty="0"/>
              <a:t>=     10    x 3 598 </a:t>
            </a:r>
          </a:p>
          <a:p>
            <a:r>
              <a:rPr lang="en-US" sz="6000" dirty="0"/>
              <a:t>=        35 980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962" b="-596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87682" y="656129"/>
            <a:ext cx="16080996" cy="8921436"/>
            <a:chOff x="0" y="0"/>
            <a:chExt cx="45267365" cy="25113488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5122585" cy="24968708"/>
            </a:xfrm>
            <a:custGeom>
              <a:avLst/>
              <a:gdLst/>
              <a:ahLst/>
              <a:cxnLst/>
              <a:rect l="l" t="t" r="r" b="b"/>
              <a:pathLst>
                <a:path w="45122585" h="24968708">
                  <a:moveTo>
                    <a:pt x="0" y="0"/>
                  </a:moveTo>
                  <a:lnTo>
                    <a:pt x="45122585" y="0"/>
                  </a:lnTo>
                  <a:lnTo>
                    <a:pt x="45122585" y="24968708"/>
                  </a:lnTo>
                  <a:lnTo>
                    <a:pt x="0" y="249687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5267364" cy="25113489"/>
            </a:xfrm>
            <a:custGeom>
              <a:avLst/>
              <a:gdLst/>
              <a:ahLst/>
              <a:cxnLst/>
              <a:rect l="l" t="t" r="r" b="b"/>
              <a:pathLst>
                <a:path w="45267364" h="25113489">
                  <a:moveTo>
                    <a:pt x="45122585" y="24968708"/>
                  </a:moveTo>
                  <a:lnTo>
                    <a:pt x="45267364" y="24968708"/>
                  </a:lnTo>
                  <a:lnTo>
                    <a:pt x="45267364" y="25113489"/>
                  </a:lnTo>
                  <a:lnTo>
                    <a:pt x="45122585" y="25113489"/>
                  </a:lnTo>
                  <a:lnTo>
                    <a:pt x="45122585" y="2496870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4968708"/>
                  </a:lnTo>
                  <a:lnTo>
                    <a:pt x="0" y="24968708"/>
                  </a:lnTo>
                  <a:lnTo>
                    <a:pt x="0" y="144780"/>
                  </a:lnTo>
                  <a:close/>
                  <a:moveTo>
                    <a:pt x="0" y="24968708"/>
                  </a:moveTo>
                  <a:lnTo>
                    <a:pt x="144780" y="24968708"/>
                  </a:lnTo>
                  <a:lnTo>
                    <a:pt x="144780" y="25113489"/>
                  </a:lnTo>
                  <a:lnTo>
                    <a:pt x="0" y="25113489"/>
                  </a:lnTo>
                  <a:lnTo>
                    <a:pt x="0" y="24968708"/>
                  </a:lnTo>
                  <a:close/>
                  <a:moveTo>
                    <a:pt x="45122585" y="144780"/>
                  </a:moveTo>
                  <a:lnTo>
                    <a:pt x="45267364" y="144780"/>
                  </a:lnTo>
                  <a:lnTo>
                    <a:pt x="45267364" y="24968708"/>
                  </a:lnTo>
                  <a:lnTo>
                    <a:pt x="45122585" y="24968708"/>
                  </a:lnTo>
                  <a:lnTo>
                    <a:pt x="45122585" y="144780"/>
                  </a:lnTo>
                  <a:close/>
                  <a:moveTo>
                    <a:pt x="144780" y="24968708"/>
                  </a:moveTo>
                  <a:lnTo>
                    <a:pt x="45122585" y="24968708"/>
                  </a:lnTo>
                  <a:lnTo>
                    <a:pt x="45122585" y="25113489"/>
                  </a:lnTo>
                  <a:lnTo>
                    <a:pt x="144780" y="25113489"/>
                  </a:lnTo>
                  <a:lnTo>
                    <a:pt x="144780" y="24968708"/>
                  </a:lnTo>
                  <a:close/>
                  <a:moveTo>
                    <a:pt x="45122585" y="0"/>
                  </a:moveTo>
                  <a:lnTo>
                    <a:pt x="45267364" y="0"/>
                  </a:lnTo>
                  <a:lnTo>
                    <a:pt x="45267364" y="144780"/>
                  </a:lnTo>
                  <a:lnTo>
                    <a:pt x="45122585" y="144780"/>
                  </a:lnTo>
                  <a:lnTo>
                    <a:pt x="4512258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5122585" y="0"/>
                  </a:lnTo>
                  <a:lnTo>
                    <a:pt x="4512258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1028700"/>
            <a:ext cx="15349656" cy="8970468"/>
            <a:chOff x="0" y="0"/>
            <a:chExt cx="40736277" cy="23806622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40591497" cy="23661843"/>
            </a:xfrm>
            <a:custGeom>
              <a:avLst/>
              <a:gdLst/>
              <a:ahLst/>
              <a:cxnLst/>
              <a:rect l="l" t="t" r="r" b="b"/>
              <a:pathLst>
                <a:path w="40591497" h="23661843">
                  <a:moveTo>
                    <a:pt x="0" y="0"/>
                  </a:moveTo>
                  <a:lnTo>
                    <a:pt x="40591497" y="0"/>
                  </a:lnTo>
                  <a:lnTo>
                    <a:pt x="40591497" y="23661843"/>
                  </a:lnTo>
                  <a:lnTo>
                    <a:pt x="0" y="23661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0736276" cy="23806623"/>
            </a:xfrm>
            <a:custGeom>
              <a:avLst/>
              <a:gdLst/>
              <a:ahLst/>
              <a:cxnLst/>
              <a:rect l="l" t="t" r="r" b="b"/>
              <a:pathLst>
                <a:path w="40736276" h="23806623">
                  <a:moveTo>
                    <a:pt x="40591498" y="23661843"/>
                  </a:moveTo>
                  <a:lnTo>
                    <a:pt x="40736276" y="23661843"/>
                  </a:lnTo>
                  <a:lnTo>
                    <a:pt x="40736276" y="23806623"/>
                  </a:lnTo>
                  <a:lnTo>
                    <a:pt x="40591498" y="23806623"/>
                  </a:lnTo>
                  <a:lnTo>
                    <a:pt x="40591498" y="2366184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3661843"/>
                  </a:lnTo>
                  <a:lnTo>
                    <a:pt x="0" y="23661843"/>
                  </a:lnTo>
                  <a:lnTo>
                    <a:pt x="0" y="144780"/>
                  </a:lnTo>
                  <a:close/>
                  <a:moveTo>
                    <a:pt x="0" y="23661843"/>
                  </a:moveTo>
                  <a:lnTo>
                    <a:pt x="144780" y="23661843"/>
                  </a:lnTo>
                  <a:lnTo>
                    <a:pt x="144780" y="23806623"/>
                  </a:lnTo>
                  <a:lnTo>
                    <a:pt x="0" y="23806623"/>
                  </a:lnTo>
                  <a:lnTo>
                    <a:pt x="0" y="23661843"/>
                  </a:lnTo>
                  <a:close/>
                  <a:moveTo>
                    <a:pt x="40591498" y="144780"/>
                  </a:moveTo>
                  <a:lnTo>
                    <a:pt x="40736276" y="144780"/>
                  </a:lnTo>
                  <a:lnTo>
                    <a:pt x="40736276" y="23661843"/>
                  </a:lnTo>
                  <a:lnTo>
                    <a:pt x="40591498" y="23661843"/>
                  </a:lnTo>
                  <a:lnTo>
                    <a:pt x="40591498" y="144780"/>
                  </a:lnTo>
                  <a:close/>
                  <a:moveTo>
                    <a:pt x="144780" y="23661843"/>
                  </a:moveTo>
                  <a:lnTo>
                    <a:pt x="40591498" y="23661843"/>
                  </a:lnTo>
                  <a:lnTo>
                    <a:pt x="40591498" y="23806623"/>
                  </a:lnTo>
                  <a:lnTo>
                    <a:pt x="144780" y="23806623"/>
                  </a:lnTo>
                  <a:lnTo>
                    <a:pt x="144780" y="23661843"/>
                  </a:lnTo>
                  <a:close/>
                  <a:moveTo>
                    <a:pt x="40591498" y="0"/>
                  </a:moveTo>
                  <a:lnTo>
                    <a:pt x="40736276" y="0"/>
                  </a:lnTo>
                  <a:lnTo>
                    <a:pt x="40736276" y="144780"/>
                  </a:lnTo>
                  <a:lnTo>
                    <a:pt x="40591498" y="144780"/>
                  </a:lnTo>
                  <a:lnTo>
                    <a:pt x="4059149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591498" y="0"/>
                  </a:lnTo>
                  <a:lnTo>
                    <a:pt x="4059149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4744130" y="4518653"/>
            <a:ext cx="11065912" cy="5295720"/>
          </a:xfrm>
          <a:custGeom>
            <a:avLst/>
            <a:gdLst/>
            <a:ahLst/>
            <a:cxnLst/>
            <a:rect l="l" t="t" r="r" b="b"/>
            <a:pathLst>
              <a:path w="11065912" h="5295720">
                <a:moveTo>
                  <a:pt x="0" y="0"/>
                </a:moveTo>
                <a:lnTo>
                  <a:pt x="11065912" y="0"/>
                </a:lnTo>
                <a:lnTo>
                  <a:pt x="11065912" y="5295720"/>
                </a:lnTo>
                <a:lnTo>
                  <a:pt x="0" y="52957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744130" y="1128991"/>
            <a:ext cx="11065912" cy="315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96"/>
              </a:lnSpc>
            </a:pP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Một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đoàn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tàu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hoả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có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25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toa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.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Người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ta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sử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dụng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các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toa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tàu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từ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toa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16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đến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toa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25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để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chở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hàng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.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Biết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mỗi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toa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chở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12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tấn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hàng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.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Hỏi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đoàn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tàu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chờ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tất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cả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bao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nhiêu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tấn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hàng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?</a:t>
            </a:r>
          </a:p>
        </p:txBody>
      </p:sp>
      <p:sp>
        <p:nvSpPr>
          <p:cNvPr id="12" name="Freeform 12"/>
          <p:cNvSpPr/>
          <p:nvPr/>
        </p:nvSpPr>
        <p:spPr>
          <a:xfrm flipH="1">
            <a:off x="492170" y="3730922"/>
            <a:ext cx="4251960" cy="8229600"/>
          </a:xfrm>
          <a:custGeom>
            <a:avLst/>
            <a:gdLst/>
            <a:ahLst/>
            <a:cxnLst/>
            <a:rect l="l" t="t" r="r" b="b"/>
            <a:pathLst>
              <a:path w="4251960" h="8229600">
                <a:moveTo>
                  <a:pt x="4251960" y="0"/>
                </a:moveTo>
                <a:lnTo>
                  <a:pt x="0" y="0"/>
                </a:lnTo>
                <a:lnTo>
                  <a:pt x="0" y="8229600"/>
                </a:lnTo>
                <a:lnTo>
                  <a:pt x="4251960" y="8229600"/>
                </a:lnTo>
                <a:lnTo>
                  <a:pt x="425196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05862" y="1167091"/>
            <a:ext cx="7126842" cy="2267909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9525000" y="2552700"/>
            <a:ext cx="5257800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44130" y="3435000"/>
            <a:ext cx="2468880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34400" y="3435000"/>
            <a:ext cx="6019800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744130" y="4152900"/>
            <a:ext cx="9601200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962" b="-596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87682" y="656129"/>
            <a:ext cx="16080996" cy="8921436"/>
            <a:chOff x="0" y="0"/>
            <a:chExt cx="45267365" cy="25113488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5122585" cy="24968708"/>
            </a:xfrm>
            <a:custGeom>
              <a:avLst/>
              <a:gdLst/>
              <a:ahLst/>
              <a:cxnLst/>
              <a:rect l="l" t="t" r="r" b="b"/>
              <a:pathLst>
                <a:path w="45122585" h="24968708">
                  <a:moveTo>
                    <a:pt x="0" y="0"/>
                  </a:moveTo>
                  <a:lnTo>
                    <a:pt x="45122585" y="0"/>
                  </a:lnTo>
                  <a:lnTo>
                    <a:pt x="45122585" y="24968708"/>
                  </a:lnTo>
                  <a:lnTo>
                    <a:pt x="0" y="249687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5267364" cy="25113489"/>
            </a:xfrm>
            <a:custGeom>
              <a:avLst/>
              <a:gdLst/>
              <a:ahLst/>
              <a:cxnLst/>
              <a:rect l="l" t="t" r="r" b="b"/>
              <a:pathLst>
                <a:path w="45267364" h="25113489">
                  <a:moveTo>
                    <a:pt x="45122585" y="24968708"/>
                  </a:moveTo>
                  <a:lnTo>
                    <a:pt x="45267364" y="24968708"/>
                  </a:lnTo>
                  <a:lnTo>
                    <a:pt x="45267364" y="25113489"/>
                  </a:lnTo>
                  <a:lnTo>
                    <a:pt x="45122585" y="25113489"/>
                  </a:lnTo>
                  <a:lnTo>
                    <a:pt x="45122585" y="2496870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4968708"/>
                  </a:lnTo>
                  <a:lnTo>
                    <a:pt x="0" y="24968708"/>
                  </a:lnTo>
                  <a:lnTo>
                    <a:pt x="0" y="144780"/>
                  </a:lnTo>
                  <a:close/>
                  <a:moveTo>
                    <a:pt x="0" y="24968708"/>
                  </a:moveTo>
                  <a:lnTo>
                    <a:pt x="144780" y="24968708"/>
                  </a:lnTo>
                  <a:lnTo>
                    <a:pt x="144780" y="25113489"/>
                  </a:lnTo>
                  <a:lnTo>
                    <a:pt x="0" y="25113489"/>
                  </a:lnTo>
                  <a:lnTo>
                    <a:pt x="0" y="24968708"/>
                  </a:lnTo>
                  <a:close/>
                  <a:moveTo>
                    <a:pt x="45122585" y="144780"/>
                  </a:moveTo>
                  <a:lnTo>
                    <a:pt x="45267364" y="144780"/>
                  </a:lnTo>
                  <a:lnTo>
                    <a:pt x="45267364" y="24968708"/>
                  </a:lnTo>
                  <a:lnTo>
                    <a:pt x="45122585" y="24968708"/>
                  </a:lnTo>
                  <a:lnTo>
                    <a:pt x="45122585" y="144780"/>
                  </a:lnTo>
                  <a:close/>
                  <a:moveTo>
                    <a:pt x="144780" y="24968708"/>
                  </a:moveTo>
                  <a:lnTo>
                    <a:pt x="45122585" y="24968708"/>
                  </a:lnTo>
                  <a:lnTo>
                    <a:pt x="45122585" y="25113489"/>
                  </a:lnTo>
                  <a:lnTo>
                    <a:pt x="144780" y="25113489"/>
                  </a:lnTo>
                  <a:lnTo>
                    <a:pt x="144780" y="24968708"/>
                  </a:lnTo>
                  <a:close/>
                  <a:moveTo>
                    <a:pt x="45122585" y="0"/>
                  </a:moveTo>
                  <a:lnTo>
                    <a:pt x="45267364" y="0"/>
                  </a:lnTo>
                  <a:lnTo>
                    <a:pt x="45267364" y="144780"/>
                  </a:lnTo>
                  <a:lnTo>
                    <a:pt x="45122585" y="144780"/>
                  </a:lnTo>
                  <a:lnTo>
                    <a:pt x="4512258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5122585" y="0"/>
                  </a:lnTo>
                  <a:lnTo>
                    <a:pt x="4512258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1028700"/>
            <a:ext cx="15349656" cy="8970468"/>
            <a:chOff x="0" y="0"/>
            <a:chExt cx="40736277" cy="23806622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40591497" cy="23661843"/>
            </a:xfrm>
            <a:custGeom>
              <a:avLst/>
              <a:gdLst/>
              <a:ahLst/>
              <a:cxnLst/>
              <a:rect l="l" t="t" r="r" b="b"/>
              <a:pathLst>
                <a:path w="40591497" h="23661843">
                  <a:moveTo>
                    <a:pt x="0" y="0"/>
                  </a:moveTo>
                  <a:lnTo>
                    <a:pt x="40591497" y="0"/>
                  </a:lnTo>
                  <a:lnTo>
                    <a:pt x="40591497" y="23661843"/>
                  </a:lnTo>
                  <a:lnTo>
                    <a:pt x="0" y="23661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0736276" cy="23806623"/>
            </a:xfrm>
            <a:custGeom>
              <a:avLst/>
              <a:gdLst/>
              <a:ahLst/>
              <a:cxnLst/>
              <a:rect l="l" t="t" r="r" b="b"/>
              <a:pathLst>
                <a:path w="40736276" h="23806623">
                  <a:moveTo>
                    <a:pt x="40591498" y="23661843"/>
                  </a:moveTo>
                  <a:lnTo>
                    <a:pt x="40736276" y="23661843"/>
                  </a:lnTo>
                  <a:lnTo>
                    <a:pt x="40736276" y="23806623"/>
                  </a:lnTo>
                  <a:lnTo>
                    <a:pt x="40591498" y="23806623"/>
                  </a:lnTo>
                  <a:lnTo>
                    <a:pt x="40591498" y="2366184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3661843"/>
                  </a:lnTo>
                  <a:lnTo>
                    <a:pt x="0" y="23661843"/>
                  </a:lnTo>
                  <a:lnTo>
                    <a:pt x="0" y="144780"/>
                  </a:lnTo>
                  <a:close/>
                  <a:moveTo>
                    <a:pt x="0" y="23661843"/>
                  </a:moveTo>
                  <a:lnTo>
                    <a:pt x="144780" y="23661843"/>
                  </a:lnTo>
                  <a:lnTo>
                    <a:pt x="144780" y="23806623"/>
                  </a:lnTo>
                  <a:lnTo>
                    <a:pt x="0" y="23806623"/>
                  </a:lnTo>
                  <a:lnTo>
                    <a:pt x="0" y="23661843"/>
                  </a:lnTo>
                  <a:close/>
                  <a:moveTo>
                    <a:pt x="40591498" y="144780"/>
                  </a:moveTo>
                  <a:lnTo>
                    <a:pt x="40736276" y="144780"/>
                  </a:lnTo>
                  <a:lnTo>
                    <a:pt x="40736276" y="23661843"/>
                  </a:lnTo>
                  <a:lnTo>
                    <a:pt x="40591498" y="23661843"/>
                  </a:lnTo>
                  <a:lnTo>
                    <a:pt x="40591498" y="144780"/>
                  </a:lnTo>
                  <a:close/>
                  <a:moveTo>
                    <a:pt x="144780" y="23661843"/>
                  </a:moveTo>
                  <a:lnTo>
                    <a:pt x="40591498" y="23661843"/>
                  </a:lnTo>
                  <a:lnTo>
                    <a:pt x="40591498" y="23806623"/>
                  </a:lnTo>
                  <a:lnTo>
                    <a:pt x="144780" y="23806623"/>
                  </a:lnTo>
                  <a:lnTo>
                    <a:pt x="144780" y="23661843"/>
                  </a:lnTo>
                  <a:close/>
                  <a:moveTo>
                    <a:pt x="40591498" y="0"/>
                  </a:moveTo>
                  <a:lnTo>
                    <a:pt x="40736276" y="0"/>
                  </a:lnTo>
                  <a:lnTo>
                    <a:pt x="40736276" y="144780"/>
                  </a:lnTo>
                  <a:lnTo>
                    <a:pt x="40591498" y="144780"/>
                  </a:lnTo>
                  <a:lnTo>
                    <a:pt x="4059149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591498" y="0"/>
                  </a:lnTo>
                  <a:lnTo>
                    <a:pt x="4059149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4744130" y="1128991"/>
            <a:ext cx="11065912" cy="315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96"/>
              </a:lnSpc>
            </a:pP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Một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đoàn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tàu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hoả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có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25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toa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.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Người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ta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sử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dụng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các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toa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tàu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từ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toa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16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đến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toa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25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để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chở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hàng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.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Biết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mỗi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toa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chở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12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tấn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hàng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.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Hỏi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đoàn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tàu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chờ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tất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cả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bao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nhiêu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tấn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800" dirty="0" err="1">
                <a:solidFill>
                  <a:srgbClr val="5D2E1D"/>
                </a:solidFill>
                <a:latin typeface="Calibri (MS)"/>
              </a:rPr>
              <a:t>hàng</a:t>
            </a:r>
            <a:r>
              <a:rPr lang="en-US" sz="4800" dirty="0">
                <a:solidFill>
                  <a:srgbClr val="5D2E1D"/>
                </a:solidFill>
                <a:latin typeface="Calibri (MS)"/>
              </a:rPr>
              <a:t>?</a:t>
            </a:r>
          </a:p>
        </p:txBody>
      </p:sp>
      <p:sp>
        <p:nvSpPr>
          <p:cNvPr id="11" name="Freeform 11"/>
          <p:cNvSpPr/>
          <p:nvPr/>
        </p:nvSpPr>
        <p:spPr>
          <a:xfrm flipH="1">
            <a:off x="492170" y="3730922"/>
            <a:ext cx="4251960" cy="8229600"/>
          </a:xfrm>
          <a:custGeom>
            <a:avLst/>
            <a:gdLst/>
            <a:ahLst/>
            <a:cxnLst/>
            <a:rect l="l" t="t" r="r" b="b"/>
            <a:pathLst>
              <a:path w="4251960" h="8229600">
                <a:moveTo>
                  <a:pt x="4251960" y="0"/>
                </a:moveTo>
                <a:lnTo>
                  <a:pt x="0" y="0"/>
                </a:lnTo>
                <a:lnTo>
                  <a:pt x="0" y="8229600"/>
                </a:lnTo>
                <a:lnTo>
                  <a:pt x="4251960" y="8229600"/>
                </a:lnTo>
                <a:lnTo>
                  <a:pt x="425196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6174620" y="4413110"/>
            <a:ext cx="7831799" cy="5164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799" u="sng" dirty="0" err="1">
                <a:solidFill>
                  <a:srgbClr val="5D2E1D"/>
                </a:solidFill>
                <a:latin typeface="Calibri (MS)"/>
              </a:rPr>
              <a:t>Bài</a:t>
            </a:r>
            <a:r>
              <a:rPr lang="en-US" sz="4799" u="sng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799" u="sng" dirty="0" err="1">
                <a:solidFill>
                  <a:srgbClr val="5D2E1D"/>
                </a:solidFill>
                <a:latin typeface="Calibri (MS)"/>
              </a:rPr>
              <a:t>giải</a:t>
            </a:r>
            <a:r>
              <a:rPr lang="en-US" sz="4799" u="sng" dirty="0">
                <a:solidFill>
                  <a:srgbClr val="5D2E1D"/>
                </a:solidFill>
                <a:latin typeface="Calibri (MS)"/>
              </a:rPr>
              <a:t>:</a:t>
            </a:r>
          </a:p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799" dirty="0" err="1">
                <a:solidFill>
                  <a:srgbClr val="5D2E1D"/>
                </a:solidFill>
                <a:latin typeface="Calibri (MS)"/>
              </a:rPr>
              <a:t>Số</a:t>
            </a:r>
            <a:r>
              <a:rPr lang="en-US" sz="4799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799" dirty="0" err="1">
                <a:solidFill>
                  <a:srgbClr val="5D2E1D"/>
                </a:solidFill>
                <a:latin typeface="Calibri (MS)"/>
              </a:rPr>
              <a:t>toa</a:t>
            </a:r>
            <a:r>
              <a:rPr lang="en-US" sz="4799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799" dirty="0" err="1">
                <a:solidFill>
                  <a:srgbClr val="5D2E1D"/>
                </a:solidFill>
                <a:latin typeface="Calibri (MS)"/>
              </a:rPr>
              <a:t>tàu</a:t>
            </a:r>
            <a:r>
              <a:rPr lang="en-US" sz="4799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799" dirty="0" err="1">
                <a:solidFill>
                  <a:srgbClr val="5D2E1D"/>
                </a:solidFill>
                <a:latin typeface="Calibri (MS)"/>
              </a:rPr>
              <a:t>dùng</a:t>
            </a:r>
            <a:r>
              <a:rPr lang="en-US" sz="4799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799" dirty="0" err="1">
                <a:solidFill>
                  <a:srgbClr val="5D2E1D"/>
                </a:solidFill>
                <a:latin typeface="Calibri (MS)"/>
              </a:rPr>
              <a:t>để</a:t>
            </a:r>
            <a:r>
              <a:rPr lang="en-US" sz="4799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799" dirty="0" err="1">
                <a:solidFill>
                  <a:srgbClr val="5D2E1D"/>
                </a:solidFill>
                <a:latin typeface="Calibri (MS)"/>
              </a:rPr>
              <a:t>chở</a:t>
            </a:r>
            <a:r>
              <a:rPr lang="en-US" sz="4799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799" dirty="0" err="1">
                <a:solidFill>
                  <a:srgbClr val="5D2E1D"/>
                </a:solidFill>
                <a:latin typeface="Calibri (MS)"/>
              </a:rPr>
              <a:t>hàng</a:t>
            </a:r>
            <a:r>
              <a:rPr lang="en-US" sz="4799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799" dirty="0" err="1">
                <a:solidFill>
                  <a:srgbClr val="5D2E1D"/>
                </a:solidFill>
                <a:latin typeface="Calibri (MS)"/>
              </a:rPr>
              <a:t>là</a:t>
            </a:r>
            <a:r>
              <a:rPr lang="en-US" sz="4799" dirty="0">
                <a:solidFill>
                  <a:srgbClr val="5D2E1D"/>
                </a:solidFill>
                <a:latin typeface="Calibri (MS)"/>
              </a:rPr>
              <a:t>:</a:t>
            </a:r>
          </a:p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799" dirty="0">
                <a:solidFill>
                  <a:srgbClr val="5D2E1D"/>
                </a:solidFill>
                <a:latin typeface="Calibri (MS)"/>
              </a:rPr>
              <a:t>25 – 16 + 1 = 10 (</a:t>
            </a:r>
            <a:r>
              <a:rPr lang="en-US" sz="4799" dirty="0" err="1">
                <a:solidFill>
                  <a:srgbClr val="5D2E1D"/>
                </a:solidFill>
                <a:latin typeface="Calibri (MS)"/>
              </a:rPr>
              <a:t>toa</a:t>
            </a:r>
            <a:r>
              <a:rPr lang="en-US" sz="4799" dirty="0">
                <a:solidFill>
                  <a:srgbClr val="5D2E1D"/>
                </a:solidFill>
                <a:latin typeface="Calibri (MS)"/>
              </a:rPr>
              <a:t>)</a:t>
            </a:r>
          </a:p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799" dirty="0" err="1">
                <a:solidFill>
                  <a:srgbClr val="5D2E1D"/>
                </a:solidFill>
                <a:latin typeface="Calibri (MS)"/>
              </a:rPr>
              <a:t>Đoàn</a:t>
            </a:r>
            <a:r>
              <a:rPr lang="en-US" sz="4799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799" dirty="0" err="1">
                <a:solidFill>
                  <a:srgbClr val="5D2E1D"/>
                </a:solidFill>
                <a:latin typeface="Calibri (MS)"/>
              </a:rPr>
              <a:t>tàu</a:t>
            </a:r>
            <a:r>
              <a:rPr lang="en-US" sz="4799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799" dirty="0" err="1">
                <a:solidFill>
                  <a:srgbClr val="5D2E1D"/>
                </a:solidFill>
                <a:latin typeface="Calibri (MS)"/>
              </a:rPr>
              <a:t>chở</a:t>
            </a:r>
            <a:r>
              <a:rPr lang="en-US" sz="4799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799" dirty="0" err="1">
                <a:solidFill>
                  <a:srgbClr val="5D2E1D"/>
                </a:solidFill>
                <a:latin typeface="Calibri (MS)"/>
              </a:rPr>
              <a:t>số</a:t>
            </a:r>
            <a:r>
              <a:rPr lang="en-US" sz="4799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799" dirty="0" err="1">
                <a:solidFill>
                  <a:srgbClr val="5D2E1D"/>
                </a:solidFill>
                <a:latin typeface="Calibri (MS)"/>
              </a:rPr>
              <a:t>tấn</a:t>
            </a:r>
            <a:r>
              <a:rPr lang="en-US" sz="4799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799" dirty="0" err="1">
                <a:solidFill>
                  <a:srgbClr val="5D2E1D"/>
                </a:solidFill>
                <a:latin typeface="Calibri (MS)"/>
              </a:rPr>
              <a:t>hàng</a:t>
            </a:r>
            <a:r>
              <a:rPr lang="en-US" sz="4799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799" dirty="0" err="1">
                <a:solidFill>
                  <a:srgbClr val="5D2E1D"/>
                </a:solidFill>
                <a:latin typeface="Calibri (MS)"/>
              </a:rPr>
              <a:t>là</a:t>
            </a:r>
            <a:r>
              <a:rPr lang="en-US" sz="4799" dirty="0">
                <a:solidFill>
                  <a:srgbClr val="5D2E1D"/>
                </a:solidFill>
                <a:latin typeface="Calibri (MS)"/>
              </a:rPr>
              <a:t>:</a:t>
            </a:r>
          </a:p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799" dirty="0">
                <a:solidFill>
                  <a:srgbClr val="5D2E1D"/>
                </a:solidFill>
                <a:latin typeface="Calibri (MS)"/>
              </a:rPr>
              <a:t>12 x 10 = 120 (</a:t>
            </a:r>
            <a:r>
              <a:rPr lang="en-US" sz="4799" dirty="0" err="1">
                <a:solidFill>
                  <a:srgbClr val="5D2E1D"/>
                </a:solidFill>
                <a:latin typeface="Calibri (MS)"/>
              </a:rPr>
              <a:t>tấn</a:t>
            </a:r>
            <a:r>
              <a:rPr lang="en-US" sz="4799" dirty="0">
                <a:solidFill>
                  <a:srgbClr val="5D2E1D"/>
                </a:solidFill>
                <a:latin typeface="Calibri (MS)"/>
              </a:rPr>
              <a:t>)</a:t>
            </a:r>
          </a:p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799" u="sng" dirty="0" err="1">
                <a:solidFill>
                  <a:srgbClr val="5D2E1D"/>
                </a:solidFill>
                <a:latin typeface="Calibri (MS)"/>
              </a:rPr>
              <a:t>Đáp</a:t>
            </a:r>
            <a:r>
              <a:rPr lang="en-US" sz="4799" u="sng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799" u="sng" dirty="0" err="1">
                <a:solidFill>
                  <a:srgbClr val="5D2E1D"/>
                </a:solidFill>
                <a:latin typeface="Calibri (MS)"/>
              </a:rPr>
              <a:t>số</a:t>
            </a:r>
            <a:r>
              <a:rPr lang="en-US" sz="4799" u="sng" dirty="0">
                <a:solidFill>
                  <a:srgbClr val="5D2E1D"/>
                </a:solidFill>
                <a:latin typeface="Calibri (MS)"/>
              </a:rPr>
              <a:t>:</a:t>
            </a:r>
            <a:r>
              <a:rPr lang="en-US" sz="4799" dirty="0">
                <a:solidFill>
                  <a:srgbClr val="5D2E1D"/>
                </a:solidFill>
                <a:latin typeface="Calibri (MS)"/>
              </a:rPr>
              <a:t> 120 </a:t>
            </a:r>
            <a:r>
              <a:rPr lang="en-US" sz="4799" dirty="0" err="1">
                <a:solidFill>
                  <a:srgbClr val="5D2E1D"/>
                </a:solidFill>
                <a:latin typeface="Calibri (MS)"/>
              </a:rPr>
              <a:t>tấn</a:t>
            </a:r>
            <a:r>
              <a:rPr lang="en-US" sz="4799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799" dirty="0" err="1">
                <a:solidFill>
                  <a:srgbClr val="5D2E1D"/>
                </a:solidFill>
                <a:latin typeface="Calibri (MS)"/>
              </a:rPr>
              <a:t>hàng</a:t>
            </a:r>
            <a:endParaRPr lang="en-US" sz="4799" dirty="0">
              <a:solidFill>
                <a:srgbClr val="5D2E1D"/>
              </a:solidFill>
              <a:latin typeface="Calibri (MS)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28935" y="1221395"/>
            <a:ext cx="7126842" cy="22679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063" y="5585137"/>
            <a:ext cx="4487045" cy="4487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962" b="-596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87682" y="656129"/>
            <a:ext cx="16080996" cy="8921436"/>
            <a:chOff x="0" y="0"/>
            <a:chExt cx="45267365" cy="25113488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5122585" cy="24968708"/>
            </a:xfrm>
            <a:custGeom>
              <a:avLst/>
              <a:gdLst/>
              <a:ahLst/>
              <a:cxnLst/>
              <a:rect l="l" t="t" r="r" b="b"/>
              <a:pathLst>
                <a:path w="45122585" h="24968708">
                  <a:moveTo>
                    <a:pt x="0" y="0"/>
                  </a:moveTo>
                  <a:lnTo>
                    <a:pt x="45122585" y="0"/>
                  </a:lnTo>
                  <a:lnTo>
                    <a:pt x="45122585" y="24968708"/>
                  </a:lnTo>
                  <a:lnTo>
                    <a:pt x="0" y="249687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5267364" cy="25113489"/>
            </a:xfrm>
            <a:custGeom>
              <a:avLst/>
              <a:gdLst/>
              <a:ahLst/>
              <a:cxnLst/>
              <a:rect l="l" t="t" r="r" b="b"/>
              <a:pathLst>
                <a:path w="45267364" h="25113489">
                  <a:moveTo>
                    <a:pt x="45122585" y="24968708"/>
                  </a:moveTo>
                  <a:lnTo>
                    <a:pt x="45267364" y="24968708"/>
                  </a:lnTo>
                  <a:lnTo>
                    <a:pt x="45267364" y="25113489"/>
                  </a:lnTo>
                  <a:lnTo>
                    <a:pt x="45122585" y="25113489"/>
                  </a:lnTo>
                  <a:lnTo>
                    <a:pt x="45122585" y="2496870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4968708"/>
                  </a:lnTo>
                  <a:lnTo>
                    <a:pt x="0" y="24968708"/>
                  </a:lnTo>
                  <a:lnTo>
                    <a:pt x="0" y="144780"/>
                  </a:lnTo>
                  <a:close/>
                  <a:moveTo>
                    <a:pt x="0" y="24968708"/>
                  </a:moveTo>
                  <a:lnTo>
                    <a:pt x="144780" y="24968708"/>
                  </a:lnTo>
                  <a:lnTo>
                    <a:pt x="144780" y="25113489"/>
                  </a:lnTo>
                  <a:lnTo>
                    <a:pt x="0" y="25113489"/>
                  </a:lnTo>
                  <a:lnTo>
                    <a:pt x="0" y="24968708"/>
                  </a:lnTo>
                  <a:close/>
                  <a:moveTo>
                    <a:pt x="45122585" y="144780"/>
                  </a:moveTo>
                  <a:lnTo>
                    <a:pt x="45267364" y="144780"/>
                  </a:lnTo>
                  <a:lnTo>
                    <a:pt x="45267364" y="24968708"/>
                  </a:lnTo>
                  <a:lnTo>
                    <a:pt x="45122585" y="24968708"/>
                  </a:lnTo>
                  <a:lnTo>
                    <a:pt x="45122585" y="144780"/>
                  </a:lnTo>
                  <a:close/>
                  <a:moveTo>
                    <a:pt x="144780" y="24968708"/>
                  </a:moveTo>
                  <a:lnTo>
                    <a:pt x="45122585" y="24968708"/>
                  </a:lnTo>
                  <a:lnTo>
                    <a:pt x="45122585" y="25113489"/>
                  </a:lnTo>
                  <a:lnTo>
                    <a:pt x="144780" y="25113489"/>
                  </a:lnTo>
                  <a:lnTo>
                    <a:pt x="144780" y="24968708"/>
                  </a:lnTo>
                  <a:close/>
                  <a:moveTo>
                    <a:pt x="45122585" y="0"/>
                  </a:moveTo>
                  <a:lnTo>
                    <a:pt x="45267364" y="0"/>
                  </a:lnTo>
                  <a:lnTo>
                    <a:pt x="45267364" y="144780"/>
                  </a:lnTo>
                  <a:lnTo>
                    <a:pt x="45122585" y="144780"/>
                  </a:lnTo>
                  <a:lnTo>
                    <a:pt x="4512258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5122585" y="0"/>
                  </a:lnTo>
                  <a:lnTo>
                    <a:pt x="4512258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1028700"/>
            <a:ext cx="15349656" cy="8970468"/>
            <a:chOff x="0" y="0"/>
            <a:chExt cx="40736277" cy="23806622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40591497" cy="23661843"/>
            </a:xfrm>
            <a:custGeom>
              <a:avLst/>
              <a:gdLst/>
              <a:ahLst/>
              <a:cxnLst/>
              <a:rect l="l" t="t" r="r" b="b"/>
              <a:pathLst>
                <a:path w="40591497" h="23661843">
                  <a:moveTo>
                    <a:pt x="0" y="0"/>
                  </a:moveTo>
                  <a:lnTo>
                    <a:pt x="40591497" y="0"/>
                  </a:lnTo>
                  <a:lnTo>
                    <a:pt x="40591497" y="23661843"/>
                  </a:lnTo>
                  <a:lnTo>
                    <a:pt x="0" y="23661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0736276" cy="23806623"/>
            </a:xfrm>
            <a:custGeom>
              <a:avLst/>
              <a:gdLst/>
              <a:ahLst/>
              <a:cxnLst/>
              <a:rect l="l" t="t" r="r" b="b"/>
              <a:pathLst>
                <a:path w="40736276" h="23806623">
                  <a:moveTo>
                    <a:pt x="40591498" y="23661843"/>
                  </a:moveTo>
                  <a:lnTo>
                    <a:pt x="40736276" y="23661843"/>
                  </a:lnTo>
                  <a:lnTo>
                    <a:pt x="40736276" y="23806623"/>
                  </a:lnTo>
                  <a:lnTo>
                    <a:pt x="40591498" y="23806623"/>
                  </a:lnTo>
                  <a:lnTo>
                    <a:pt x="40591498" y="2366184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3661843"/>
                  </a:lnTo>
                  <a:lnTo>
                    <a:pt x="0" y="23661843"/>
                  </a:lnTo>
                  <a:lnTo>
                    <a:pt x="0" y="144780"/>
                  </a:lnTo>
                  <a:close/>
                  <a:moveTo>
                    <a:pt x="0" y="23661843"/>
                  </a:moveTo>
                  <a:lnTo>
                    <a:pt x="144780" y="23661843"/>
                  </a:lnTo>
                  <a:lnTo>
                    <a:pt x="144780" y="23806623"/>
                  </a:lnTo>
                  <a:lnTo>
                    <a:pt x="0" y="23806623"/>
                  </a:lnTo>
                  <a:lnTo>
                    <a:pt x="0" y="23661843"/>
                  </a:lnTo>
                  <a:close/>
                  <a:moveTo>
                    <a:pt x="40591498" y="144780"/>
                  </a:moveTo>
                  <a:lnTo>
                    <a:pt x="40736276" y="144780"/>
                  </a:lnTo>
                  <a:lnTo>
                    <a:pt x="40736276" y="23661843"/>
                  </a:lnTo>
                  <a:lnTo>
                    <a:pt x="40591498" y="23661843"/>
                  </a:lnTo>
                  <a:lnTo>
                    <a:pt x="40591498" y="144780"/>
                  </a:lnTo>
                  <a:close/>
                  <a:moveTo>
                    <a:pt x="144780" y="23661843"/>
                  </a:moveTo>
                  <a:lnTo>
                    <a:pt x="40591498" y="23661843"/>
                  </a:lnTo>
                  <a:lnTo>
                    <a:pt x="40591498" y="23806623"/>
                  </a:lnTo>
                  <a:lnTo>
                    <a:pt x="144780" y="23806623"/>
                  </a:lnTo>
                  <a:lnTo>
                    <a:pt x="144780" y="23661843"/>
                  </a:lnTo>
                  <a:close/>
                  <a:moveTo>
                    <a:pt x="40591498" y="0"/>
                  </a:moveTo>
                  <a:lnTo>
                    <a:pt x="40736276" y="0"/>
                  </a:lnTo>
                  <a:lnTo>
                    <a:pt x="40736276" y="144780"/>
                  </a:lnTo>
                  <a:lnTo>
                    <a:pt x="40591498" y="144780"/>
                  </a:lnTo>
                  <a:lnTo>
                    <a:pt x="4059149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591498" y="0"/>
                  </a:lnTo>
                  <a:lnTo>
                    <a:pt x="4059149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0" y="4639788"/>
            <a:ext cx="5319185" cy="5359380"/>
          </a:xfrm>
          <a:custGeom>
            <a:avLst/>
            <a:gdLst/>
            <a:ahLst/>
            <a:cxnLst/>
            <a:rect l="l" t="t" r="r" b="b"/>
            <a:pathLst>
              <a:path w="5319185" h="5359380">
                <a:moveTo>
                  <a:pt x="0" y="0"/>
                </a:moveTo>
                <a:lnTo>
                  <a:pt x="5319185" y="0"/>
                </a:lnTo>
                <a:lnTo>
                  <a:pt x="5319185" y="5359380"/>
                </a:lnTo>
                <a:lnTo>
                  <a:pt x="0" y="53593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744130" y="1128991"/>
            <a:ext cx="11065912" cy="315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96"/>
              </a:lnSpc>
            </a:pPr>
            <a:r>
              <a:rPr lang="en-US" sz="4800">
                <a:solidFill>
                  <a:srgbClr val="5D2E1D"/>
                </a:solidFill>
                <a:latin typeface="Calibri (MS)"/>
              </a:rPr>
              <a:t>Trên đoạn đường dài 500 m. Cứ 10 m có một cột đèn. Biết cả hai đầu đoạn đường đều có cột đèn. Hỏi trên đoạn đường đó có bao nhiêu cột đèn?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183434" y="4274819"/>
            <a:ext cx="12779640" cy="6012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799" u="sng" dirty="0" err="1">
                <a:solidFill>
                  <a:srgbClr val="5D2E1D"/>
                </a:solidFill>
                <a:latin typeface="Calibri (MS)"/>
              </a:rPr>
              <a:t>Bài</a:t>
            </a:r>
            <a:r>
              <a:rPr lang="en-US" sz="4799" u="sng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799" u="sng" dirty="0" err="1">
                <a:solidFill>
                  <a:srgbClr val="5D2E1D"/>
                </a:solidFill>
                <a:latin typeface="Calibri (MS)"/>
              </a:rPr>
              <a:t>giải</a:t>
            </a:r>
            <a:r>
              <a:rPr lang="en-US" sz="4799" u="sng" dirty="0">
                <a:solidFill>
                  <a:srgbClr val="5D2E1D"/>
                </a:solidFill>
                <a:latin typeface="Calibri (MS)"/>
              </a:rPr>
              <a:t>:</a:t>
            </a:r>
          </a:p>
          <a:p>
            <a:pPr algn="ctr">
              <a:lnSpc>
                <a:spcPts val="6719"/>
              </a:lnSpc>
            </a:pPr>
            <a:r>
              <a:rPr lang="en-US" sz="4799" dirty="0" err="1">
                <a:solidFill>
                  <a:srgbClr val="5D2E1D"/>
                </a:solidFill>
                <a:latin typeface="Calibri (MS)"/>
              </a:rPr>
              <a:t>Trên</a:t>
            </a:r>
            <a:r>
              <a:rPr lang="en-US" sz="4799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799" dirty="0" err="1">
                <a:solidFill>
                  <a:srgbClr val="5D2E1D"/>
                </a:solidFill>
                <a:latin typeface="Calibri (MS)"/>
              </a:rPr>
              <a:t>đoạn</a:t>
            </a:r>
            <a:r>
              <a:rPr lang="en-US" sz="4799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799" dirty="0" err="1">
                <a:solidFill>
                  <a:srgbClr val="5D2E1D"/>
                </a:solidFill>
                <a:latin typeface="Calibri (MS)"/>
              </a:rPr>
              <a:t>đường</a:t>
            </a:r>
            <a:r>
              <a:rPr lang="en-US" sz="4799" dirty="0">
                <a:solidFill>
                  <a:srgbClr val="5D2E1D"/>
                </a:solidFill>
                <a:latin typeface="Calibri (MS)"/>
              </a:rPr>
              <a:t> 500 m </a:t>
            </a:r>
            <a:r>
              <a:rPr lang="en-US" sz="4799" dirty="0" err="1">
                <a:solidFill>
                  <a:srgbClr val="5D2E1D"/>
                </a:solidFill>
                <a:latin typeface="Calibri (MS)"/>
              </a:rPr>
              <a:t>có</a:t>
            </a:r>
            <a:r>
              <a:rPr lang="en-US" sz="4799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799" dirty="0" err="1">
                <a:solidFill>
                  <a:srgbClr val="5D2E1D"/>
                </a:solidFill>
                <a:latin typeface="Calibri (MS)"/>
              </a:rPr>
              <a:t>số</a:t>
            </a:r>
            <a:r>
              <a:rPr lang="en-US" sz="4799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799" dirty="0" err="1">
                <a:solidFill>
                  <a:srgbClr val="5D2E1D"/>
                </a:solidFill>
                <a:latin typeface="Calibri (MS)"/>
              </a:rPr>
              <a:t>khoảng</a:t>
            </a:r>
            <a:r>
              <a:rPr lang="en-US" sz="4799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799" dirty="0" err="1">
                <a:solidFill>
                  <a:srgbClr val="5D2E1D"/>
                </a:solidFill>
                <a:latin typeface="Calibri (MS)"/>
              </a:rPr>
              <a:t>cách</a:t>
            </a:r>
            <a:r>
              <a:rPr lang="en-US" sz="4799" dirty="0">
                <a:solidFill>
                  <a:srgbClr val="5D2E1D"/>
                </a:solidFill>
                <a:latin typeface="Calibri (MS)"/>
              </a:rPr>
              <a:t> 10 m </a:t>
            </a:r>
            <a:r>
              <a:rPr lang="en-US" sz="4799" dirty="0" err="1">
                <a:solidFill>
                  <a:srgbClr val="5D2E1D"/>
                </a:solidFill>
                <a:latin typeface="Calibri (MS)"/>
              </a:rPr>
              <a:t>là</a:t>
            </a:r>
            <a:r>
              <a:rPr lang="en-US" sz="4799" dirty="0">
                <a:solidFill>
                  <a:srgbClr val="5D2E1D"/>
                </a:solidFill>
                <a:latin typeface="Calibri (MS)"/>
              </a:rPr>
              <a:t>:</a:t>
            </a:r>
          </a:p>
          <a:p>
            <a:pPr algn="ctr">
              <a:lnSpc>
                <a:spcPts val="6719"/>
              </a:lnSpc>
            </a:pPr>
            <a:r>
              <a:rPr lang="en-US" sz="4799" dirty="0">
                <a:solidFill>
                  <a:srgbClr val="5D2E1D"/>
                </a:solidFill>
                <a:latin typeface="Calibri (MS)"/>
              </a:rPr>
              <a:t>500 : 10 = 50 (</a:t>
            </a:r>
            <a:r>
              <a:rPr lang="en-US" sz="4799" dirty="0" err="1">
                <a:solidFill>
                  <a:srgbClr val="5D2E1D"/>
                </a:solidFill>
                <a:latin typeface="Calibri (MS)"/>
              </a:rPr>
              <a:t>khoảng</a:t>
            </a:r>
            <a:r>
              <a:rPr lang="en-US" sz="4799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799" dirty="0" err="1">
                <a:solidFill>
                  <a:srgbClr val="5D2E1D"/>
                </a:solidFill>
                <a:latin typeface="Calibri (MS)"/>
              </a:rPr>
              <a:t>cách</a:t>
            </a:r>
            <a:r>
              <a:rPr lang="en-US" sz="4799" dirty="0">
                <a:solidFill>
                  <a:srgbClr val="5D2E1D"/>
                </a:solidFill>
                <a:latin typeface="Calibri (MS)"/>
              </a:rPr>
              <a:t>)</a:t>
            </a:r>
          </a:p>
          <a:p>
            <a:pPr algn="ctr">
              <a:lnSpc>
                <a:spcPts val="6719"/>
              </a:lnSpc>
            </a:pPr>
            <a:r>
              <a:rPr lang="en-US" sz="4799" dirty="0" err="1">
                <a:solidFill>
                  <a:srgbClr val="5D2E1D"/>
                </a:solidFill>
                <a:latin typeface="Calibri (MS)"/>
              </a:rPr>
              <a:t>Số</a:t>
            </a:r>
            <a:r>
              <a:rPr lang="en-US" sz="4799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799" dirty="0" err="1">
                <a:solidFill>
                  <a:srgbClr val="5D2E1D"/>
                </a:solidFill>
                <a:latin typeface="Calibri (MS)"/>
              </a:rPr>
              <a:t>cột</a:t>
            </a:r>
            <a:r>
              <a:rPr lang="en-US" sz="4799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799" dirty="0" err="1">
                <a:solidFill>
                  <a:srgbClr val="5D2E1D"/>
                </a:solidFill>
                <a:latin typeface="Calibri (MS)"/>
              </a:rPr>
              <a:t>đèn</a:t>
            </a:r>
            <a:r>
              <a:rPr lang="en-US" sz="4799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799" dirty="0" err="1">
                <a:solidFill>
                  <a:srgbClr val="5D2E1D"/>
                </a:solidFill>
                <a:latin typeface="Calibri (MS)"/>
              </a:rPr>
              <a:t>trên</a:t>
            </a:r>
            <a:r>
              <a:rPr lang="en-US" sz="4799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799" dirty="0" err="1">
                <a:solidFill>
                  <a:srgbClr val="5D2E1D"/>
                </a:solidFill>
                <a:latin typeface="Calibri (MS)"/>
              </a:rPr>
              <a:t>đoạn</a:t>
            </a:r>
            <a:r>
              <a:rPr lang="en-US" sz="4799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799" dirty="0" err="1">
                <a:solidFill>
                  <a:srgbClr val="5D2E1D"/>
                </a:solidFill>
                <a:latin typeface="Calibri (MS)"/>
              </a:rPr>
              <a:t>đường</a:t>
            </a:r>
            <a:r>
              <a:rPr lang="en-US" sz="4799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799" dirty="0" err="1">
                <a:solidFill>
                  <a:srgbClr val="5D2E1D"/>
                </a:solidFill>
                <a:latin typeface="Calibri (MS)"/>
              </a:rPr>
              <a:t>là</a:t>
            </a:r>
            <a:r>
              <a:rPr lang="en-US" sz="4799" dirty="0">
                <a:solidFill>
                  <a:srgbClr val="5D2E1D"/>
                </a:solidFill>
                <a:latin typeface="Calibri (MS)"/>
              </a:rPr>
              <a:t>:</a:t>
            </a:r>
          </a:p>
          <a:p>
            <a:pPr algn="ctr">
              <a:lnSpc>
                <a:spcPts val="6719"/>
              </a:lnSpc>
            </a:pPr>
            <a:r>
              <a:rPr lang="en-US" sz="4799" dirty="0">
                <a:solidFill>
                  <a:srgbClr val="5D2E1D"/>
                </a:solidFill>
                <a:latin typeface="Calibri (MS)"/>
              </a:rPr>
              <a:t>50 + 1 = 51 (</a:t>
            </a:r>
            <a:r>
              <a:rPr lang="en-US" sz="4799" dirty="0" err="1">
                <a:solidFill>
                  <a:srgbClr val="5D2E1D"/>
                </a:solidFill>
                <a:latin typeface="Calibri (MS)"/>
              </a:rPr>
              <a:t>cột</a:t>
            </a:r>
            <a:r>
              <a:rPr lang="en-US" sz="4799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799" dirty="0" err="1">
                <a:solidFill>
                  <a:srgbClr val="5D2E1D"/>
                </a:solidFill>
                <a:latin typeface="Calibri (MS)"/>
              </a:rPr>
              <a:t>đèn</a:t>
            </a:r>
            <a:r>
              <a:rPr lang="en-US" sz="4799" dirty="0">
                <a:solidFill>
                  <a:srgbClr val="5D2E1D"/>
                </a:solidFill>
                <a:latin typeface="Calibri (MS)"/>
              </a:rPr>
              <a:t>)</a:t>
            </a:r>
          </a:p>
          <a:p>
            <a:pPr algn="ctr">
              <a:lnSpc>
                <a:spcPts val="6719"/>
              </a:lnSpc>
            </a:pPr>
            <a:r>
              <a:rPr lang="en-US" sz="4799" b="1" i="1" dirty="0" err="1">
                <a:solidFill>
                  <a:srgbClr val="5D2E1D"/>
                </a:solidFill>
                <a:latin typeface="Calibri (MS)"/>
              </a:rPr>
              <a:t>Đáp</a:t>
            </a:r>
            <a:r>
              <a:rPr lang="en-US" sz="4799" b="1" i="1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799" b="1" i="1" dirty="0" err="1">
                <a:solidFill>
                  <a:srgbClr val="5D2E1D"/>
                </a:solidFill>
                <a:latin typeface="Calibri (MS)"/>
              </a:rPr>
              <a:t>số</a:t>
            </a:r>
            <a:r>
              <a:rPr lang="en-US" sz="4799" b="1" i="1" dirty="0">
                <a:solidFill>
                  <a:srgbClr val="5D2E1D"/>
                </a:solidFill>
                <a:latin typeface="Calibri (MS)"/>
              </a:rPr>
              <a:t>: 51 </a:t>
            </a:r>
            <a:r>
              <a:rPr lang="en-US" sz="4799" b="1" i="1" dirty="0" err="1">
                <a:solidFill>
                  <a:srgbClr val="5D2E1D"/>
                </a:solidFill>
                <a:latin typeface="Calibri (MS)"/>
              </a:rPr>
              <a:t>cột</a:t>
            </a:r>
            <a:r>
              <a:rPr lang="en-US" sz="4799" b="1" i="1" dirty="0">
                <a:solidFill>
                  <a:srgbClr val="5D2E1D"/>
                </a:solidFill>
                <a:latin typeface="Calibri (MS)"/>
              </a:rPr>
              <a:t> </a:t>
            </a:r>
            <a:r>
              <a:rPr lang="en-US" sz="4799" b="1" i="1" dirty="0" err="1">
                <a:solidFill>
                  <a:srgbClr val="5D2E1D"/>
                </a:solidFill>
                <a:latin typeface="Calibri (MS)"/>
              </a:rPr>
              <a:t>đèn</a:t>
            </a:r>
            <a:endParaRPr lang="en-US" sz="4799" b="1" i="1" dirty="0">
              <a:solidFill>
                <a:srgbClr val="5D2E1D"/>
              </a:solidFill>
              <a:latin typeface="Calibri (MS)"/>
            </a:endParaRPr>
          </a:p>
          <a:p>
            <a:pPr algn="ctr">
              <a:lnSpc>
                <a:spcPts val="6719"/>
              </a:lnSpc>
              <a:spcBef>
                <a:spcPct val="0"/>
              </a:spcBef>
            </a:pPr>
            <a:endParaRPr lang="en-US" sz="4799" dirty="0">
              <a:solidFill>
                <a:srgbClr val="5D2E1D"/>
              </a:solidFill>
              <a:latin typeface="Calibri (MS)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90622" y="910122"/>
            <a:ext cx="7126842" cy="22679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6868" y="5905500"/>
            <a:ext cx="4781754" cy="42375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962" b="-596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11930" y="1028700"/>
            <a:ext cx="16064139" cy="4182574"/>
            <a:chOff x="0" y="0"/>
            <a:chExt cx="45219913" cy="11773780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5075133" cy="11629000"/>
            </a:xfrm>
            <a:custGeom>
              <a:avLst/>
              <a:gdLst/>
              <a:ahLst/>
              <a:cxnLst/>
              <a:rect l="l" t="t" r="r" b="b"/>
              <a:pathLst>
                <a:path w="45075133" h="11629000">
                  <a:moveTo>
                    <a:pt x="0" y="0"/>
                  </a:moveTo>
                  <a:lnTo>
                    <a:pt x="45075133" y="0"/>
                  </a:lnTo>
                  <a:lnTo>
                    <a:pt x="45075133" y="11629000"/>
                  </a:lnTo>
                  <a:lnTo>
                    <a:pt x="0" y="11629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5219913" cy="11773780"/>
            </a:xfrm>
            <a:custGeom>
              <a:avLst/>
              <a:gdLst/>
              <a:ahLst/>
              <a:cxnLst/>
              <a:rect l="l" t="t" r="r" b="b"/>
              <a:pathLst>
                <a:path w="45219913" h="11773780">
                  <a:moveTo>
                    <a:pt x="45075134" y="11628999"/>
                  </a:moveTo>
                  <a:lnTo>
                    <a:pt x="45219913" y="11628999"/>
                  </a:lnTo>
                  <a:lnTo>
                    <a:pt x="45219913" y="11773780"/>
                  </a:lnTo>
                  <a:lnTo>
                    <a:pt x="45075134" y="11773780"/>
                  </a:lnTo>
                  <a:lnTo>
                    <a:pt x="45075134" y="116289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628999"/>
                  </a:lnTo>
                  <a:lnTo>
                    <a:pt x="0" y="11628999"/>
                  </a:lnTo>
                  <a:lnTo>
                    <a:pt x="0" y="144780"/>
                  </a:lnTo>
                  <a:close/>
                  <a:moveTo>
                    <a:pt x="0" y="11628999"/>
                  </a:moveTo>
                  <a:lnTo>
                    <a:pt x="144780" y="11628999"/>
                  </a:lnTo>
                  <a:lnTo>
                    <a:pt x="144780" y="11773780"/>
                  </a:lnTo>
                  <a:lnTo>
                    <a:pt x="0" y="11773780"/>
                  </a:lnTo>
                  <a:lnTo>
                    <a:pt x="0" y="11628999"/>
                  </a:lnTo>
                  <a:close/>
                  <a:moveTo>
                    <a:pt x="45075134" y="144780"/>
                  </a:moveTo>
                  <a:lnTo>
                    <a:pt x="45219913" y="144780"/>
                  </a:lnTo>
                  <a:lnTo>
                    <a:pt x="45219913" y="11628999"/>
                  </a:lnTo>
                  <a:lnTo>
                    <a:pt x="45075134" y="11628999"/>
                  </a:lnTo>
                  <a:lnTo>
                    <a:pt x="45075134" y="144780"/>
                  </a:lnTo>
                  <a:close/>
                  <a:moveTo>
                    <a:pt x="144780" y="11628999"/>
                  </a:moveTo>
                  <a:lnTo>
                    <a:pt x="45075134" y="11628999"/>
                  </a:lnTo>
                  <a:lnTo>
                    <a:pt x="45075134" y="11773780"/>
                  </a:lnTo>
                  <a:lnTo>
                    <a:pt x="144780" y="11773780"/>
                  </a:lnTo>
                  <a:lnTo>
                    <a:pt x="144780" y="11628999"/>
                  </a:lnTo>
                  <a:close/>
                  <a:moveTo>
                    <a:pt x="45075134" y="0"/>
                  </a:moveTo>
                  <a:lnTo>
                    <a:pt x="45219913" y="0"/>
                  </a:lnTo>
                  <a:lnTo>
                    <a:pt x="45219913" y="144780"/>
                  </a:lnTo>
                  <a:lnTo>
                    <a:pt x="45075134" y="144780"/>
                  </a:lnTo>
                  <a:lnTo>
                    <a:pt x="450751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5075134" y="0"/>
                  </a:lnTo>
                  <a:lnTo>
                    <a:pt x="450751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390128" y="1328621"/>
            <a:ext cx="15507744" cy="3582732"/>
            <a:chOff x="0" y="0"/>
            <a:chExt cx="41155827" cy="9508173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41011047" cy="9363393"/>
            </a:xfrm>
            <a:custGeom>
              <a:avLst/>
              <a:gdLst/>
              <a:ahLst/>
              <a:cxnLst/>
              <a:rect l="l" t="t" r="r" b="b"/>
              <a:pathLst>
                <a:path w="41011047" h="9363393">
                  <a:moveTo>
                    <a:pt x="0" y="0"/>
                  </a:moveTo>
                  <a:lnTo>
                    <a:pt x="41011046" y="0"/>
                  </a:lnTo>
                  <a:lnTo>
                    <a:pt x="41011046" y="9363393"/>
                  </a:lnTo>
                  <a:lnTo>
                    <a:pt x="0" y="9363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1155826" cy="9508173"/>
            </a:xfrm>
            <a:custGeom>
              <a:avLst/>
              <a:gdLst/>
              <a:ahLst/>
              <a:cxnLst/>
              <a:rect l="l" t="t" r="r" b="b"/>
              <a:pathLst>
                <a:path w="41155826" h="9508173">
                  <a:moveTo>
                    <a:pt x="41011047" y="9363393"/>
                  </a:moveTo>
                  <a:lnTo>
                    <a:pt x="41155826" y="9363393"/>
                  </a:lnTo>
                  <a:lnTo>
                    <a:pt x="41155826" y="9508173"/>
                  </a:lnTo>
                  <a:lnTo>
                    <a:pt x="41011047" y="9508173"/>
                  </a:lnTo>
                  <a:lnTo>
                    <a:pt x="41011047" y="936339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363393"/>
                  </a:lnTo>
                  <a:lnTo>
                    <a:pt x="0" y="9363393"/>
                  </a:lnTo>
                  <a:lnTo>
                    <a:pt x="0" y="144780"/>
                  </a:lnTo>
                  <a:close/>
                  <a:moveTo>
                    <a:pt x="0" y="9363393"/>
                  </a:moveTo>
                  <a:lnTo>
                    <a:pt x="144780" y="9363393"/>
                  </a:lnTo>
                  <a:lnTo>
                    <a:pt x="144780" y="9508173"/>
                  </a:lnTo>
                  <a:lnTo>
                    <a:pt x="0" y="9508173"/>
                  </a:lnTo>
                  <a:lnTo>
                    <a:pt x="0" y="9363393"/>
                  </a:lnTo>
                  <a:close/>
                  <a:moveTo>
                    <a:pt x="41011047" y="144780"/>
                  </a:moveTo>
                  <a:lnTo>
                    <a:pt x="41155826" y="144780"/>
                  </a:lnTo>
                  <a:lnTo>
                    <a:pt x="41155826" y="9363393"/>
                  </a:lnTo>
                  <a:lnTo>
                    <a:pt x="41011047" y="9363393"/>
                  </a:lnTo>
                  <a:lnTo>
                    <a:pt x="41011047" y="144780"/>
                  </a:lnTo>
                  <a:close/>
                  <a:moveTo>
                    <a:pt x="144780" y="9363393"/>
                  </a:moveTo>
                  <a:lnTo>
                    <a:pt x="41011047" y="9363393"/>
                  </a:lnTo>
                  <a:lnTo>
                    <a:pt x="41011047" y="9508173"/>
                  </a:lnTo>
                  <a:lnTo>
                    <a:pt x="144780" y="9508173"/>
                  </a:lnTo>
                  <a:lnTo>
                    <a:pt x="144780" y="9363393"/>
                  </a:lnTo>
                  <a:close/>
                  <a:moveTo>
                    <a:pt x="41011047" y="0"/>
                  </a:moveTo>
                  <a:lnTo>
                    <a:pt x="41155826" y="0"/>
                  </a:lnTo>
                  <a:lnTo>
                    <a:pt x="41155826" y="144780"/>
                  </a:lnTo>
                  <a:lnTo>
                    <a:pt x="41011047" y="144780"/>
                  </a:lnTo>
                  <a:lnTo>
                    <a:pt x="410110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1011047" y="0"/>
                  </a:lnTo>
                  <a:lnTo>
                    <a:pt x="4101104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5017986" y="4459051"/>
            <a:ext cx="8252028" cy="7382127"/>
          </a:xfrm>
          <a:custGeom>
            <a:avLst/>
            <a:gdLst/>
            <a:ahLst/>
            <a:cxnLst/>
            <a:rect l="l" t="t" r="r" b="b"/>
            <a:pathLst>
              <a:path w="8252028" h="7382127">
                <a:moveTo>
                  <a:pt x="0" y="0"/>
                </a:moveTo>
                <a:lnTo>
                  <a:pt x="8252028" y="0"/>
                </a:lnTo>
                <a:lnTo>
                  <a:pt x="8252028" y="7382127"/>
                </a:lnTo>
                <a:lnTo>
                  <a:pt x="0" y="73821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1181100"/>
            <a:ext cx="13717189" cy="46150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530</Words>
  <Application>Microsoft Office PowerPoint</Application>
  <PresentationFormat>Tùy chỉnh</PresentationFormat>
  <Paragraphs>84</Paragraphs>
  <Slides>12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19" baseType="lpstr">
      <vt:lpstr>Arial</vt:lpstr>
      <vt:lpstr>#9Slide07 HoneyCream</vt:lpstr>
      <vt:lpstr>Calibri (MS)</vt:lpstr>
      <vt:lpstr>思源黑体 CN</vt:lpstr>
      <vt:lpstr>Times New Roman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T20_Luyentap(tr16)_MNT</dc:title>
  <dc:creator>ADMIN</dc:creator>
  <cp:lastModifiedBy>Dung Âu</cp:lastModifiedBy>
  <cp:revision>13</cp:revision>
  <dcterms:created xsi:type="dcterms:W3CDTF">2006-08-16T00:00:00Z</dcterms:created>
  <dcterms:modified xsi:type="dcterms:W3CDTF">2026-01-18T09:54:54Z</dcterms:modified>
  <dc:identifier>DAF2GTrqIKM</dc:identifier>
</cp:coreProperties>
</file>