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 id="2147483675" r:id="rId3"/>
  </p:sldMasterIdLst>
  <p:sldIdLst>
    <p:sldId id="282" r:id="rId4"/>
    <p:sldId id="256" r:id="rId5"/>
    <p:sldId id="280" r:id="rId6"/>
    <p:sldId id="262" r:id="rId7"/>
    <p:sldId id="261" r:id="rId8"/>
    <p:sldId id="264" r:id="rId9"/>
    <p:sldId id="265" r:id="rId10"/>
    <p:sldId id="266" r:id="rId11"/>
    <p:sldId id="268" r:id="rId12"/>
    <p:sldId id="267" r:id="rId13"/>
    <p:sldId id="269" r:id="rId14"/>
    <p:sldId id="271" r:id="rId15"/>
    <p:sldId id="272" r:id="rId16"/>
    <p:sldId id="273" r:id="rId17"/>
    <p:sldId id="270" r:id="rId18"/>
    <p:sldId id="274" r:id="rId19"/>
    <p:sldId id="275" r:id="rId20"/>
    <p:sldId id="276"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5" d="100"/>
          <a:sy n="55" d="100"/>
        </p:scale>
        <p:origin x="117"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7304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5"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2" y="3655820"/>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4"/>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2"/>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9"/>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3"/>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5"/>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805255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6" y="1934019"/>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4"/>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7"/>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8"/>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9"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1"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4"/>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4"/>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2"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4"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7"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6"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65433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6"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4"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6"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4" y="296739"/>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3"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2" y="2772344"/>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7"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6" y="274190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30"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9" y="274190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3" y="6334780"/>
            <a:ext cx="1116011"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236960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2"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2"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5"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50"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4"/>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2"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9"/>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7"/>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5678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2"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8"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9"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60"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8"/>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4" y="1364030"/>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5" y="1390062"/>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7" y="1410712"/>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6"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5"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3"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3" y="423065"/>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436976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2"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4"/>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2"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5"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50"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2"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6"/>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8" y="2432844"/>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66719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2"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5"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8"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6" y="4143724"/>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6" y="471208"/>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3"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3"/>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1" y="0"/>
            <a:ext cx="1116011"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398207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4"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5"/>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2"/>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4"/>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1"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6"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80" y="1042745"/>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7" y="1251102"/>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3" y="1244035"/>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612333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4" y="6131881"/>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60"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3"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6"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3"/>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8"/>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8"/>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3" y="6772421"/>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2" y="675320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30"/>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3"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9" y="6499944"/>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2" y="6516720"/>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3"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20" y="597140"/>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6"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20"/>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6"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4"/>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8"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20"/>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4"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4"/>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867906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1"/>
            <a:ext cx="2743200" cy="365125"/>
          </a:xfrm>
          <a:prstGeom prst="rect">
            <a:avLst/>
          </a:prstGeom>
        </p:spPr>
        <p:txBody>
          <a:bodyPr/>
          <a:lstStyle/>
          <a:p>
            <a:pPr defTabSz="914446">
              <a:defRPr/>
            </a:pPr>
            <a:fld id="{59D914F9-34B9-4290-8B55-3D6EA89D2C0C}" type="datetimeFigureOut">
              <a:rPr lang="th-TH" sz="2800" smtClean="0">
                <a:solidFill>
                  <a:srgbClr val="000000"/>
                </a:solidFill>
              </a:rPr>
              <a:pPr defTabSz="914446">
                <a:defRPr/>
              </a:pPr>
              <a:t>18/01/69</a:t>
            </a:fld>
            <a:endParaRPr lang="th-TH" sz="2800">
              <a:solidFill>
                <a:srgbClr val="000000"/>
              </a:solidFill>
            </a:endParaRPr>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th-TH" sz="2800">
              <a:solidFill>
                <a:srgbClr val="000000"/>
              </a:solidFill>
            </a:endParaRPr>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38EB6048-1DE1-4598-9344-915940F160B2}" type="slidenum">
              <a:rPr lang="th-TH" sz="2800" smtClean="0">
                <a:solidFill>
                  <a:srgbClr val="000000"/>
                </a:solidFill>
              </a:rPr>
              <a:pPr defTabSz="914446">
                <a:defRPr/>
              </a:pPr>
              <a:t>‹#›</a:t>
            </a:fld>
            <a:endParaRPr lang="th-TH" sz="2800">
              <a:solidFill>
                <a:srgbClr val="000000"/>
              </a:solidFill>
            </a:endParaRPr>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9"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5"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1"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5"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80"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7"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70" y="2499844"/>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2"/>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8"/>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5" y="605627"/>
            <a:ext cx="8066841" cy="4463045"/>
          </a:xfrm>
          <a:prstGeom prst="rect">
            <a:avLst/>
          </a:prstGeom>
        </p:spPr>
        <p:txBody>
          <a:bodyPr/>
          <a:lstStyle/>
          <a:p>
            <a:endParaRPr lang="th-TH"/>
          </a:p>
        </p:txBody>
      </p:sp>
    </p:spTree>
    <p:extLst>
      <p:ext uri="{BB962C8B-B14F-4D97-AF65-F5344CB8AC3E}">
        <p14:creationId xmlns:p14="http://schemas.microsoft.com/office/powerpoint/2010/main" val="264944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8">
            <a:extLst>
              <a:ext uri="{FF2B5EF4-FFF2-40B4-BE49-F238E27FC236}">
                <a16:creationId xmlns:a16="http://schemas.microsoft.com/office/drawing/2014/main" id="{03AFD29B-A2C7-458B-B200-E2EE369903B4}"/>
              </a:ext>
            </a:extLst>
          </p:cNvPr>
          <p:cNvPicPr>
            <a:picLocks noChangeAspect="1"/>
          </p:cNvPicPr>
          <p:nvPr userDrawn="1"/>
        </p:nvPicPr>
        <p:blipFill>
          <a:blip r:embed="rId2"/>
          <a:stretch>
            <a:fillRect/>
          </a:stretch>
        </p:blipFill>
        <p:spPr>
          <a:xfrm>
            <a:off x="5977467" y="4729699"/>
            <a:ext cx="6485467" cy="2284755"/>
          </a:xfrm>
          <a:prstGeom prst="rect">
            <a:avLst/>
          </a:prstGeom>
        </p:spPr>
      </p:pic>
    </p:spTree>
    <p:extLst>
      <p:ext uri="{BB962C8B-B14F-4D97-AF65-F5344CB8AC3E}">
        <p14:creationId xmlns:p14="http://schemas.microsoft.com/office/powerpoint/2010/main" val="275058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1"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6"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6"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2" y="334571"/>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8"/>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10"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9"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6"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2"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2"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3" y="633478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901472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1" y="0"/>
            <a:ext cx="1114279"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3" y="6334780"/>
            <a:ext cx="1116011"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30147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212EA246-F939-4B36-B76A-6948DE008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231"/>
          <a:stretch/>
        </p:blipFill>
        <p:spPr>
          <a:xfrm>
            <a:off x="1" y="5949387"/>
            <a:ext cx="12192000" cy="908614"/>
          </a:xfrm>
          <a:prstGeom prst="rect">
            <a:avLst/>
          </a:prstGeom>
        </p:spPr>
      </p:pic>
      <p:pic>
        <p:nvPicPr>
          <p:cNvPr id="6" name="图片 13">
            <a:extLst>
              <a:ext uri="{FF2B5EF4-FFF2-40B4-BE49-F238E27FC236}">
                <a16:creationId xmlns:a16="http://schemas.microsoft.com/office/drawing/2014/main" id="{D542E4CA-E60C-427C-8A41-0946E8C0F7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8583" y="4861367"/>
            <a:ext cx="6921660" cy="1255854"/>
          </a:xfrm>
          <a:prstGeom prst="rect">
            <a:avLst/>
          </a:prstGeom>
        </p:spPr>
      </p:pic>
      <p:pic>
        <p:nvPicPr>
          <p:cNvPr id="7" name="图片 5">
            <a:extLst>
              <a:ext uri="{FF2B5EF4-FFF2-40B4-BE49-F238E27FC236}">
                <a16:creationId xmlns:a16="http://schemas.microsoft.com/office/drawing/2014/main" id="{6DAF9419-6A83-45AE-AE68-0136AA5093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sp>
        <p:nvSpPr>
          <p:cNvPr id="9" name="Rectangle 8"/>
          <p:cNvSpPr/>
          <p:nvPr userDrawn="1"/>
        </p:nvSpPr>
        <p:spPr>
          <a:xfrm>
            <a:off x="220135" y="203200"/>
            <a:ext cx="11785598" cy="643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132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2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01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33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16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64060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580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8.png"/><Relationship Id="rId5" Type="http://schemas.openxmlformats.org/officeDocument/2006/relationships/slideLayout" Target="../slideLayouts/slideLayout8.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hyperlink" Target="https://www.facebook.com/teamKTUTS" TargetMode="Externa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3">
            <a:extLst>
              <a:ext uri="{FF2B5EF4-FFF2-40B4-BE49-F238E27FC236}">
                <a16:creationId xmlns:a16="http://schemas.microsoft.com/office/drawing/2014/main" id="{3871C916-0431-427D-9C05-07E7E0AF84EC}"/>
              </a:ext>
            </a:extLst>
          </p:cNvPr>
          <p:cNvSpPr/>
          <p:nvPr userDrawn="1"/>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8640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17351535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8"/>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5"/>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4"/>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6"/>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8"/>
            <a:ext cx="9311220" cy="1815882"/>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15"/>
              </a:rPr>
              <a:t>https://www.facebook.com/teamKTUTS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KTUTS.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8" y="14096531"/>
            <a:ext cx="1881378" cy="1625303"/>
          </a:xfrm>
          <a:prstGeom prst="rect">
            <a:avLst/>
          </a:prstGeom>
        </p:spPr>
      </p:pic>
    </p:spTree>
    <p:extLst>
      <p:ext uri="{BB962C8B-B14F-4D97-AF65-F5344CB8AC3E}">
        <p14:creationId xmlns:p14="http://schemas.microsoft.com/office/powerpoint/2010/main" val="24248576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8.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5.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4.png"/><Relationship Id="rId2" Type="http://schemas.openxmlformats.org/officeDocument/2006/relationships/image" Target="../media/image12.png"/><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9.jp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3266" y="796413"/>
            <a:ext cx="8141109" cy="707886"/>
          </a:xfrm>
          <a:prstGeom prst="rect">
            <a:avLst/>
          </a:prstGeom>
          <a:noFill/>
        </p:spPr>
        <p:txBody>
          <a:bodyPr wrap="square" rtlCol="0">
            <a:spAutoFit/>
          </a:bodyPr>
          <a:lstStyle/>
          <a:p>
            <a:pPr defTabSz="914446">
              <a:defRPr/>
            </a:pPr>
            <a:r>
              <a:rPr lang="en-US" sz="4000" b="1" dirty="0">
                <a:solidFill>
                  <a:srgbClr val="0070C0"/>
                </a:solidFill>
                <a:latin typeface="Times New Roman" panose="02020603050405020304" pitchFamily="18" charset="0"/>
                <a:cs typeface="Times New Roman" panose="02020603050405020304" pitchFamily="18" charset="0"/>
              </a:rPr>
              <a:t>TRƯỜNG TIỂU HỌC SÀI ĐỒNG</a:t>
            </a:r>
          </a:p>
        </p:txBody>
      </p:sp>
      <p:sp>
        <p:nvSpPr>
          <p:cNvPr id="3" name="TextBox 2"/>
          <p:cNvSpPr txBox="1"/>
          <p:nvPr/>
        </p:nvSpPr>
        <p:spPr>
          <a:xfrm>
            <a:off x="5356552" y="1661653"/>
            <a:ext cx="3191221" cy="707886"/>
          </a:xfrm>
          <a:prstGeom prst="rect">
            <a:avLst/>
          </a:prstGeom>
          <a:noFill/>
        </p:spPr>
        <p:txBody>
          <a:bodyPr wrap="square" rtlCol="0">
            <a:spAutoFit/>
          </a:bodyPr>
          <a:lstStyle/>
          <a:p>
            <a:pPr defTabSz="914446">
              <a:defRPr/>
            </a:pPr>
            <a:r>
              <a:rPr lang="en-US" sz="4000" b="1" dirty="0" err="1">
                <a:solidFill>
                  <a:srgbClr val="FF0000"/>
                </a:solidFill>
                <a:latin typeface="Times New Roman" panose="02020603050405020304" pitchFamily="18" charset="0"/>
                <a:cs typeface="Times New Roman" panose="02020603050405020304" pitchFamily="18" charset="0"/>
              </a:rPr>
              <a:t>Toán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90800" y="3965242"/>
            <a:ext cx="6872748" cy="584775"/>
          </a:xfrm>
          <a:prstGeom prst="rect">
            <a:avLst/>
          </a:prstGeom>
          <a:noFill/>
        </p:spPr>
        <p:txBody>
          <a:bodyPr wrap="square" rtlCol="0">
            <a:spAutoFit/>
          </a:bodyPr>
          <a:lstStyle/>
          <a:p>
            <a:pPr algn="ctr" defTabSz="914446">
              <a:defRPr/>
            </a:pPr>
            <a:r>
              <a:rPr lang="en-US" sz="3200" b="1">
                <a:solidFill>
                  <a:srgbClr val="000000"/>
                </a:solidFill>
                <a:latin typeface="Times New Roman" panose="02020603050405020304" pitchFamily="18" charset="0"/>
                <a:cs typeface="Times New Roman" panose="02020603050405020304" pitchFamily="18" charset="0"/>
              </a:rPr>
              <a:t>GV: Âu Thị Thanh Dung</a:t>
            </a:r>
            <a:endParaRPr lang="en-US" sz="3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863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7" name="Picture 6"/>
          <p:cNvPicPr>
            <a:picLocks noChangeAspect="1"/>
          </p:cNvPicPr>
          <p:nvPr/>
        </p:nvPicPr>
        <p:blipFill>
          <a:blip r:embed="rId7"/>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3188263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2120961" y="160157"/>
            <a:ext cx="8149389" cy="1421883"/>
            <a:chOff x="3231305" y="325027"/>
            <a:chExt cx="8149389" cy="1421883"/>
          </a:xfrm>
        </p:grpSpPr>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305" y="370748"/>
              <a:ext cx="8149389" cy="1376162"/>
            </a:xfrm>
            <a:prstGeom prst="rect">
              <a:avLst/>
            </a:prstGeom>
          </p:spPr>
        </p:pic>
        <p:pic>
          <p:nvPicPr>
            <p:cNvPr id="8" name="Picture 7"/>
            <p:cNvPicPr>
              <a:picLocks noChangeAspect="1"/>
            </p:cNvPicPr>
            <p:nvPr/>
          </p:nvPicPr>
          <p:blipFill>
            <a:blip r:embed="rId7"/>
            <a:stretch>
              <a:fillRect/>
            </a:stretch>
          </p:blipFill>
          <p:spPr>
            <a:xfrm>
              <a:off x="3776109" y="325027"/>
              <a:ext cx="7059780" cy="1347333"/>
            </a:xfrm>
            <a:prstGeom prst="rect">
              <a:avLst/>
            </a:prstGeom>
          </p:spPr>
        </p:pic>
      </p:grpSp>
      <p:sp>
        <p:nvSpPr>
          <p:cNvPr id="9" name="Google Shape;276;p7">
            <a:extLst>
              <a:ext uri="{FF2B5EF4-FFF2-40B4-BE49-F238E27FC236}">
                <a16:creationId xmlns:a16="http://schemas.microsoft.com/office/drawing/2014/main" id="{D33CB0D1-8FD9-7C5D-268F-E2711EEE24E1}"/>
              </a:ext>
            </a:extLst>
          </p:cNvPr>
          <p:cNvSpPr/>
          <p:nvPr/>
        </p:nvSpPr>
        <p:spPr>
          <a:xfrm>
            <a:off x="5362902" y="2104771"/>
            <a:ext cx="35332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solidFill>
                    <a:schemeClr val="bg1"/>
                  </a:solidFill>
                </a:ln>
                <a:solidFill>
                  <a:srgbClr val="009999"/>
                </a:solidFill>
                <a:latin typeface="UTM Avo" panose="02040603050506020204" pitchFamily="18" charset="0"/>
              </a:rPr>
              <a:t>lên kinh đô</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0" name="Google Shape;276;p7">
            <a:extLst>
              <a:ext uri="{FF2B5EF4-FFF2-40B4-BE49-F238E27FC236}">
                <a16:creationId xmlns:a16="http://schemas.microsoft.com/office/drawing/2014/main" id="{D33CB0D1-8FD9-7C5D-268F-E2711EEE24E1}"/>
              </a:ext>
            </a:extLst>
          </p:cNvPr>
          <p:cNvSpPr/>
          <p:nvPr/>
        </p:nvSpPr>
        <p:spPr>
          <a:xfrm>
            <a:off x="832757" y="2104771"/>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nổi tiếng</a:t>
            </a:r>
            <a:endParaRPr sz="3600" b="1" dirty="0">
              <a:ln>
                <a:solidFill>
                  <a:schemeClr val="bg1"/>
                </a:solidFill>
              </a:ln>
              <a:solidFill>
                <a:srgbClr val="FF0066"/>
              </a:solidFill>
              <a:latin typeface="UTM Avo" panose="02040603050506020204" pitchFamily="18"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1280276" y="3535042"/>
            <a:ext cx="455893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en-US" sz="3600" b="1" dirty="0" err="1">
                <a:solidFill>
                  <a:schemeClr val="bg1"/>
                </a:solidFill>
                <a:latin typeface="UTM Avo" panose="02040603050506020204" pitchFamily="18" charset="0"/>
              </a:rPr>
              <a:t>trèo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đèo</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lội</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suối</a:t>
            </a:r>
            <a:endParaRPr sz="3600" b="1" dirty="0">
              <a:ln w="3175">
                <a:noFill/>
              </a:ln>
              <a:solidFill>
                <a:schemeClr val="bg1"/>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6500768" y="3477683"/>
            <a:ext cx="386750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en-US" sz="3600" b="1" dirty="0" err="1">
                <a:solidFill>
                  <a:srgbClr val="FFFF00"/>
                </a:solidFill>
                <a:latin typeface="UTM Avo" panose="02040603050506020204" pitchFamily="18" charset="0"/>
              </a:rPr>
              <a:t>thuyền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chài</a:t>
            </a:r>
            <a:endParaRPr sz="3600" b="1" dirty="0">
              <a:solidFill>
                <a:srgbClr val="FFFF00"/>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2120961" y="4903028"/>
            <a:ext cx="3718252"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thuyên giảm</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6911615" y="4804729"/>
            <a:ext cx="33587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nghiên cứu </a:t>
            </a:r>
            <a:endParaRPr sz="3600" b="1" dirty="0">
              <a:ln>
                <a:solidFill>
                  <a:schemeClr val="bg1"/>
                </a:solidFill>
              </a:ln>
              <a:solidFill>
                <a:srgbClr val="FF0066"/>
              </a:solidFill>
              <a:latin typeface="UTM Avo" panose="02040603050506020204" pitchFamily="18" charset="0"/>
            </a:endParaRPr>
          </a:p>
        </p:txBody>
      </p:sp>
    </p:spTree>
    <p:extLst>
      <p:ext uri="{BB962C8B-B14F-4D97-AF65-F5344CB8AC3E}">
        <p14:creationId xmlns:p14="http://schemas.microsoft.com/office/powerpoint/2010/main" val="1602217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627800" y="2422275"/>
            <a:ext cx="5506592" cy="1754326"/>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Hải Thượng Lãn Ông </a:t>
            </a:r>
            <a:r>
              <a:rPr lang="en-US" sz="3600" b="1">
                <a:latin typeface="Cambria" panose="02040503050406030204" pitchFamily="18" charset="0"/>
                <a:ea typeface="Cambria" panose="02040503050406030204" pitchFamily="18" charset="0"/>
              </a:rPr>
              <a:t>(1720 – 1791): tên thật là Lê Hữu Trác</a:t>
            </a:r>
            <a:endParaRPr lang="en-US" sz="3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0" y="1289909"/>
            <a:ext cx="4436206" cy="5156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1583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1212" y="157795"/>
            <a:ext cx="4933177" cy="1461999"/>
          </a:xfrm>
          <a:prstGeom prst="rect">
            <a:avLst/>
          </a:prstGeom>
        </p:spPr>
      </p:pic>
      <p:sp>
        <p:nvSpPr>
          <p:cNvPr id="3" name="TextBox 2"/>
          <p:cNvSpPr txBox="1"/>
          <p:nvPr/>
        </p:nvSpPr>
        <p:spPr>
          <a:xfrm>
            <a:off x="5913121" y="1877265"/>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Nghề y: </a:t>
            </a:r>
            <a:r>
              <a:rPr lang="en-US" sz="4400" b="1">
                <a:latin typeface="Cambria" panose="02040503050406030204" pitchFamily="18" charset="0"/>
                <a:ea typeface="Cambria" panose="02040503050406030204" pitchFamily="18" charset="0"/>
              </a:rPr>
              <a:t>nghề khám và chữa bệnh.</a:t>
            </a:r>
            <a:endParaRPr lang="en-US" sz="7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913121" y="3581287"/>
            <a:ext cx="5506592"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Danh y: </a:t>
            </a:r>
            <a:r>
              <a:rPr lang="en-US" sz="4400" b="1">
                <a:latin typeface="Cambria" panose="02040503050406030204" pitchFamily="18" charset="0"/>
                <a:ea typeface="Cambria" panose="02040503050406030204" pitchFamily="18" charset="0"/>
              </a:rPr>
              <a:t>thầy thuốc giỏi và nổi tiếng.</a:t>
            </a:r>
            <a:endParaRPr lang="en-US" sz="199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17938" y="1253472"/>
            <a:ext cx="3886547" cy="5019914"/>
          </a:xfrm>
          <a:prstGeom prst="rect">
            <a:avLst/>
          </a:prstGeom>
        </p:spPr>
      </p:pic>
    </p:spTree>
    <p:extLst>
      <p:ext uri="{BB962C8B-B14F-4D97-AF65-F5344CB8AC3E}">
        <p14:creationId xmlns:p14="http://schemas.microsoft.com/office/powerpoint/2010/main" val="7388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0244" y="271256"/>
            <a:ext cx="9971509" cy="6377706"/>
          </a:xfrm>
          <a:prstGeom prst="rect">
            <a:avLst/>
          </a:prstGeom>
        </p:spPr>
      </p:pic>
      <p:pic>
        <p:nvPicPr>
          <p:cNvPr id="8" name="Picture 7"/>
          <p:cNvPicPr>
            <a:picLocks noChangeAspect="1"/>
          </p:cNvPicPr>
          <p:nvPr/>
        </p:nvPicPr>
        <p:blipFill>
          <a:blip r:embed="rId7"/>
          <a:stretch>
            <a:fillRect/>
          </a:stretch>
        </p:blipFill>
        <p:spPr>
          <a:xfrm>
            <a:off x="1436542" y="2607519"/>
            <a:ext cx="7589619" cy="2150611"/>
          </a:xfrm>
          <a:prstGeom prst="rect">
            <a:avLst/>
          </a:prstGeom>
        </p:spPr>
      </p:pic>
    </p:spTree>
    <p:extLst>
      <p:ext uri="{BB962C8B-B14F-4D97-AF65-F5344CB8AC3E}">
        <p14:creationId xmlns:p14="http://schemas.microsoft.com/office/powerpoint/2010/main" val="4016060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61884"/>
              </a:xfrm>
              <a:prstGeom prst="rect">
                <a:avLst/>
              </a:prstGeom>
              <a:noFill/>
            </p:spPr>
            <p:txBody>
              <a:bodyPr wrap="square" rtlCol="0">
                <a:spAutoFit/>
              </a:bodyPr>
              <a:lstStyle/>
              <a:p>
                <a:pPr algn="just"/>
                <a:r>
                  <a:rPr lang="vi-VN" sz="3800" b="1">
                    <a:solidFill>
                      <a:srgbClr val="002060"/>
                    </a:solidFill>
                    <a:latin typeface="Cambria" panose="02040503050406030204" pitchFamily="18" charset="0"/>
                    <a:ea typeface="Cambria" panose="02040503050406030204" pitchFamily="18" charset="0"/>
                  </a:rPr>
                  <a:t>1. Hải Thượng Lãn Ông là ai? Vì sao ông quyết học nghề y? </a:t>
                </a:r>
                <a:endParaRPr lang="en-US" sz="38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45947" y="2110647"/>
              <a:ext cx="10790512" cy="1266372"/>
            </a:xfrm>
            <a:prstGeom prst="rect">
              <a:avLst/>
            </a:prstGeom>
            <a:noFill/>
          </p:spPr>
          <p:txBody>
            <a:bodyPr wrap="square" rtlCol="0">
              <a:spAutoFit/>
            </a:bodyPr>
            <a:lstStyle/>
            <a:p>
              <a:pPr algn="just"/>
              <a:r>
                <a:rPr lang="vi-VN" sz="3600" b="1">
                  <a:solidFill>
                    <a:schemeClr val="accent2">
                      <a:lumMod val="75000"/>
                    </a:schemeClr>
                  </a:solidFill>
                  <a:latin typeface="Cambria" panose="02040503050406030204" pitchFamily="18" charset="0"/>
                  <a:ea typeface="Cambria" panose="02040503050406030204" pitchFamily="18" charset="0"/>
                </a:rPr>
                <a:t>- Hải Thượng Lãn Ông là một thầy thuốc nổi tiếng của nước ta ở thế kỉ XVII.</a:t>
              </a:r>
              <a:endParaRPr lang="en-US" sz="3600" b="1">
                <a:solidFill>
                  <a:schemeClr val="accent2">
                    <a:lumMod val="75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39615" y="3431585"/>
            <a:ext cx="11192505" cy="2308324"/>
          </a:xfrm>
          <a:prstGeom prst="rect">
            <a:avLst/>
          </a:prstGeom>
          <a:noFill/>
        </p:spPr>
        <p:txBody>
          <a:bodyPr wrap="square" rtlCol="0">
            <a:spAutoFit/>
          </a:bodyPr>
          <a:lstStyle/>
          <a:p>
            <a:pPr algn="just"/>
            <a:r>
              <a:rPr lang="vi-VN" sz="3600" b="1">
                <a:solidFill>
                  <a:srgbClr val="C00000"/>
                </a:solidFill>
                <a:latin typeface="Cambria" panose="02040503050406030204" pitchFamily="18" charset="0"/>
                <a:ea typeface="Cambria" panose="02040503050406030204" pitchFamily="18" charset="0"/>
              </a:rPr>
              <a:t>- Ông quyết học nghề y vì khi còn trẻ, có lần bị ốm nặng, ông được một thầy thuốc giỏi chữa khỏi. Nhận thấy rằng biết chữa bệnh không chỉ cứu mình mà còn giúp được người đời, ông đã quyết học nghề y. </a:t>
            </a:r>
            <a:endParaRPr lang="en-US" sz="36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0570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2</a:t>
                </a:r>
                <a:r>
                  <a:rPr lang="vi-VN" sz="4000" b="1">
                    <a:solidFill>
                      <a:srgbClr val="002060"/>
                    </a:solidFill>
                    <a:latin typeface="Cambria" panose="02040503050406030204" pitchFamily="18" charset="0"/>
                    <a:ea typeface="Cambria" panose="02040503050406030204" pitchFamily="18" charset="0"/>
                  </a:rPr>
                  <a:t>. Hải Thượng Lãn Ông đã học nghề y như thế nào? </a:t>
                </a:r>
                <a:endParaRPr lang="en-US" sz="40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11"/>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262734"/>
              <a:ext cx="10790512" cy="2944722"/>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đã học nghề y bằng cách về quê “đóng cửa để đọc sách”; vừa tự học vừa chữ bệnh giúp dân vì lên kinh đô nhưng không tìm được thầy giỏi để học. </a:t>
              </a:r>
              <a:endParaRPr lang="en-US" sz="6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5737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3</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Những chi tiết nào cho thấy ông rất thương người nghèo?  </a:t>
                </a:r>
                <a:r>
                  <a:rPr lang="vi-VN" sz="3600" b="1">
                    <a:solidFill>
                      <a:srgbClr val="002060"/>
                    </a:solidFill>
                    <a:latin typeface="Cambria" panose="02040503050406030204" pitchFamily="18" charset="0"/>
                    <a:ea typeface="Cambria" panose="02040503050406030204" pitchFamily="18" charset="0"/>
                  </a:rPr>
                  <a:t>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1743163"/>
            <a:ext cx="11646291" cy="4997943"/>
            <a:chOff x="388471" y="1846560"/>
            <a:chExt cx="11430991" cy="5366956"/>
          </a:xfrm>
        </p:grpSpPr>
        <p:pic>
          <p:nvPicPr>
            <p:cNvPr id="13" name="Picture 12"/>
            <p:cNvPicPr>
              <a:picLocks noChangeAspect="1"/>
            </p:cNvPicPr>
            <p:nvPr/>
          </p:nvPicPr>
          <p:blipFill>
            <a:blip r:embed="rId8"/>
            <a:stretch>
              <a:fillRect/>
            </a:stretch>
          </p:blipFill>
          <p:spPr>
            <a:xfrm>
              <a:off x="388471" y="1846560"/>
              <a:ext cx="11430991" cy="5366956"/>
            </a:xfrm>
            <a:prstGeom prst="rect">
              <a:avLst/>
            </a:prstGeom>
          </p:spPr>
        </p:pic>
        <p:sp>
          <p:nvSpPr>
            <p:cNvPr id="14" name="TextBox 13"/>
            <p:cNvSpPr txBox="1"/>
            <p:nvPr/>
          </p:nvSpPr>
          <p:spPr>
            <a:xfrm>
              <a:off x="660061" y="2038294"/>
              <a:ext cx="10790512" cy="1024552"/>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Ông không quản ngày đêm, mưa nắng, trèo đèo lội suối đi chữa bệnh cứu người. </a:t>
              </a:r>
              <a:endParaRPr lang="en-US" sz="8800" b="1">
                <a:solidFill>
                  <a:srgbClr val="002060"/>
                </a:solidFill>
                <a:latin typeface="Cambria" panose="02040503050406030204" pitchFamily="18" charset="0"/>
                <a:ea typeface="Cambria" panose="02040503050406030204" pitchFamily="18" charset="0"/>
              </a:endParaRPr>
            </a:p>
          </p:txBody>
        </p:sp>
      </p:grpSp>
      <p:sp>
        <p:nvSpPr>
          <p:cNvPr id="15" name="TextBox 14"/>
          <p:cNvSpPr txBox="1"/>
          <p:nvPr/>
        </p:nvSpPr>
        <p:spPr>
          <a:xfrm>
            <a:off x="457758" y="2847485"/>
            <a:ext cx="11192505" cy="954107"/>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Đối với người nghèo, hoàn cảnh khó khăn, ông thường khám bệnh và cho thuốc không lấy tiền.</a:t>
            </a:r>
            <a:endParaRPr lang="en-US" sz="4800" b="1">
              <a:solidFill>
                <a:srgbClr val="002060"/>
              </a:solidFill>
              <a:latin typeface="Cambria" panose="02040503050406030204" pitchFamily="18" charset="0"/>
              <a:ea typeface="Cambria" panose="02040503050406030204" pitchFamily="18" charset="0"/>
            </a:endParaRPr>
          </a:p>
        </p:txBody>
      </p:sp>
      <p:sp>
        <p:nvSpPr>
          <p:cNvPr id="16" name="TextBox 15"/>
          <p:cNvSpPr txBox="1"/>
          <p:nvPr/>
        </p:nvSpPr>
        <p:spPr>
          <a:xfrm>
            <a:off x="549558" y="3763042"/>
            <a:ext cx="11192505" cy="2677656"/>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3362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grpSp>
        <p:nvGrpSpPr>
          <p:cNvPr id="6" name="Group 5"/>
          <p:cNvGrpSpPr/>
          <p:nvPr/>
        </p:nvGrpSpPr>
        <p:grpSpPr>
          <a:xfrm>
            <a:off x="159245" y="268166"/>
            <a:ext cx="11643284" cy="1474997"/>
            <a:chOff x="159245" y="268166"/>
            <a:chExt cx="11643284" cy="1474997"/>
          </a:xfrm>
        </p:grpSpPr>
        <p:grpSp>
          <p:nvGrpSpPr>
            <p:cNvPr id="7" name="Group 6"/>
            <p:cNvGrpSpPr/>
            <p:nvPr/>
          </p:nvGrpSpPr>
          <p:grpSpPr>
            <a:xfrm>
              <a:off x="578805" y="268166"/>
              <a:ext cx="11223724" cy="1474997"/>
              <a:chOff x="197374" y="173694"/>
              <a:chExt cx="11668916" cy="1474997"/>
            </a:xfrm>
          </p:grpSpPr>
          <p:sp>
            <p:nvSpPr>
              <p:cNvPr id="9" name="Rounded Rectangle 8"/>
              <p:cNvSpPr/>
              <p:nvPr/>
            </p:nvSpPr>
            <p:spPr>
              <a:xfrm>
                <a:off x="197374" y="173694"/>
                <a:ext cx="11668916" cy="1474997"/>
              </a:xfrm>
              <a:prstGeom prst="roundRect">
                <a:avLst/>
              </a:prstGeom>
              <a:solidFill>
                <a:srgbClr val="FFC000">
                  <a:alpha val="81000"/>
                </a:srgbClr>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05497" y="277090"/>
                <a:ext cx="10718463"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4</a:t>
                </a:r>
                <a:r>
                  <a:rPr lang="vi-VN" sz="3600" b="1">
                    <a:solidFill>
                      <a:srgbClr val="002060"/>
                    </a:solidFill>
                    <a:latin typeface="Cambria" panose="02040503050406030204" pitchFamily="18" charset="0"/>
                    <a:ea typeface="Cambria" panose="02040503050406030204" pitchFamily="18" charset="0"/>
                  </a:rPr>
                  <a:t>. </a:t>
                </a:r>
                <a:r>
                  <a:rPr lang="vi-VN" sz="3600" b="1">
                    <a:latin typeface="Cambria" panose="02040503050406030204" pitchFamily="18" charset="0"/>
                    <a:ea typeface="Cambria" panose="02040503050406030204" pitchFamily="18" charset="0"/>
                  </a:rPr>
                  <a:t>Vì sao Hải Thượng Lãn Ông được coi là một bậc danh y của Việt Nam? </a:t>
                </a:r>
                <a:endParaRPr lang="en-US" sz="3600" b="1">
                  <a:solidFill>
                    <a:srgbClr val="00206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00" b="90000" l="2000" r="97667"/>
                      </a14:imgEffect>
                    </a14:imgLayer>
                  </a14:imgProps>
                </a:ext>
                <a:ext uri="{28A0092B-C50C-407E-A947-70E740481C1C}">
                  <a14:useLocalDpi xmlns:a14="http://schemas.microsoft.com/office/drawing/2010/main" val="0"/>
                </a:ext>
              </a:extLst>
            </a:blip>
            <a:srcRect l="4357" t="2075" r="3942" b="9129"/>
            <a:stretch/>
          </p:blipFill>
          <p:spPr>
            <a:xfrm>
              <a:off x="159245" y="268166"/>
              <a:ext cx="1100667" cy="1065804"/>
            </a:xfrm>
            <a:prstGeom prst="rect">
              <a:avLst/>
            </a:prstGeom>
          </p:spPr>
        </p:pic>
      </p:grpSp>
      <p:grpSp>
        <p:nvGrpSpPr>
          <p:cNvPr id="12" name="Group 11"/>
          <p:cNvGrpSpPr/>
          <p:nvPr/>
        </p:nvGrpSpPr>
        <p:grpSpPr>
          <a:xfrm>
            <a:off x="272853" y="2042419"/>
            <a:ext cx="11646291" cy="4072609"/>
            <a:chOff x="388471" y="1846560"/>
            <a:chExt cx="11430991" cy="4694655"/>
          </a:xfrm>
        </p:grpSpPr>
        <p:pic>
          <p:nvPicPr>
            <p:cNvPr id="13" name="Picture 12"/>
            <p:cNvPicPr>
              <a:picLocks noChangeAspect="1"/>
            </p:cNvPicPr>
            <p:nvPr/>
          </p:nvPicPr>
          <p:blipFill>
            <a:blip r:embed="rId8"/>
            <a:stretch>
              <a:fillRect/>
            </a:stretch>
          </p:blipFill>
          <p:spPr>
            <a:xfrm>
              <a:off x="388471" y="1846560"/>
              <a:ext cx="11430991" cy="4694655"/>
            </a:xfrm>
            <a:prstGeom prst="rect">
              <a:avLst/>
            </a:prstGeom>
          </p:spPr>
        </p:pic>
        <p:sp>
          <p:nvSpPr>
            <p:cNvPr id="14" name="TextBox 13"/>
            <p:cNvSpPr txBox="1"/>
            <p:nvPr/>
          </p:nvSpPr>
          <p:spPr>
            <a:xfrm>
              <a:off x="660061" y="2066978"/>
              <a:ext cx="10790512" cy="4363865"/>
            </a:xfrm>
            <a:prstGeom prst="rect">
              <a:avLst/>
            </a:prstGeom>
            <a:noFill/>
          </p:spPr>
          <p:txBody>
            <a:bodyPr wrap="square" rtlCol="0">
              <a:spAutoFit/>
            </a:bodyPr>
            <a:lstStyle/>
            <a:p>
              <a:pPr algn="just"/>
              <a:r>
                <a:rPr lang="vi-VN" sz="4000" b="1">
                  <a:solidFill>
                    <a:srgbClr val="0070C0"/>
                  </a:solidFill>
                  <a:latin typeface="Cambria" panose="02040503050406030204" pitchFamily="18" charset="0"/>
                  <a:ea typeface="Cambria" panose="02040503050406030204" pitchFamily="18" charset="0"/>
                </a:rPr>
                <a:t>Hải Thượng Lãn Ông được coi là một bậc danh y của Việt Nam vì bên cạnh việc làm thuốc, chữa bệnh, Hải Thượng Lãn Ông cũng dành nhiều công sức nghiên cứu, viết sách, để lại cho đời nhiều tác phẩm lớn, có giá trị về y học, văn hoá và lịch sử. </a:t>
              </a:r>
              <a:endParaRPr lang="en-US" sz="138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7302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03AFD29B-A2C7-458B-B200-E2EE369903B4}"/>
              </a:ext>
            </a:extLst>
          </p:cNvPr>
          <p:cNvPicPr>
            <a:picLocks noChangeAspect="1"/>
          </p:cNvPicPr>
          <p:nvPr/>
        </p:nvPicPr>
        <p:blipFill>
          <a:blip r:embed="rId2"/>
          <a:stretch>
            <a:fillRect/>
          </a:stretch>
        </p:blipFill>
        <p:spPr>
          <a:xfrm>
            <a:off x="-423333" y="4742578"/>
            <a:ext cx="6485467" cy="2284755"/>
          </a:xfrm>
          <a:prstGeom prst="rect">
            <a:avLst/>
          </a:prstGeom>
        </p:spPr>
      </p:pic>
      <p:grpSp>
        <p:nvGrpSpPr>
          <p:cNvPr id="6" name="Group 5"/>
          <p:cNvGrpSpPr/>
          <p:nvPr/>
        </p:nvGrpSpPr>
        <p:grpSpPr>
          <a:xfrm>
            <a:off x="3307265" y="1752993"/>
            <a:ext cx="8592009" cy="4438801"/>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w="28575">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3657600" y="1957574"/>
              <a:ext cx="8154650" cy="2470302"/>
            </a:xfrm>
            <a:prstGeom prst="rect">
              <a:avLst/>
            </a:prstGeom>
            <a:noFill/>
          </p:spPr>
          <p:txBody>
            <a:bodyPr wrap="square" rtlCol="0">
              <a:spAutoFit/>
            </a:bodyPr>
            <a:lstStyle/>
            <a:p>
              <a:pPr algn="just"/>
              <a:r>
                <a:rPr lang="en-US" sz="4400" dirty="0" err="1">
                  <a:solidFill>
                    <a:srgbClr val="002060"/>
                  </a:solidFill>
                  <a:latin typeface="Cambria" panose="02040503050406030204" pitchFamily="18" charset="0"/>
                  <a:ea typeface="Cambria" panose="02040503050406030204" pitchFamily="18" charset="0"/>
                </a:rPr>
                <a:t>Hải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Thượng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Lãn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chỉ</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hết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lòng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yêu</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chăm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sóc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bệnh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còn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là</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tấm</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gương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sáng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về</a:t>
              </a:r>
              <a:r>
                <a:rPr lang="en-US" sz="4400" dirty="0">
                  <a:solidFill>
                    <a:srgbClr val="002060"/>
                  </a:solidFill>
                  <a:latin typeface="Cambria" panose="02040503050406030204" pitchFamily="18" charset="0"/>
                  <a:ea typeface="Cambria" panose="02040503050406030204" pitchFamily="18" charset="0"/>
                </a:rPr>
                <a:t> ý </a:t>
              </a:r>
              <a:r>
                <a:rPr lang="en-US" sz="4400" dirty="0" err="1">
                  <a:solidFill>
                    <a:srgbClr val="002060"/>
                  </a:solidFill>
                  <a:latin typeface="Cambria" panose="02040503050406030204" pitchFamily="18" charset="0"/>
                  <a:ea typeface="Cambria" panose="02040503050406030204" pitchFamily="18" charset="0"/>
                </a:rPr>
                <a:t>thức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tự</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học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để</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trở</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thành</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thầy</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thuốc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giỏi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một</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bậc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danh</a:t>
              </a:r>
              <a:r>
                <a:rPr lang="en-US" sz="4400" dirty="0">
                  <a:solidFill>
                    <a:srgbClr val="002060"/>
                  </a:solidFill>
                  <a:latin typeface="Cambria" panose="02040503050406030204" pitchFamily="18" charset="0"/>
                  <a:ea typeface="Cambria" panose="02040503050406030204" pitchFamily="18" charset="0"/>
                </a:rPr>
                <a:t> y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nước</a:t>
              </a:r>
              <a:r>
                <a:rPr lang="en-US" sz="4400" dirty="0">
                  <a:solidFill>
                    <a:srgbClr val="002060"/>
                  </a:solidFill>
                  <a:latin typeface="Cambria" panose="02040503050406030204" pitchFamily="18" charset="0"/>
                  <a:ea typeface="Cambria" panose="02040503050406030204" pitchFamily="18" charset="0"/>
                </a:rPr>
                <a:t> ta.</a:t>
              </a:r>
            </a:p>
          </p:txBody>
        </p:sp>
      </p:gr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91655" y="2250597"/>
            <a:ext cx="3768011" cy="4776736"/>
          </a:xfrm>
          <a:prstGeom prst="rect">
            <a:avLst/>
          </a:prstGeom>
        </p:spPr>
      </p:pic>
      <p:pic>
        <p:nvPicPr>
          <p:cNvPr id="10" name="图片 64">
            <a:extLst>
              <a:ext uri="{FF2B5EF4-FFF2-40B4-BE49-F238E27FC236}">
                <a16:creationId xmlns:a16="http://schemas.microsoft.com/office/drawing/2014/main"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1636440" y="19200"/>
            <a:ext cx="1783837" cy="2337569"/>
          </a:xfrm>
          <a:prstGeom prst="rect">
            <a:avLst/>
          </a:prstGeom>
        </p:spPr>
      </p:pic>
      <p:pic>
        <p:nvPicPr>
          <p:cNvPr id="11" name="Picture 10"/>
          <p:cNvPicPr>
            <a:picLocks noChangeAspect="1"/>
          </p:cNvPicPr>
          <p:nvPr/>
        </p:nvPicPr>
        <p:blipFill>
          <a:blip r:embed="rId6"/>
          <a:stretch>
            <a:fillRect/>
          </a:stretch>
        </p:blipFill>
        <p:spPr>
          <a:xfrm>
            <a:off x="4005990" y="264663"/>
            <a:ext cx="6581740" cy="1659694"/>
          </a:xfrm>
          <a:prstGeom prst="rect">
            <a:avLst/>
          </a:prstGeom>
        </p:spPr>
      </p:pic>
    </p:spTree>
    <p:extLst>
      <p:ext uri="{BB962C8B-B14F-4D97-AF65-F5344CB8AC3E}">
        <p14:creationId xmlns:p14="http://schemas.microsoft.com/office/powerpoint/2010/main" val="350315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19B9D9D-8479-48AC-86A1-210F33B424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350"/>
            <a:ext cx="12192000" cy="5575300"/>
          </a:xfrm>
          <a:prstGeom prst="rect">
            <a:avLst/>
          </a:prstGeom>
        </p:spPr>
      </p:pic>
      <p:pic>
        <p:nvPicPr>
          <p:cNvPr id="5" name="图片 6">
            <a:extLst>
              <a:ext uri="{FF2B5EF4-FFF2-40B4-BE49-F238E27FC236}">
                <a16:creationId xmlns:a16="http://schemas.microsoft.com/office/drawing/2014/main" id="{89D3C505-D6E7-4829-ABC3-499D8D22100B}"/>
              </a:ext>
            </a:extLst>
          </p:cNvPr>
          <p:cNvPicPr>
            <a:picLocks noChangeAspect="1"/>
          </p:cNvPicPr>
          <p:nvPr/>
        </p:nvPicPr>
        <p:blipFill rotWithShape="1">
          <a:blip r:embed="rId3">
            <a:extLst>
              <a:ext uri="{28A0092B-C50C-407E-A947-70E740481C1C}">
                <a14:useLocalDpi xmlns:a14="http://schemas.microsoft.com/office/drawing/2010/main" val="0"/>
              </a:ext>
            </a:extLst>
          </a:blip>
          <a:srcRect l="2129" t="27034" r="232"/>
          <a:stretch/>
        </p:blipFill>
        <p:spPr>
          <a:xfrm>
            <a:off x="28979" y="0"/>
            <a:ext cx="12163022" cy="5373246"/>
          </a:xfrm>
          <a:prstGeom prst="rect">
            <a:avLst/>
          </a:prstGeom>
        </p:spPr>
      </p:pic>
      <p:pic>
        <p:nvPicPr>
          <p:cNvPr id="6" name="图片 14">
            <a:extLst>
              <a:ext uri="{FF2B5EF4-FFF2-40B4-BE49-F238E27FC236}">
                <a16:creationId xmlns:a16="http://schemas.microsoft.com/office/drawing/2014/main" id="{EB912E28-A59B-46D5-9531-B06756634DA5}"/>
              </a:ext>
            </a:extLst>
          </p:cNvPr>
          <p:cNvPicPr>
            <a:picLocks noChangeAspect="1"/>
          </p:cNvPicPr>
          <p:nvPr/>
        </p:nvPicPr>
        <p:blipFill rotWithShape="1">
          <a:blip r:embed="rId4">
            <a:extLst>
              <a:ext uri="{28A0092B-C50C-407E-A947-70E740481C1C}">
                <a14:useLocalDpi xmlns:a14="http://schemas.microsoft.com/office/drawing/2010/main" val="0"/>
              </a:ext>
            </a:extLst>
          </a:blip>
          <a:srcRect r="26232" b="27396"/>
          <a:stretch/>
        </p:blipFill>
        <p:spPr>
          <a:xfrm>
            <a:off x="14489" y="1199724"/>
            <a:ext cx="12192001" cy="5019445"/>
          </a:xfrm>
          <a:prstGeom prst="rect">
            <a:avLst/>
          </a:prstGeom>
        </p:spPr>
      </p:pic>
      <p:pic>
        <p:nvPicPr>
          <p:cNvPr id="7" name="图片 8">
            <a:extLst>
              <a:ext uri="{FF2B5EF4-FFF2-40B4-BE49-F238E27FC236}">
                <a16:creationId xmlns:a16="http://schemas.microsoft.com/office/drawing/2014/main" id="{41156BF5-5B31-4A28-BE26-021456D182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20979" cy="2545080"/>
          </a:xfrm>
          <a:prstGeom prst="rect">
            <a:avLst/>
          </a:prstGeom>
        </p:spPr>
      </p:pic>
      <p:pic>
        <p:nvPicPr>
          <p:cNvPr id="8" name="图片 10">
            <a:extLst>
              <a:ext uri="{FF2B5EF4-FFF2-40B4-BE49-F238E27FC236}">
                <a16:creationId xmlns:a16="http://schemas.microsoft.com/office/drawing/2014/main" id="{74DF892F-EC50-46A6-BE0D-38CBA66BB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803" y="2257395"/>
            <a:ext cx="9194277" cy="1720144"/>
          </a:xfrm>
          <a:prstGeom prst="rect">
            <a:avLst/>
          </a:prstGeom>
        </p:spPr>
      </p:pic>
      <p:pic>
        <p:nvPicPr>
          <p:cNvPr id="9" name="图片 12">
            <a:extLst>
              <a:ext uri="{FF2B5EF4-FFF2-40B4-BE49-F238E27FC236}">
                <a16:creationId xmlns:a16="http://schemas.microsoft.com/office/drawing/2014/main" id="{EC854593-3532-40B2-9C15-18CE7EEEC449}"/>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0" y="1883822"/>
            <a:ext cx="7387444" cy="2120514"/>
          </a:xfrm>
          <a:prstGeom prst="rect">
            <a:avLst/>
          </a:prstGeom>
        </p:spPr>
      </p:pic>
      <p:pic>
        <p:nvPicPr>
          <p:cNvPr id="10" name="图片 20">
            <a:extLst>
              <a:ext uri="{FF2B5EF4-FFF2-40B4-BE49-F238E27FC236}">
                <a16:creationId xmlns:a16="http://schemas.microsoft.com/office/drawing/2014/main" id="{73C9407C-8C7C-4C23-AEFD-63BA1DFAFF12}"/>
              </a:ext>
            </a:extLst>
          </p:cNvPr>
          <p:cNvPicPr>
            <a:picLocks noChangeAspect="1"/>
          </p:cNvPicPr>
          <p:nvPr/>
        </p:nvPicPr>
        <p:blipFill rotWithShape="1">
          <a:blip r:embed="rId6">
            <a:extLst>
              <a:ext uri="{28A0092B-C50C-407E-A947-70E740481C1C}">
                <a14:useLocalDpi xmlns:a14="http://schemas.microsoft.com/office/drawing/2010/main" val="0"/>
              </a:ext>
            </a:extLst>
          </a:blip>
          <a:srcRect l="57583"/>
          <a:stretch/>
        </p:blipFill>
        <p:spPr>
          <a:xfrm>
            <a:off x="8395796" y="1883822"/>
            <a:ext cx="3825181" cy="1720144"/>
          </a:xfrm>
          <a:prstGeom prst="rect">
            <a:avLst/>
          </a:prstGeom>
        </p:spPr>
      </p:pic>
      <p:pic>
        <p:nvPicPr>
          <p:cNvPr id="11" name="图片 19">
            <a:extLst>
              <a:ext uri="{FF2B5EF4-FFF2-40B4-BE49-F238E27FC236}">
                <a16:creationId xmlns:a16="http://schemas.microsoft.com/office/drawing/2014/main" id="{5EDE7602-CD8B-49AD-92FF-A833E38A2538}"/>
              </a:ext>
            </a:extLst>
          </p:cNvPr>
          <p:cNvPicPr>
            <a:picLocks noChangeAspect="1"/>
          </p:cNvPicPr>
          <p:nvPr/>
        </p:nvPicPr>
        <p:blipFill rotWithShape="1">
          <a:blip r:embed="rId7">
            <a:extLst>
              <a:ext uri="{28A0092B-C50C-407E-A947-70E740481C1C}">
                <a14:useLocalDpi xmlns:a14="http://schemas.microsoft.com/office/drawing/2010/main" val="0"/>
              </a:ext>
            </a:extLst>
          </a:blip>
          <a:srcRect t="66711"/>
          <a:stretch/>
        </p:blipFill>
        <p:spPr>
          <a:xfrm>
            <a:off x="5485506" y="2249005"/>
            <a:ext cx="7387444" cy="1720144"/>
          </a:xfrm>
          <a:prstGeom prst="rect">
            <a:avLst/>
          </a:prstGeom>
        </p:spPr>
      </p:pic>
      <p:pic>
        <p:nvPicPr>
          <p:cNvPr id="12" name="图片 23">
            <a:extLst>
              <a:ext uri="{FF2B5EF4-FFF2-40B4-BE49-F238E27FC236}">
                <a16:creationId xmlns:a16="http://schemas.microsoft.com/office/drawing/2014/main" id="{B96EEB0E-06E4-4B58-AD72-1A1938B618BE}"/>
              </a:ext>
            </a:extLst>
          </p:cNvPr>
          <p:cNvPicPr>
            <a:picLocks noChangeAspect="1"/>
          </p:cNvPicPr>
          <p:nvPr/>
        </p:nvPicPr>
        <p:blipFill>
          <a:blip r:embed="rId8"/>
          <a:stretch>
            <a:fillRect/>
          </a:stretch>
        </p:blipFill>
        <p:spPr>
          <a:xfrm>
            <a:off x="28979" y="174966"/>
            <a:ext cx="12220979" cy="6857999"/>
          </a:xfrm>
          <a:prstGeom prst="rect">
            <a:avLst/>
          </a:prstGeom>
        </p:spPr>
      </p:pic>
      <p:pic>
        <p:nvPicPr>
          <p:cNvPr id="13" name="图片 27">
            <a:extLst>
              <a:ext uri="{FF2B5EF4-FFF2-40B4-BE49-F238E27FC236}">
                <a16:creationId xmlns:a16="http://schemas.microsoft.com/office/drawing/2014/main" id="{19363BD8-DC73-40DB-AB56-F451B8071566}"/>
              </a:ext>
            </a:extLst>
          </p:cNvPr>
          <p:cNvPicPr>
            <a:picLocks noChangeAspect="1"/>
          </p:cNvPicPr>
          <p:nvPr/>
        </p:nvPicPr>
        <p:blipFill>
          <a:blip r:embed="rId9"/>
          <a:stretch>
            <a:fillRect/>
          </a:stretch>
        </p:blipFill>
        <p:spPr>
          <a:xfrm>
            <a:off x="9162952" y="596368"/>
            <a:ext cx="3000069" cy="3381171"/>
          </a:xfrm>
          <a:prstGeom prst="rect">
            <a:avLst/>
          </a:prstGeom>
        </p:spPr>
      </p:pic>
      <p:pic>
        <p:nvPicPr>
          <p:cNvPr id="14" name="图片 26">
            <a:extLst>
              <a:ext uri="{FF2B5EF4-FFF2-40B4-BE49-F238E27FC236}">
                <a16:creationId xmlns:a16="http://schemas.microsoft.com/office/drawing/2014/main" id="{A8007010-92B0-4578-832E-9A9B54EABFE7}"/>
              </a:ext>
            </a:extLst>
          </p:cNvPr>
          <p:cNvPicPr>
            <a:picLocks noChangeAspect="1"/>
          </p:cNvPicPr>
          <p:nvPr/>
        </p:nvPicPr>
        <p:blipFill>
          <a:blip r:embed="rId10"/>
          <a:stretch>
            <a:fillRect/>
          </a:stretch>
        </p:blipFill>
        <p:spPr>
          <a:xfrm>
            <a:off x="409556" y="1659696"/>
            <a:ext cx="1534350" cy="2304546"/>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619" y="584515"/>
            <a:ext cx="4436206" cy="5156117"/>
          </a:xfrm>
          <a:prstGeom prst="ellipse">
            <a:avLst/>
          </a:prstGeom>
          <a:ln>
            <a:noFill/>
          </a:ln>
          <a:effectLst>
            <a:softEdge rad="112500"/>
          </a:effectLst>
        </p:spPr>
      </p:pic>
      <p:pic>
        <p:nvPicPr>
          <p:cNvPr id="16" name="图片 5">
            <a:extLst>
              <a:ext uri="{FF2B5EF4-FFF2-40B4-BE49-F238E27FC236}">
                <a16:creationId xmlns:a16="http://schemas.microsoft.com/office/drawing/2014/main" id="{6DAF9419-6A83-45AE-AE68-0136AA5093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4667250"/>
            <a:ext cx="12192000" cy="2190750"/>
          </a:xfrm>
          <a:prstGeom prst="rect">
            <a:avLst/>
          </a:prstGeom>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3"/>
          <a:stretch>
            <a:fillRect/>
          </a:stretch>
        </p:blipFill>
        <p:spPr>
          <a:xfrm>
            <a:off x="150125" y="-133694"/>
            <a:ext cx="1523956" cy="1508868"/>
          </a:xfrm>
          <a:prstGeom prst="rect">
            <a:avLst/>
          </a:prstGeom>
        </p:spPr>
      </p:pic>
      <p:pic>
        <p:nvPicPr>
          <p:cNvPr id="3" name="Picture 2"/>
          <p:cNvPicPr>
            <a:picLocks noChangeAspect="1"/>
          </p:cNvPicPr>
          <p:nvPr/>
        </p:nvPicPr>
        <p:blipFill>
          <a:blip r:embed="rId14"/>
          <a:stretch>
            <a:fillRect/>
          </a:stretch>
        </p:blipFill>
        <p:spPr>
          <a:xfrm>
            <a:off x="4308441" y="5322834"/>
            <a:ext cx="2682472" cy="1286367"/>
          </a:xfrm>
          <a:prstGeom prst="rect">
            <a:avLst/>
          </a:prstGeom>
        </p:spPr>
      </p:pic>
      <p:pic>
        <p:nvPicPr>
          <p:cNvPr id="23" name="Picture 22"/>
          <p:cNvPicPr>
            <a:picLocks noChangeAspect="1"/>
          </p:cNvPicPr>
          <p:nvPr/>
        </p:nvPicPr>
        <p:blipFill>
          <a:blip r:embed="rId15"/>
          <a:stretch>
            <a:fillRect/>
          </a:stretch>
        </p:blipFill>
        <p:spPr>
          <a:xfrm>
            <a:off x="-235715" y="3008747"/>
            <a:ext cx="11770784" cy="3207904"/>
          </a:xfrm>
          <a:prstGeom prst="rect">
            <a:avLst/>
          </a:prstGeom>
        </p:spPr>
      </p:pic>
      <p:pic>
        <p:nvPicPr>
          <p:cNvPr id="24" name="Picture 23"/>
          <p:cNvPicPr>
            <a:picLocks noChangeAspect="1"/>
          </p:cNvPicPr>
          <p:nvPr/>
        </p:nvPicPr>
        <p:blipFill>
          <a:blip r:embed="rId16"/>
          <a:stretch>
            <a:fillRect/>
          </a:stretch>
        </p:blipFill>
        <p:spPr>
          <a:xfrm>
            <a:off x="3641153" y="629003"/>
            <a:ext cx="3100850" cy="2092556"/>
          </a:xfrm>
          <a:prstGeom prst="rect">
            <a:avLst/>
          </a:prstGeom>
        </p:spPr>
      </p:pic>
    </p:spTree>
    <p:extLst>
      <p:ext uri="{BB962C8B-B14F-4D97-AF65-F5344CB8AC3E}">
        <p14:creationId xmlns:p14="http://schemas.microsoft.com/office/powerpoint/2010/main" val="238730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1000"/>
                                        <p:tgtEl>
                                          <p:spTgt spid="24"/>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750"/>
                                        <p:tgtEl>
                                          <p:spTgt spid="23"/>
                                        </p:tgtEl>
                                      </p:cBhvr>
                                    </p:animEffect>
                                  </p:childTnLst>
                                </p:cTn>
                              </p:par>
                            </p:childTnLst>
                          </p:cTn>
                        </p:par>
                        <p:par>
                          <p:cTn id="12" fill="hold">
                            <p:stCondLst>
                              <p:cond delay="175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112664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4">
            <a:extLst>
              <a:ext uri="{FF2B5EF4-FFF2-40B4-BE49-F238E27FC236}">
                <a16:creationId xmlns:a16="http://schemas.microsoft.com/office/drawing/2014/main" id="{1C474A4B-66C5-6246-8015-F7CCBC6C9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24774">
            <a:off x="-126821" y="65002"/>
            <a:ext cx="1469162" cy="1925214"/>
          </a:xfrm>
          <a:prstGeom prst="rect">
            <a:avLst/>
          </a:prstGeom>
        </p:spPr>
      </p:pic>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245785" y="62524"/>
            <a:ext cx="7206214" cy="1508443"/>
          </a:xfrm>
          <a:prstGeom prst="rect">
            <a:avLst/>
          </a:prstGeom>
        </p:spPr>
      </p:pic>
      <p:sp>
        <p:nvSpPr>
          <p:cNvPr id="4" name="TextBox 3"/>
          <p:cNvSpPr txBox="1"/>
          <p:nvPr/>
        </p:nvSpPr>
        <p:spPr>
          <a:xfrm>
            <a:off x="613955" y="1331508"/>
            <a:ext cx="11312434" cy="5170646"/>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Đọc đúng từ ngữ, câu, đoạn và toàn bộ văn bản Hải Thượng Lãn Ông. Biết nhấn giọng vào những từ ngữ chứa thông tin quan trọng; biết ngắt nghỉ hơi theo dấu câu.</a:t>
            </a:r>
          </a:p>
          <a:p>
            <a:pPr algn="just"/>
            <a:r>
              <a:rPr lang="en-US" sz="3000">
                <a:solidFill>
                  <a:srgbClr val="002060"/>
                </a:solidFill>
                <a:latin typeface="Cambria" panose="02040503050406030204" pitchFamily="18" charset="0"/>
                <a:ea typeface="Cambria" panose="02040503050406030204" pitchFamily="18" charset="0"/>
              </a:rPr>
              <a:t>- Lắm được ý chính mỗi đoạn trong bài. </a:t>
            </a:r>
          </a:p>
          <a:p>
            <a:pPr algn="just"/>
            <a:r>
              <a:rPr lang="en-US" sz="3000">
                <a:solidFill>
                  <a:srgbClr val="002060"/>
                </a:solidFill>
                <a:latin typeface="Cambria" panose="02040503050406030204" pitchFamily="18" charset="0"/>
                <a:ea typeface="Cambria" panose="02040503050406030204" pitchFamily="18" charset="0"/>
              </a:rPr>
              <a:t>- Hiểu điều tác giả muốn nói bài đọc: Hải Thượng Lãn Ông chỉ là một thầy thuốc hết lòng thương yêu và chăm sóc người bệnh và còn là một tấm gương sáng về ý thức tự học để trở thành thầy thuốc giỏi, một bậc danh y của nước ta.</a:t>
            </a:r>
          </a:p>
          <a:p>
            <a:pPr algn="just"/>
            <a:r>
              <a:rPr lang="en-US" sz="3000">
                <a:solidFill>
                  <a:srgbClr val="002060"/>
                </a:solidFill>
                <a:latin typeface="Cambria" panose="02040503050406030204" pitchFamily="18" charset="0"/>
                <a:ea typeface="Cambria" panose="02040503050406030204" pitchFamily="18" charset="0"/>
              </a:rPr>
              <a:t>- Phát triển năng lực ngôn ngữ.</a:t>
            </a:r>
          </a:p>
          <a:p>
            <a:pPr algn="just"/>
            <a:r>
              <a:rPr lang="en-US" sz="3000">
                <a:solidFill>
                  <a:srgbClr val="002060"/>
                </a:solidFill>
                <a:latin typeface="Cambria" panose="02040503050406030204" pitchFamily="18" charset="0"/>
                <a:ea typeface="Cambria" panose="02040503050406030204" pitchFamily="18" charset="0"/>
              </a:rPr>
              <a:t>- Biết vận dụng bài học vào thực tiễn cuộc sống: Trân trọng, yêu thương, chia sẻ, giúp đỡ những người gặp khó khăn trong cuộc sống.</a:t>
            </a:r>
          </a:p>
        </p:txBody>
      </p:sp>
    </p:spTree>
    <p:extLst>
      <p:ext uri="{BB962C8B-B14F-4D97-AF65-F5344CB8AC3E}">
        <p14:creationId xmlns:p14="http://schemas.microsoft.com/office/powerpoint/2010/main" val="1860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图片 8">
            <a:extLst>
              <a:ext uri="{FF2B5EF4-FFF2-40B4-BE49-F238E27FC236}">
                <a16:creationId xmlns:a16="http://schemas.microsoft.com/office/drawing/2014/main" id="{117BD2A7-2643-4234-A74D-565E05FCE2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4618" y="120957"/>
            <a:ext cx="9222764" cy="6148509"/>
          </a:xfrm>
          <a:prstGeom prst="rect">
            <a:avLst/>
          </a:prstGeom>
        </p:spPr>
      </p:pic>
      <p:pic>
        <p:nvPicPr>
          <p:cNvPr id="7" name="Picture 6"/>
          <p:cNvPicPr>
            <a:picLocks noChangeAspect="1"/>
          </p:cNvPicPr>
          <p:nvPr/>
        </p:nvPicPr>
        <p:blipFill>
          <a:blip r:embed="rId7"/>
          <a:stretch>
            <a:fillRect/>
          </a:stretch>
        </p:blipFill>
        <p:spPr>
          <a:xfrm>
            <a:off x="2111588" y="2263334"/>
            <a:ext cx="6862153" cy="2293341"/>
          </a:xfrm>
          <a:prstGeom prst="rect">
            <a:avLst/>
          </a:prstGeom>
        </p:spPr>
      </p:pic>
    </p:spTree>
    <p:extLst>
      <p:ext uri="{BB962C8B-B14F-4D97-AF65-F5344CB8AC3E}">
        <p14:creationId xmlns:p14="http://schemas.microsoft.com/office/powerpoint/2010/main" val="276505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6853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8" name="Picture 7"/>
          <p:cNvPicPr>
            <a:picLocks noChangeAspect="1"/>
          </p:cNvPicPr>
          <p:nvPr/>
        </p:nvPicPr>
        <p:blipFill>
          <a:blip r:embed="rId6"/>
          <a:stretch>
            <a:fillRect/>
          </a:stretch>
        </p:blipFill>
        <p:spPr>
          <a:xfrm>
            <a:off x="0" y="-642256"/>
            <a:ext cx="4974767" cy="4974767"/>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sX0" fmla="*/ -269120 w 4168523"/>
              <a:gd name="csY0" fmla="*/ 1855189 h 3131861"/>
              <a:gd name="csX1" fmla="*/ 927 w 4168523"/>
              <a:gd name="csY1" fmla="*/ 1519232 h 3131861"/>
              <a:gd name="csX2" fmla="*/ 2004499 w 4168523"/>
              <a:gd name="csY2" fmla="*/ 1147 h 3131861"/>
              <a:gd name="csX3" fmla="*/ 4140300 w 4168523"/>
              <a:gd name="csY3" fmla="*/ 1309101 h 3131861"/>
              <a:gd name="csX4" fmla="*/ 2394313 w 4168523"/>
              <a:gd name="csY4" fmla="*/ 3114439 h 3131861"/>
              <a:gd name="csX5" fmla="*/ 129343 w 4168523"/>
              <a:gd name="csY5" fmla="*/ 2108979 h 3131861"/>
              <a:gd name="csX6" fmla="*/ -269120 w 4168523"/>
              <a:gd name="csY6" fmla="*/ 1855189 h 313186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sX0" fmla="*/ -269120 w 4168523"/>
              <a:gd name="csY0" fmla="*/ 1855189 h 3131861"/>
              <a:gd name="csX1" fmla="*/ 927 w 4168523"/>
              <a:gd name="csY1" fmla="*/ 1519232 h 3131861"/>
              <a:gd name="csX2" fmla="*/ 2004499 w 4168523"/>
              <a:gd name="csY2" fmla="*/ 1147 h 3131861"/>
              <a:gd name="csX3" fmla="*/ 4140300 w 4168523"/>
              <a:gd name="csY3" fmla="*/ 1309101 h 3131861"/>
              <a:gd name="csX4" fmla="*/ 2394313 w 4168523"/>
              <a:gd name="csY4" fmla="*/ 3114439 h 3131861"/>
              <a:gd name="csX5" fmla="*/ 129343 w 4168523"/>
              <a:gd name="csY5" fmla="*/ 2108979 h 3131861"/>
              <a:gd name="csX6" fmla="*/ -269120 w 4168523"/>
              <a:gd name="csY6" fmla="*/ 1855189 h 313186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pic>
        <p:nvPicPr>
          <p:cNvPr id="11"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217774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2">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3" name="图片 20">
            <a:extLst>
              <a:ext uri="{FF2B5EF4-FFF2-40B4-BE49-F238E27FC236}">
                <a16:creationId xmlns:a16="http://schemas.microsoft.com/office/drawing/2014/main" id="{772BEA00-FC7A-4D8A-9870-55829BFA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4" name="图片 21">
            <a:extLst>
              <a:ext uri="{FF2B5EF4-FFF2-40B4-BE49-F238E27FC236}">
                <a16:creationId xmlns:a16="http://schemas.microsoft.com/office/drawing/2014/main" id="{B88C16A9-CF45-41FD-A432-EED522D6308E}"/>
              </a:ext>
            </a:extLst>
          </p:cNvPr>
          <p:cNvPicPr>
            <a:picLocks noChangeAspect="1"/>
          </p:cNvPicPr>
          <p:nvPr/>
        </p:nvPicPr>
        <p:blipFill>
          <a:blip r:embed="rId4"/>
          <a:stretch>
            <a:fillRect/>
          </a:stretch>
        </p:blipFill>
        <p:spPr>
          <a:xfrm>
            <a:off x="-14490" y="3312106"/>
            <a:ext cx="12220979" cy="3429000"/>
          </a:xfrm>
          <a:prstGeom prst="rect">
            <a:avLst/>
          </a:prstGeom>
        </p:spPr>
      </p:pic>
      <p:pic>
        <p:nvPicPr>
          <p:cNvPr id="5" name="图片 38">
            <a:extLst>
              <a:ext uri="{FF2B5EF4-FFF2-40B4-BE49-F238E27FC236}">
                <a16:creationId xmlns:a16="http://schemas.microsoft.com/office/drawing/2014/main" id="{5BB67C9E-7590-4315-8369-16ACE890A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6" name="Picture 5"/>
          <p:cNvPicPr>
            <a:picLocks noChangeAspect="1"/>
          </p:cNvPicPr>
          <p:nvPr/>
        </p:nvPicPr>
        <p:blipFill>
          <a:blip r:embed="rId6"/>
          <a:stretch>
            <a:fillRect/>
          </a:stretch>
        </p:blipFill>
        <p:spPr>
          <a:xfrm>
            <a:off x="-477239" y="-52359"/>
            <a:ext cx="4931673" cy="2686872"/>
          </a:xfrm>
          <a:prstGeom prst="rect">
            <a:avLst/>
          </a:prstGeom>
        </p:spPr>
      </p:pic>
      <p:grpSp>
        <p:nvGrpSpPr>
          <p:cNvPr id="7" name="Group 6"/>
          <p:cNvGrpSpPr/>
          <p:nvPr/>
        </p:nvGrpSpPr>
        <p:grpSpPr>
          <a:xfrm>
            <a:off x="2198790" y="2429711"/>
            <a:ext cx="9185329" cy="858129"/>
            <a:chOff x="2024693" y="3080825"/>
            <a:chExt cx="9185329" cy="858129"/>
          </a:xfrm>
        </p:grpSpPr>
        <p:grpSp>
          <p:nvGrpSpPr>
            <p:cNvPr id="8" name="Group 7"/>
            <p:cNvGrpSpPr/>
            <p:nvPr/>
          </p:nvGrpSpPr>
          <p:grpSpPr>
            <a:xfrm>
              <a:off x="2024693" y="3080825"/>
              <a:ext cx="9004378" cy="858129"/>
              <a:chOff x="2024693" y="3080825"/>
              <a:chExt cx="9004378" cy="858129"/>
            </a:xfrm>
          </p:grpSpPr>
          <p:sp>
            <p:nvSpPr>
              <p:cNvPr id="10" name="Rounded Rectangle 9"/>
              <p:cNvSpPr/>
              <p:nvPr/>
            </p:nvSpPr>
            <p:spPr>
              <a:xfrm>
                <a:off x="2686930" y="3080825"/>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grpSp>
        <p:sp>
          <p:nvSpPr>
            <p:cNvPr id="9" name="TextBox 8"/>
            <p:cNvSpPr txBox="1"/>
            <p:nvPr/>
          </p:nvSpPr>
          <p:spPr>
            <a:xfrm>
              <a:off x="2982824" y="3140228"/>
              <a:ext cx="822719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chữa bệnh giúp dân.</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2238109" y="3430692"/>
            <a:ext cx="9004378" cy="904470"/>
            <a:chOff x="2024693" y="4120263"/>
            <a:chExt cx="9004378" cy="904470"/>
          </a:xfrm>
        </p:grpSpPr>
        <p:sp>
          <p:nvSpPr>
            <p:cNvPr id="13" name="Rounded Rectangle 12"/>
            <p:cNvSpPr/>
            <p:nvPr/>
          </p:nvSpPr>
          <p:spPr>
            <a:xfrm>
              <a:off x="2686930" y="4166604"/>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5" name="TextBox 14"/>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không lấy tiền.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2215342" y="4471906"/>
            <a:ext cx="9049911" cy="858129"/>
            <a:chOff x="2046001" y="5252383"/>
            <a:chExt cx="9049911" cy="858129"/>
          </a:xfrm>
        </p:grpSpPr>
        <p:sp>
          <p:nvSpPr>
            <p:cNvPr id="17" name="Rounded Rectangle 16"/>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9" name="TextBox 18"/>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dầu đèn.</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2238109" y="5489286"/>
            <a:ext cx="9049911" cy="858129"/>
            <a:chOff x="2046001" y="5252383"/>
            <a:chExt cx="9049911" cy="858129"/>
          </a:xfrm>
        </p:grpSpPr>
        <p:sp>
          <p:nvSpPr>
            <p:cNvPr id="21" name="Rounded Rectangle 20"/>
            <p:cNvSpPr/>
            <p:nvPr/>
          </p:nvSpPr>
          <p:spPr>
            <a:xfrm>
              <a:off x="2753771" y="5252383"/>
              <a:ext cx="8342141" cy="858129"/>
            </a:xfrm>
            <a:prstGeom prst="roundRect">
              <a:avLst/>
            </a:prstGeom>
            <a:solidFill>
              <a:schemeClr val="accent4">
                <a:lumMod val="40000"/>
                <a:lumOff val="60000"/>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4</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23" name="TextBox 22"/>
            <p:cNvSpPr txBox="1"/>
            <p:nvPr/>
          </p:nvSpPr>
          <p:spPr>
            <a:xfrm>
              <a:off x="2921528" y="5252383"/>
              <a:ext cx="755890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89249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070" y="5436214"/>
            <a:ext cx="11717382" cy="1153256"/>
          </a:xfrm>
          <a:prstGeom prst="rect">
            <a:avLst/>
          </a:prstGeom>
          <a:solidFill>
            <a:schemeClr val="accent6">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2070" y="3555162"/>
            <a:ext cx="11717382" cy="1851205"/>
          </a:xfrm>
          <a:prstGeom prst="rect">
            <a:avLst/>
          </a:prstGeom>
          <a:solidFill>
            <a:schemeClr val="accent2">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070" y="2468880"/>
            <a:ext cx="11717382" cy="1056434"/>
          </a:xfrm>
          <a:prstGeom prst="rect">
            <a:avLst/>
          </a:prstGeom>
          <a:solidFill>
            <a:schemeClr val="accent4">
              <a:lumMod val="20000"/>
              <a:lumOff val="8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2070" y="587827"/>
            <a:ext cx="11717382" cy="1881053"/>
          </a:xfrm>
          <a:prstGeom prst="rect">
            <a:avLst/>
          </a:prstGeom>
          <a:solidFill>
            <a:schemeClr val="accent1">
              <a:lumMod val="40000"/>
              <a:lumOff val="60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804494" y="0"/>
            <a:ext cx="3902590" cy="981696"/>
          </a:xfrm>
          <a:prstGeom prst="rect">
            <a:avLst/>
          </a:prstGeom>
        </p:spPr>
      </p:pic>
      <p:sp>
        <p:nvSpPr>
          <p:cNvPr id="3" name="TextBox 2"/>
          <p:cNvSpPr txBox="1"/>
          <p:nvPr/>
        </p:nvSpPr>
        <p:spPr>
          <a:xfrm>
            <a:off x="222070" y="587827"/>
            <a:ext cx="11717382" cy="6001643"/>
          </a:xfrm>
          <a:prstGeom prst="rect">
            <a:avLst/>
          </a:prstGeom>
          <a:noFill/>
        </p:spPr>
        <p:txBody>
          <a:bodyPr wrap="square" rtlCol="0">
            <a:spAutoFit/>
          </a:bodyPr>
          <a:lstStyle/>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400">
                <a:solidFill>
                  <a:srgbClr val="002060"/>
                </a:solidFill>
                <a:latin typeface="Cambria" panose="02040503050406030204" pitchFamily="18" charset="0"/>
                <a:ea typeface="Cambria" panose="02040503050406030204" pitchFamily="18" charset="0"/>
              </a:rPr>
              <a:t>     </a:t>
            </a:r>
            <a:r>
              <a:rPr lang="vi-VN" sz="2400">
                <a:solidFill>
                  <a:srgbClr val="002060"/>
                </a:solidFill>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 </a:t>
            </a:r>
          </a:p>
        </p:txBody>
      </p:sp>
      <p:sp>
        <p:nvSpPr>
          <p:cNvPr id="4" name="TextBox 3"/>
          <p:cNvSpPr txBox="1"/>
          <p:nvPr/>
        </p:nvSpPr>
        <p:spPr>
          <a:xfrm>
            <a:off x="9483634" y="6277919"/>
            <a:ext cx="2455818" cy="461665"/>
          </a:xfrm>
          <a:prstGeom prst="rect">
            <a:avLst/>
          </a:prstGeom>
          <a:noFill/>
        </p:spPr>
        <p:txBody>
          <a:bodyPr wrap="square" rtlCol="0">
            <a:spAutoFit/>
          </a:bodyPr>
          <a:lstStyle/>
          <a:p>
            <a:pPr algn="ctr"/>
            <a:r>
              <a:rPr lang="en-US" sz="2400" i="1">
                <a:solidFill>
                  <a:srgbClr val="002060"/>
                </a:solidFill>
                <a:latin typeface="Cambria" panose="02040503050406030204" pitchFamily="18" charset="0"/>
                <a:ea typeface="Cambria" panose="02040503050406030204" pitchFamily="18" charset="0"/>
              </a:rPr>
              <a:t>(Nguyễn Liêm)</a:t>
            </a:r>
            <a:endParaRPr lang="en-US" sz="3600" b="1" i="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598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1262</Words>
  <Application>Microsoft Office PowerPoint</Application>
  <PresentationFormat>Màn hình rộng</PresentationFormat>
  <Paragraphs>52</Paragraphs>
  <Slides>19</Slides>
  <Notes>0</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19</vt:i4>
      </vt:variant>
    </vt:vector>
  </HeadingPairs>
  <TitlesOfParts>
    <vt:vector size="30" baseType="lpstr">
      <vt:lpstr>#9Slide07 HoneyCream</vt:lpstr>
      <vt:lpstr>Arial</vt:lpstr>
      <vt:lpstr>Calibri</vt:lpstr>
      <vt:lpstr>Cambria</vt:lpstr>
      <vt:lpstr>Itim</vt:lpstr>
      <vt:lpstr>Times New Roman</vt:lpstr>
      <vt:lpstr>UTM Avo</vt:lpstr>
      <vt:lpstr>UTM Futura Extra</vt:lpstr>
      <vt:lpstr>Office Theme</vt:lpstr>
      <vt:lpstr>1_Office Theme</vt:lpstr>
      <vt:lpstr>ธีมของ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lastModifiedBy>Dung Âu</cp:lastModifiedBy>
  <cp:revision>30</cp:revision>
  <dcterms:created xsi:type="dcterms:W3CDTF">2023-11-30T09:12:09Z</dcterms:created>
  <dcterms:modified xsi:type="dcterms:W3CDTF">2026-01-18T09:24:16Z</dcterms:modified>
  <cp:version>MĂNGNON</cp:version>
</cp:coreProperties>
</file>