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1" r:id="rId3"/>
    <p:sldId id="258" r:id="rId4"/>
    <p:sldId id="270" r:id="rId5"/>
    <p:sldId id="275" r:id="rId6"/>
    <p:sldId id="265" r:id="rId7"/>
    <p:sldId id="266" r:id="rId8"/>
    <p:sldId id="267" r:id="rId9"/>
    <p:sldId id="262" r:id="rId10"/>
    <p:sldId id="268" r:id="rId11"/>
    <p:sldId id="276" r:id="rId12"/>
    <p:sldId id="263" r:id="rId13"/>
    <p:sldId id="264" r:id="rId14"/>
    <p:sldId id="277" r:id="rId15"/>
    <p:sldId id="271" r:id="rId16"/>
    <p:sldId id="272" r:id="rId17"/>
    <p:sldId id="283" r:id="rId18"/>
    <p:sldId id="285" r:id="rId19"/>
    <p:sldId id="286" r:id="rId20"/>
    <p:sldId id="269" r:id="rId21"/>
    <p:sldId id="273" r:id="rId22"/>
    <p:sldId id="284" r:id="rId23"/>
    <p:sldId id="280"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D3F7"/>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FAA3-7003-3F89-719C-34F96031D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17F999-7D22-D7E7-C582-F4C12703E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76001-95C9-0598-A80D-5FF746818BFF}"/>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5" name="Footer Placeholder 4">
            <a:extLst>
              <a:ext uri="{FF2B5EF4-FFF2-40B4-BE49-F238E27FC236}">
                <a16:creationId xmlns:a16="http://schemas.microsoft.com/office/drawing/2014/main" id="{0AFBD6CD-E3E1-DE9D-3B2C-6A57DA6B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D8E02-E2AC-E790-AA88-7F7387EEA240}"/>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05828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8B67-085C-94C6-D20E-27C42148AD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F2A2B0-E52F-287F-66A9-6EE40973F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5C55E-C15B-65AE-CF38-4C34957EDB18}"/>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5" name="Footer Placeholder 4">
            <a:extLst>
              <a:ext uri="{FF2B5EF4-FFF2-40B4-BE49-F238E27FC236}">
                <a16:creationId xmlns:a16="http://schemas.microsoft.com/office/drawing/2014/main" id="{6415DC87-BD9B-153A-AB98-5D38FCF77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D4D57-FD2F-A6B1-E964-E12DD8DCBB1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5109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17478-4E70-3FFB-31BA-A448094AB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BE002-4105-8D04-28FE-E0A33EF76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92E59-7324-DA03-EC76-8D8A35ADF5D5}"/>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5" name="Footer Placeholder 4">
            <a:extLst>
              <a:ext uri="{FF2B5EF4-FFF2-40B4-BE49-F238E27FC236}">
                <a16:creationId xmlns:a16="http://schemas.microsoft.com/office/drawing/2014/main" id="{3F1F29D3-57E3-1300-277A-8AFE7FDE8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C6F3D-8C02-E17F-DA83-07C15C599FD9}"/>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91904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6604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85D6-7313-8052-9222-34047703C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C570F-6A9C-B355-7991-A38E65E070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C5727-5519-BBB9-7E9E-A83205D92A7D}"/>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5" name="Footer Placeholder 4">
            <a:extLst>
              <a:ext uri="{FF2B5EF4-FFF2-40B4-BE49-F238E27FC236}">
                <a16:creationId xmlns:a16="http://schemas.microsoft.com/office/drawing/2014/main" id="{83983E3C-32B0-E8D9-C43E-BF9BD9AA9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8BE15-44EF-857F-36EB-BC9F06674EF6}"/>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0531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7EC0-8434-28DE-B667-171153ABB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D9313-1985-D259-3A6A-485367D8A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C8333-CDA3-09A9-B020-554CE9F6F0A4}"/>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5" name="Footer Placeholder 4">
            <a:extLst>
              <a:ext uri="{FF2B5EF4-FFF2-40B4-BE49-F238E27FC236}">
                <a16:creationId xmlns:a16="http://schemas.microsoft.com/office/drawing/2014/main" id="{BDB87B00-AA8D-CF1C-ECE7-3C8FB47AA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7F241-2EE5-4506-DB3B-1F6FEA86B2C4}"/>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4132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0289-987F-1BC0-54E2-974AEC852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B978E-D090-FA1F-A043-FBCA006A0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23943-F9F1-C969-414A-943D63211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0001F-C094-B7B5-E66F-B5DC89842C50}"/>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6" name="Footer Placeholder 5">
            <a:extLst>
              <a:ext uri="{FF2B5EF4-FFF2-40B4-BE49-F238E27FC236}">
                <a16:creationId xmlns:a16="http://schemas.microsoft.com/office/drawing/2014/main" id="{2805A04D-E434-5BA8-52B6-D559B7FE5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4572D-BB20-163F-CBCB-BBC61A1D45DA}"/>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20975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1073-AB2B-7854-2A6D-E86CD18DA0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30BE71-8F8D-6E38-1F1F-A8832FC43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1C303-6EE2-84FF-6BEE-FCD4815CD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437173-8CFB-B3FC-7105-C0FC073CB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6625F-BCB5-AAA4-A2AD-4681CB72A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D3237-627D-95CE-ACF7-1FA0104565B8}"/>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8" name="Footer Placeholder 7">
            <a:extLst>
              <a:ext uri="{FF2B5EF4-FFF2-40B4-BE49-F238E27FC236}">
                <a16:creationId xmlns:a16="http://schemas.microsoft.com/office/drawing/2014/main" id="{EE4AE238-B926-645A-089B-F0CE06C49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D33C1-77DF-8CA0-0A50-9F2EA874836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79395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60DB-6997-4A92-3DDD-85897F9195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68A1E-5ECC-3D13-2D5D-21770C8EDBF5}"/>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4" name="Footer Placeholder 3">
            <a:extLst>
              <a:ext uri="{FF2B5EF4-FFF2-40B4-BE49-F238E27FC236}">
                <a16:creationId xmlns:a16="http://schemas.microsoft.com/office/drawing/2014/main" id="{0DDE9A79-22BB-A4E9-40B1-17F8A1054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7549E-AD8F-3DDB-C8AB-3A36A59341E5}"/>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35919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0FD60-9C79-E1CB-B187-AA9CA9D2B825}"/>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3" name="Footer Placeholder 2">
            <a:extLst>
              <a:ext uri="{FF2B5EF4-FFF2-40B4-BE49-F238E27FC236}">
                <a16:creationId xmlns:a16="http://schemas.microsoft.com/office/drawing/2014/main" id="{4A1FA55F-6A69-9F00-70CE-B847382D6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56493-1986-EFFB-B206-10FCADBD39E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8492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3478-F07D-DD63-A4AC-D38C15B69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E8ACC-6E2C-9745-385D-0BD4E9B1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706D4-2F50-73F4-CCD3-C822E096C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EA81A-E5BB-79BF-C10E-6FF67725AE9E}"/>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6" name="Footer Placeholder 5">
            <a:extLst>
              <a:ext uri="{FF2B5EF4-FFF2-40B4-BE49-F238E27FC236}">
                <a16:creationId xmlns:a16="http://schemas.microsoft.com/office/drawing/2014/main" id="{4DDD099B-2B7C-4432-AAB8-73759337C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60A65-E6EE-8C1B-AE80-F34F71A4152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04996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67FD-39B3-0C07-888D-A39ACCACA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6C84D-7101-F889-B201-510DC17FE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43983-6BBA-CFAE-75B2-FF8ECBDF3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5CA4F-DF17-D751-C39C-FE49F4A49750}"/>
              </a:ext>
            </a:extLst>
          </p:cNvPr>
          <p:cNvSpPr>
            <a:spLocks noGrp="1"/>
          </p:cNvSpPr>
          <p:nvPr>
            <p:ph type="dt" sz="half" idx="10"/>
          </p:nvPr>
        </p:nvSpPr>
        <p:spPr/>
        <p:txBody>
          <a:bodyPr/>
          <a:lstStyle/>
          <a:p>
            <a:fld id="{9E996CC8-F0EA-4B9B-9002-5B3E879071E0}" type="datetimeFigureOut">
              <a:rPr lang="en-US" smtClean="0"/>
              <a:t>1/30/2026</a:t>
            </a:fld>
            <a:endParaRPr lang="en-US"/>
          </a:p>
        </p:txBody>
      </p:sp>
      <p:sp>
        <p:nvSpPr>
          <p:cNvPr id="6" name="Footer Placeholder 5">
            <a:extLst>
              <a:ext uri="{FF2B5EF4-FFF2-40B4-BE49-F238E27FC236}">
                <a16:creationId xmlns:a16="http://schemas.microsoft.com/office/drawing/2014/main" id="{54B6ED66-A158-C527-5B47-B8DEBDA79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2CEC0-A50D-9F62-9C6D-F78716EF25F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53777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6F5A1-1E3A-B4FE-74F0-4DB025A22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B65B2-23CC-6D78-C74E-5DA247F79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7EE4-4FAE-82A3-A8D0-1A4750358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96CC8-F0EA-4B9B-9002-5B3E879071E0}" type="datetimeFigureOut">
              <a:rPr lang="en-US" smtClean="0"/>
              <a:t>1/30/2026</a:t>
            </a:fld>
            <a:endParaRPr lang="en-US"/>
          </a:p>
        </p:txBody>
      </p:sp>
      <p:sp>
        <p:nvSpPr>
          <p:cNvPr id="5" name="Footer Placeholder 4">
            <a:extLst>
              <a:ext uri="{FF2B5EF4-FFF2-40B4-BE49-F238E27FC236}">
                <a16:creationId xmlns:a16="http://schemas.microsoft.com/office/drawing/2014/main" id="{8864E5E6-C12F-D51C-BA6A-44ADDAE2C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1AFFD-CFEF-D2F6-B1DB-B009109A4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AB1F7-E52F-4302-B175-A7BA7B11D097}" type="slidenum">
              <a:rPr lang="en-US" smtClean="0"/>
              <a:t>‹#›</a:t>
            </a:fld>
            <a:endParaRPr lang="en-US"/>
          </a:p>
        </p:txBody>
      </p:sp>
    </p:spTree>
    <p:extLst>
      <p:ext uri="{BB962C8B-B14F-4D97-AF65-F5344CB8AC3E}">
        <p14:creationId xmlns:p14="http://schemas.microsoft.com/office/powerpoint/2010/main" val="6057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2001" cy="6858001"/>
          </a:xfrm>
          <a:prstGeom prst="rect">
            <a:avLst/>
          </a:prstGeom>
        </p:spPr>
      </p:pic>
      <p:sp>
        <p:nvSpPr>
          <p:cNvPr id="3" name="TextBox 2"/>
          <p:cNvSpPr txBox="1"/>
          <p:nvPr/>
        </p:nvSpPr>
        <p:spPr>
          <a:xfrm>
            <a:off x="0" y="404932"/>
            <a:ext cx="12191999"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TRƯỜNG TIỂU HỌC PHÚC LỢI</a:t>
            </a:r>
            <a:endParaRPr lang="vi-VN"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C6FF74-A3CD-43E9-B936-B3D00B198B50}"/>
              </a:ext>
            </a:extLst>
          </p:cNvPr>
          <p:cNvSpPr txBox="1"/>
          <p:nvPr/>
        </p:nvSpPr>
        <p:spPr>
          <a:xfrm>
            <a:off x="3124200" y="1720347"/>
            <a:ext cx="4662946" cy="715581"/>
          </a:xfrm>
          <a:prstGeom prst="rect">
            <a:avLst/>
          </a:prstGeom>
          <a:noFill/>
        </p:spPr>
        <p:txBody>
          <a:bodyPr wrap="square" rtlCol="0">
            <a:spAutoFit/>
          </a:bodyPr>
          <a:lstStyle/>
          <a:p>
            <a:pPr algn="ctr">
              <a:defRPr/>
            </a:pPr>
            <a:r>
              <a:rPr lang="en-US" sz="4050" b="1" spc="-113" dirty="0">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18</a:t>
            </a:r>
          </a:p>
        </p:txBody>
      </p:sp>
      <p:sp>
        <p:nvSpPr>
          <p:cNvPr id="5" name="TextBox 4"/>
          <p:cNvSpPr txBox="1"/>
          <p:nvPr/>
        </p:nvSpPr>
        <p:spPr>
          <a:xfrm>
            <a:off x="-2" y="3048000"/>
            <a:ext cx="12192001" cy="1962076"/>
          </a:xfrm>
          <a:prstGeom prst="rect">
            <a:avLst/>
          </a:prstGeom>
          <a:noFill/>
        </p:spPr>
        <p:txBody>
          <a:bodyPr wrap="square" rtlCol="0">
            <a:spAutoFit/>
          </a:bodyPr>
          <a:lstStyle/>
          <a:p>
            <a:pPr algn="ctr"/>
            <a:r>
              <a:rPr lang="en-US" sz="4050" b="1" dirty="0" err="1">
                <a:latin typeface="Times New Roman" panose="02020603050405020304" pitchFamily="18" charset="0"/>
                <a:ea typeface="Zilla Slab" pitchFamily="2" charset="0"/>
                <a:cs typeface="Times New Roman" panose="02020603050405020304" pitchFamily="18" charset="0"/>
              </a:rPr>
              <a:t>Hoạt</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động</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trải</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nghiệm</a:t>
            </a:r>
            <a:endParaRPr lang="en-US" sz="4050" b="1" dirty="0">
              <a:latin typeface="Times New Roman" panose="02020603050405020304" pitchFamily="18" charset="0"/>
              <a:ea typeface="Zilla Slab" pitchFamily="2" charset="0"/>
              <a:cs typeface="Times New Roman" panose="02020603050405020304" pitchFamily="18" charset="0"/>
            </a:endParaRPr>
          </a:p>
          <a:p>
            <a:pPr algn="ctr"/>
            <a:r>
              <a:rPr lang="en-US" sz="4050" b="1" dirty="0" err="1">
                <a:latin typeface="Times New Roman" panose="02020603050405020304" pitchFamily="18" charset="0"/>
                <a:ea typeface="Zilla Slab" pitchFamily="2" charset="0"/>
                <a:cs typeface="Times New Roman" panose="02020603050405020304" pitchFamily="18" charset="0"/>
              </a:rPr>
              <a:t>Hoạt</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động</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giáo</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dục</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theo</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chủ</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đề</a:t>
            </a:r>
            <a:r>
              <a:rPr lang="en-US" sz="4050" b="1" dirty="0">
                <a:latin typeface="Times New Roman" panose="02020603050405020304" pitchFamily="18" charset="0"/>
                <a:ea typeface="Zilla Slab" pitchFamily="2" charset="0"/>
                <a:cs typeface="Times New Roman" panose="02020603050405020304" pitchFamily="18" charset="0"/>
              </a:rPr>
              <a:t>:</a:t>
            </a:r>
          </a:p>
          <a:p>
            <a:pPr algn="ctr"/>
            <a:r>
              <a:rPr lang="en-US" sz="4050" b="1" dirty="0" err="1">
                <a:latin typeface="Times New Roman" panose="02020603050405020304" pitchFamily="18" charset="0"/>
                <a:ea typeface="Zilla Slab" pitchFamily="2" charset="0"/>
                <a:cs typeface="Times New Roman" panose="02020603050405020304" pitchFamily="18" charset="0"/>
              </a:rPr>
              <a:t>Lá</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thư</a:t>
            </a:r>
            <a:r>
              <a:rPr lang="en-US" sz="4050" b="1" dirty="0">
                <a:latin typeface="Times New Roman" panose="02020603050405020304" pitchFamily="18" charset="0"/>
                <a:ea typeface="Zilla Slab" pitchFamily="2" charset="0"/>
                <a:cs typeface="Times New Roman" panose="02020603050405020304" pitchFamily="18" charset="0"/>
              </a:rPr>
              <a:t> tri </a:t>
            </a:r>
            <a:r>
              <a:rPr lang="en-US" sz="4050" b="1" dirty="0" err="1">
                <a:latin typeface="Times New Roman" panose="02020603050405020304" pitchFamily="18" charset="0"/>
                <a:ea typeface="Zilla Slab" pitchFamily="2" charset="0"/>
                <a:cs typeface="Times New Roman" panose="02020603050405020304" pitchFamily="18" charset="0"/>
              </a:rPr>
              <a:t>ân</a:t>
            </a:r>
            <a:r>
              <a:rPr lang="en-US" sz="4050" b="1" dirty="0">
                <a:latin typeface="Times New Roman" panose="02020603050405020304" pitchFamily="18" charset="0"/>
                <a:ea typeface="Zilla Slab" pitchFamily="2" charset="0"/>
                <a:cs typeface="Times New Roman" panose="02020603050405020304" pitchFamily="18" charset="0"/>
              </a:rPr>
              <a:t> –  </a:t>
            </a:r>
            <a:r>
              <a:rPr lang="en-US" sz="4050" b="1" dirty="0" err="1">
                <a:latin typeface="Times New Roman" panose="02020603050405020304" pitchFamily="18" charset="0"/>
                <a:ea typeface="Zilla Slab" pitchFamily="2" charset="0"/>
                <a:cs typeface="Times New Roman" panose="02020603050405020304" pitchFamily="18" charset="0"/>
              </a:rPr>
              <a:t>tình</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cảm</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gia</a:t>
            </a:r>
            <a:r>
              <a:rPr lang="en-US" sz="4050" b="1" dirty="0">
                <a:latin typeface="Times New Roman" panose="02020603050405020304" pitchFamily="18" charset="0"/>
                <a:ea typeface="Zilla Slab" pitchFamily="2" charset="0"/>
                <a:cs typeface="Times New Roman" panose="02020603050405020304" pitchFamily="18" charset="0"/>
              </a:rPr>
              <a:t> </a:t>
            </a:r>
            <a:r>
              <a:rPr lang="en-US" sz="4050" b="1" dirty="0" err="1">
                <a:latin typeface="Times New Roman" panose="02020603050405020304" pitchFamily="18" charset="0"/>
                <a:ea typeface="Zilla Slab" pitchFamily="2" charset="0"/>
                <a:cs typeface="Times New Roman" panose="02020603050405020304" pitchFamily="18" charset="0"/>
              </a:rPr>
              <a:t>đình</a:t>
            </a:r>
            <a:endParaRPr lang="vi-VN" sz="4050" b="1" dirty="0">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2603084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08B51E-8A6B-69C3-6C09-0D798FF73219}"/>
              </a:ext>
            </a:extLst>
          </p:cNvPr>
          <p:cNvSpPr txBox="1"/>
          <p:nvPr/>
        </p:nvSpPr>
        <p:spPr>
          <a:xfrm>
            <a:off x="812190" y="784443"/>
            <a:ext cx="10375130" cy="1384995"/>
          </a:xfrm>
          <a:prstGeom prst="rect">
            <a:avLst/>
          </a:prstGeom>
          <a:noFill/>
        </p:spPr>
        <p:txBody>
          <a:bodyPr wrap="square">
            <a:spAutoFit/>
          </a:bodyPr>
          <a:lstStyle/>
          <a:p>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
        <p:nvSpPr>
          <p:cNvPr id="3" name="TextBox 2"/>
          <p:cNvSpPr txBox="1"/>
          <p:nvPr/>
        </p:nvSpPr>
        <p:spPr>
          <a:xfrm>
            <a:off x="10943924" y="149403"/>
            <a:ext cx="1039527" cy="1015254"/>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22864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368C0-E0C8-877A-B9C9-918855E98BE6}"/>
              </a:ext>
            </a:extLst>
          </p:cNvPr>
          <p:cNvSpPr txBox="1">
            <a:spLocks noChangeArrowheads="1"/>
          </p:cNvSpPr>
          <p:nvPr/>
        </p:nvSpPr>
        <p:spPr bwMode="auto">
          <a:xfrm>
            <a:off x="2047875" y="584090"/>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Mở rộng và tổng kết </a:t>
            </a:r>
          </a:p>
          <a:p>
            <a:pPr algn="ctr" eaLnBrk="1" hangingPunct="1">
              <a:lnSpc>
                <a:spcPct val="150000"/>
              </a:lnSpc>
            </a:pPr>
            <a:r>
              <a:rPr lang="en-US" altLang="en-US" sz="5400">
                <a:solidFill>
                  <a:srgbClr val="00B050"/>
                </a:solidFill>
                <a:latin typeface="Sigmar One" panose="00000500000000000000" pitchFamily="2" charset="0"/>
              </a:rPr>
              <a:t>CHỦ ĐỀ</a:t>
            </a: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22864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D63BEB-30E3-4D1B-CCA9-75E56580A669}"/>
              </a:ext>
            </a:extLst>
          </p:cNvPr>
          <p:cNvSpPr txBox="1"/>
          <p:nvPr/>
        </p:nvSpPr>
        <p:spPr>
          <a:xfrm>
            <a:off x="645295" y="374311"/>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br>
              <a:rPr lang="vi-VN" sz="2800" b="1" i="0">
                <a:solidFill>
                  <a:srgbClr val="00B050"/>
                </a:solidFill>
                <a:effectLst/>
                <a:latin typeface="OpenSans"/>
              </a:rPr>
            </a:br>
            <a:endParaRPr lang="en-US" sz="2800" b="1">
              <a:solidFill>
                <a:srgbClr val="00B050"/>
              </a:solidFill>
            </a:endParaRPr>
          </a:p>
        </p:txBody>
      </p:sp>
      <p:pic>
        <p:nvPicPr>
          <p:cNvPr id="6" name="Picture 5">
            <a:extLst>
              <a:ext uri="{FF2B5EF4-FFF2-40B4-BE49-F238E27FC236}">
                <a16:creationId xmlns:a16="http://schemas.microsoft.com/office/drawing/2014/main" id="{E081BCEB-BDBC-B16C-74B0-73CAC039D545}"/>
              </a:ext>
            </a:extLst>
          </p:cNvPr>
          <p:cNvPicPr>
            <a:picLocks noChangeAspect="1"/>
          </p:cNvPicPr>
          <p:nvPr/>
        </p:nvPicPr>
        <p:blipFill>
          <a:blip r:embed="rId3"/>
          <a:stretch>
            <a:fillRect/>
          </a:stretch>
        </p:blipFill>
        <p:spPr>
          <a:xfrm>
            <a:off x="495300" y="1616265"/>
            <a:ext cx="5709104" cy="3341548"/>
          </a:xfrm>
          <a:prstGeom prst="rect">
            <a:avLst/>
          </a:prstGeom>
        </p:spPr>
      </p:pic>
      <p:pic>
        <p:nvPicPr>
          <p:cNvPr id="8" name="Picture 7">
            <a:extLst>
              <a:ext uri="{FF2B5EF4-FFF2-40B4-BE49-F238E27FC236}">
                <a16:creationId xmlns:a16="http://schemas.microsoft.com/office/drawing/2014/main" id="{357E1F58-5252-7352-AFC0-AFD6DCD6FA65}"/>
              </a:ext>
            </a:extLst>
          </p:cNvPr>
          <p:cNvPicPr>
            <a:picLocks noChangeAspect="1"/>
          </p:cNvPicPr>
          <p:nvPr/>
        </p:nvPicPr>
        <p:blipFill>
          <a:blip r:embed="rId4"/>
          <a:stretch>
            <a:fillRect/>
          </a:stretch>
        </p:blipFill>
        <p:spPr>
          <a:xfrm>
            <a:off x="6599461" y="1573453"/>
            <a:ext cx="4878164" cy="3427171"/>
          </a:xfrm>
          <a:prstGeom prst="rect">
            <a:avLst/>
          </a:prstGeom>
        </p:spPr>
      </p:pic>
      <p:sp>
        <p:nvSpPr>
          <p:cNvPr id="7" name="TextBox 6"/>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58702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CEE8B2-4B6D-5213-5626-5E9048801DC3}"/>
              </a:ext>
            </a:extLst>
          </p:cNvPr>
          <p:cNvSpPr txBox="1"/>
          <p:nvPr/>
        </p:nvSpPr>
        <p:spPr>
          <a:xfrm>
            <a:off x="1121545" y="1464488"/>
            <a:ext cx="10375130" cy="1964512"/>
          </a:xfrm>
          <a:prstGeom prst="rect">
            <a:avLst/>
          </a:prstGeom>
          <a:noFill/>
        </p:spPr>
        <p:txBody>
          <a:bodyPr wrap="square">
            <a:spAutoFit/>
          </a:bodyPr>
          <a:lstStyle/>
          <a:p>
            <a:pPr>
              <a:lnSpc>
                <a:spcPct val="150000"/>
              </a:lnSpc>
            </a:pPr>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0641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2A8A41-CAE6-1B30-2CE1-0DCEEF54227F}"/>
              </a:ext>
            </a:extLst>
          </p:cNvPr>
          <p:cNvSpPr txBox="1">
            <a:spLocks noChangeArrowheads="1"/>
          </p:cNvSpPr>
          <p:nvPr/>
        </p:nvSpPr>
        <p:spPr bwMode="auto">
          <a:xfrm>
            <a:off x="4086225" y="1345368"/>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CAM KẾT </a:t>
            </a:r>
          </a:p>
          <a:p>
            <a:pPr algn="ctr" eaLnBrk="1" hangingPunct="1">
              <a:lnSpc>
                <a:spcPct val="150000"/>
              </a:lnSpc>
            </a:pPr>
            <a:r>
              <a:rPr lang="en-US" altLang="en-US" sz="5400">
                <a:solidFill>
                  <a:srgbClr val="00B050"/>
                </a:solidFill>
                <a:latin typeface="Sigmar One" panose="00000500000000000000" pitchFamily="2" charset="0"/>
              </a:rPr>
              <a:t>HÀNH ĐỘNG</a:t>
            </a: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81917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2BD3F-05A0-1E7B-82D3-07C03896BF4B}"/>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3</a:t>
            </a:r>
          </a:p>
        </p:txBody>
      </p:sp>
      <p:sp>
        <p:nvSpPr>
          <p:cNvPr id="6" name="TextBox 5">
            <a:extLst>
              <a:ext uri="{FF2B5EF4-FFF2-40B4-BE49-F238E27FC236}">
                <a16:creationId xmlns:a16="http://schemas.microsoft.com/office/drawing/2014/main" id="{5E85C00F-90D7-6826-C98F-FE9B138504BC}"/>
              </a:ext>
            </a:extLst>
          </p:cNvPr>
          <p:cNvSpPr txBox="1"/>
          <p:nvPr/>
        </p:nvSpPr>
        <p:spPr>
          <a:xfrm>
            <a:off x="1891124" y="2401987"/>
            <a:ext cx="8409750" cy="1384995"/>
          </a:xfrm>
          <a:prstGeom prst="rect">
            <a:avLst/>
          </a:prstGeom>
          <a:noFill/>
        </p:spPr>
        <p:txBody>
          <a:bodyPr wrap="square" rtlCol="0">
            <a:spAutoFit/>
          </a:bodyPr>
          <a:lstStyle/>
          <a:p>
            <a:pPr algn="ctr"/>
            <a:r>
              <a:rPr lang="en-US" sz="3600">
                <a:solidFill>
                  <a:srgbClr val="FF0000"/>
                </a:solidFill>
                <a:latin typeface="Sigmar One" panose="00000500000000000000" pitchFamily="2" charset="0"/>
              </a:rPr>
              <a:t>SINH HOẠT LỚP</a:t>
            </a:r>
          </a:p>
          <a:p>
            <a:pPr algn="ctr"/>
            <a:r>
              <a:rPr lang="en-US" sz="4800">
                <a:solidFill>
                  <a:srgbClr val="0070C0"/>
                </a:solidFill>
                <a:latin typeface="Sigmar One" panose="00000500000000000000" pitchFamily="2" charset="0"/>
              </a:rPr>
              <a:t>Tình cảm gia đình</a:t>
            </a:r>
          </a:p>
        </p:txBody>
      </p:sp>
      <p:sp>
        <p:nvSpPr>
          <p:cNvPr id="4" name="TextBox 3"/>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353540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110B9C-4D1E-1D5B-82AB-91B9258B2954}"/>
              </a:ext>
            </a:extLst>
          </p:cNvPr>
          <p:cNvSpPr txBox="1"/>
          <p:nvPr/>
        </p:nvSpPr>
        <p:spPr>
          <a:xfrm>
            <a:off x="1202500" y="2361326"/>
            <a:ext cx="9346578" cy="1200329"/>
          </a:xfrm>
          <a:prstGeom prst="rect">
            <a:avLst/>
          </a:prstGeom>
          <a:noFill/>
        </p:spPr>
        <p:txBody>
          <a:bodyPr wrap="square" rtlCol="0">
            <a:spAutoFit/>
          </a:bodyPr>
          <a:lstStyle/>
          <a:p>
            <a:pPr algn="ctr"/>
            <a:r>
              <a:rPr lang="en-US" sz="7200">
                <a:solidFill>
                  <a:srgbClr val="002060"/>
                </a:solidFill>
                <a:latin typeface="Sigmar One" panose="00000500000000000000" pitchFamily="2" charset="0"/>
              </a:rPr>
              <a:t>TỔNG KẾT TUẦN</a:t>
            </a:r>
          </a:p>
        </p:txBody>
      </p:sp>
      <p:sp>
        <p:nvSpPr>
          <p:cNvPr id="3" name="TextBox 2"/>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73327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D03977-4492-F8D8-2E3F-40EAB121EACD}"/>
              </a:ext>
            </a:extLst>
          </p:cNvPr>
          <p:cNvSpPr txBox="1"/>
          <p:nvPr/>
        </p:nvSpPr>
        <p:spPr>
          <a:xfrm>
            <a:off x="480816" y="1289872"/>
            <a:ext cx="7390263"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1. HOẠT ĐỘNG TỔNG KẾT TUẦN</a:t>
            </a:r>
          </a:p>
        </p:txBody>
      </p:sp>
      <p:sp>
        <p:nvSpPr>
          <p:cNvPr id="5" name="TextBox 4">
            <a:extLst>
              <a:ext uri="{FF2B5EF4-FFF2-40B4-BE49-F238E27FC236}">
                <a16:creationId xmlns:a16="http://schemas.microsoft.com/office/drawing/2014/main" id="{C02C8606-B480-2622-F66D-C605FEA47DA5}"/>
              </a:ext>
            </a:extLst>
          </p:cNvPr>
          <p:cNvSpPr txBox="1"/>
          <p:nvPr/>
        </p:nvSpPr>
        <p:spPr>
          <a:xfrm>
            <a:off x="480816" y="1959857"/>
            <a:ext cx="5935887"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 Tổng kết hoạt động tuần. </a:t>
            </a:r>
          </a:p>
        </p:txBody>
      </p:sp>
      <p:sp>
        <p:nvSpPr>
          <p:cNvPr id="6" name="TextBox 5">
            <a:extLst>
              <a:ext uri="{FF2B5EF4-FFF2-40B4-BE49-F238E27FC236}">
                <a16:creationId xmlns:a16="http://schemas.microsoft.com/office/drawing/2014/main" id="{26259AB7-3E94-4392-10CF-6C1FA579C564}"/>
              </a:ext>
            </a:extLst>
          </p:cNvPr>
          <p:cNvSpPr txBox="1"/>
          <p:nvPr/>
        </p:nvSpPr>
        <p:spPr>
          <a:xfrm>
            <a:off x="480816" y="2495917"/>
            <a:ext cx="7639943"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 Đề ra phương hướng hoạt động tuần tới</a:t>
            </a:r>
          </a:p>
        </p:txBody>
      </p:sp>
      <p:pic>
        <p:nvPicPr>
          <p:cNvPr id="7" name="Picture 6">
            <a:extLst>
              <a:ext uri="{FF2B5EF4-FFF2-40B4-BE49-F238E27FC236}">
                <a16:creationId xmlns:a16="http://schemas.microsoft.com/office/drawing/2014/main" id="{8DA1AD5A-9271-C53E-8035-400A0F394871}"/>
              </a:ext>
            </a:extLst>
          </p:cNvPr>
          <p:cNvPicPr>
            <a:picLocks noChangeAspect="1"/>
          </p:cNvPicPr>
          <p:nvPr/>
        </p:nvPicPr>
        <p:blipFill>
          <a:blip r:embed="rId3"/>
          <a:stretch>
            <a:fillRect/>
          </a:stretch>
        </p:blipFill>
        <p:spPr>
          <a:xfrm>
            <a:off x="610497" y="348249"/>
            <a:ext cx="790685" cy="695422"/>
          </a:xfrm>
          <a:prstGeom prst="rect">
            <a:avLst/>
          </a:prstGeom>
        </p:spPr>
      </p:pic>
      <p:sp>
        <p:nvSpPr>
          <p:cNvPr id="8" name="TextBox 7">
            <a:extLst>
              <a:ext uri="{FF2B5EF4-FFF2-40B4-BE49-F238E27FC236}">
                <a16:creationId xmlns:a16="http://schemas.microsoft.com/office/drawing/2014/main" id="{3137D86A-E7E6-F034-7BF0-C43B57733E0A}"/>
              </a:ext>
            </a:extLst>
          </p:cNvPr>
          <p:cNvSpPr txBox="1"/>
          <p:nvPr/>
        </p:nvSpPr>
        <p:spPr>
          <a:xfrm>
            <a:off x="1228725" y="403572"/>
            <a:ext cx="4766933" cy="584775"/>
          </a:xfrm>
          <a:prstGeom prst="rect">
            <a:avLst/>
          </a:prstGeom>
          <a:noFill/>
        </p:spPr>
        <p:txBody>
          <a:bodyPr wrap="square" rtlCol="0">
            <a:spAutoFit/>
          </a:bodyPr>
          <a:lstStyle/>
          <a:p>
            <a:pPr algn="ctr"/>
            <a:r>
              <a:rPr lang="en-US" sz="3200" b="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TÌNH CẢM GIA ĐÌNH</a:t>
            </a:r>
          </a:p>
        </p:txBody>
      </p:sp>
      <p:pic>
        <p:nvPicPr>
          <p:cNvPr id="9" name="Picture 2">
            <a:extLst>
              <a:ext uri="{FF2B5EF4-FFF2-40B4-BE49-F238E27FC236}">
                <a16:creationId xmlns:a16="http://schemas.microsoft.com/office/drawing/2014/main" id="{9638245C-7E60-C4C4-0CCA-13E5C6F020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9"/>
          <a:stretch/>
        </p:blipFill>
        <p:spPr bwMode="auto">
          <a:xfrm>
            <a:off x="1952090" y="3087090"/>
            <a:ext cx="5027830" cy="33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0847672" y="149402"/>
            <a:ext cx="1135779" cy="1140469"/>
          </a:xfrm>
          <a:prstGeom prst="rect">
            <a:avLst/>
          </a:prstGeom>
          <a:solidFill>
            <a:schemeClr val="bg1"/>
          </a:solidFill>
        </p:spPr>
        <p:txBody>
          <a:bodyPr wrap="square" rtlCol="0">
            <a:spAutoFit/>
          </a:bodyPr>
          <a:lstStyle/>
          <a:p>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3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DE0A6A-3CED-35C5-9663-7E86F1A75F1D}"/>
              </a:ext>
            </a:extLst>
          </p:cNvPr>
          <p:cNvSpPr txBox="1"/>
          <p:nvPr/>
        </p:nvSpPr>
        <p:spPr>
          <a:xfrm>
            <a:off x="6482186" y="2392720"/>
            <a:ext cx="5308762" cy="1754326"/>
          </a:xfrm>
          <a:prstGeom prst="rect">
            <a:avLst/>
          </a:prstGeom>
          <a:noFill/>
        </p:spPr>
        <p:txBody>
          <a:bodyPr wrap="square" rtlCol="0">
            <a:spAutoFit/>
          </a:bodyPr>
          <a:lstStyle/>
          <a:p>
            <a:pPr algn="ctr"/>
            <a:r>
              <a:rPr lang="en-US" sz="3600" dirty="0">
                <a:solidFill>
                  <a:srgbClr val="002060"/>
                </a:solidFill>
                <a:latin typeface="Times New Roman" panose="02020603050405020304" pitchFamily="18" charset="0"/>
                <a:cs typeface="Times New Roman" panose="02020603050405020304" pitchFamily="18" charset="0"/>
              </a:rPr>
              <a:t>CHIA SẺ THU HOẠCH SAU TRẢI NGHIỆM VÀ HOẠT ĐỘNG NHÓM</a:t>
            </a:r>
          </a:p>
        </p:txBody>
      </p:sp>
      <p:sp>
        <p:nvSpPr>
          <p:cNvPr id="3" name="TextBox 2"/>
          <p:cNvSpPr txBox="1"/>
          <p:nvPr/>
        </p:nvSpPr>
        <p:spPr>
          <a:xfrm>
            <a:off x="10847671" y="0"/>
            <a:ext cx="1135781" cy="1121132"/>
          </a:xfrm>
          <a:prstGeom prst="rect">
            <a:avLst/>
          </a:prstGeom>
          <a:solidFill>
            <a:schemeClr val="bg1"/>
          </a:solidFill>
        </p:spPr>
        <p:txBody>
          <a:bodyPr wrap="square" rtlCol="0">
            <a:spAutoFit/>
          </a:bodyPr>
          <a:lstStyle/>
          <a:p>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44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B60094-8EEE-E0F6-139F-9E7E8DE74301}"/>
              </a:ext>
            </a:extLst>
          </p:cNvPr>
          <p:cNvSpPr txBox="1"/>
          <p:nvPr/>
        </p:nvSpPr>
        <p:spPr>
          <a:xfrm>
            <a:off x="822058" y="1264117"/>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đưa lá thư, tấm bưu thiếp vào lúc nào? Người thân của em có ngạc nhiên không?</a:t>
            </a:r>
          </a:p>
        </p:txBody>
      </p:sp>
      <p:sp>
        <p:nvSpPr>
          <p:cNvPr id="9" name="TextBox 8">
            <a:extLst>
              <a:ext uri="{FF2B5EF4-FFF2-40B4-BE49-F238E27FC236}">
                <a16:creationId xmlns:a16="http://schemas.microsoft.com/office/drawing/2014/main" id="{8990DA8B-0A1C-C109-4D7F-82846D09EE6F}"/>
              </a:ext>
            </a:extLst>
          </p:cNvPr>
          <p:cNvSpPr txBox="1"/>
          <p:nvPr/>
        </p:nvSpPr>
        <p:spPr>
          <a:xfrm>
            <a:off x="822059" y="310010"/>
            <a:ext cx="9915515" cy="954107"/>
          </a:xfrm>
          <a:prstGeom prst="rect">
            <a:avLst/>
          </a:prstGeom>
          <a:noFill/>
        </p:spPr>
        <p:txBody>
          <a:bodyPr wrap="square" rtlCol="0">
            <a:spAutoFit/>
          </a:bodyPr>
          <a:lstStyle/>
          <a:p>
            <a:r>
              <a:rPr lang="en-US" sz="2800">
                <a:solidFill>
                  <a:srgbClr val="002060"/>
                </a:solidFill>
                <a:latin typeface="Nunito Black" pitchFamily="2" charset="0"/>
              </a:rPr>
              <a:t>Kể về ấn tượng lá thư của em đã mang lại cho người thân</a:t>
            </a:r>
          </a:p>
        </p:txBody>
      </p:sp>
      <p:sp>
        <p:nvSpPr>
          <p:cNvPr id="10" name="TextBox 9">
            <a:extLst>
              <a:ext uri="{FF2B5EF4-FFF2-40B4-BE49-F238E27FC236}">
                <a16:creationId xmlns:a16="http://schemas.microsoft.com/office/drawing/2014/main" id="{77AD22FE-FD5E-D5FF-6C65-94E7DC8E3029}"/>
              </a:ext>
            </a:extLst>
          </p:cNvPr>
          <p:cNvSpPr txBox="1"/>
          <p:nvPr/>
        </p:nvSpPr>
        <p:spPr>
          <a:xfrm>
            <a:off x="894945" y="2307613"/>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thực hiện thêm ý tưởng gì để bày tỏ tình cảm với tình các thành viên khác trong gia đình ?</a:t>
            </a:r>
          </a:p>
        </p:txBody>
      </p:sp>
      <p:sp>
        <p:nvSpPr>
          <p:cNvPr id="5" name="TextBox 4"/>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8301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191875" y="-1"/>
            <a:ext cx="1000124" cy="1218843"/>
          </a:xfrm>
          <a:prstGeom prst="rect">
            <a:avLst/>
          </a:prstGeom>
          <a:solidFill>
            <a:srgbClr val="B0E2F9"/>
          </a:solidFill>
          <a:ln>
            <a:solidFill>
              <a:srgbClr val="B0E2F9"/>
            </a:solidFill>
          </a:ln>
        </p:spPr>
        <p:txBody>
          <a:bodyPr wrap="square" rtlCol="0">
            <a:spAutoFit/>
          </a:bodyPr>
          <a:lstStyle/>
          <a:p>
            <a:endParaRPr lang="vi-VN" dirty="0"/>
          </a:p>
        </p:txBody>
      </p:sp>
      <p:sp>
        <p:nvSpPr>
          <p:cNvPr id="4" name="TextBox 3"/>
          <p:cNvSpPr txBox="1"/>
          <p:nvPr/>
        </p:nvSpPr>
        <p:spPr>
          <a:xfrm>
            <a:off x="2444817" y="1617044"/>
            <a:ext cx="7873465" cy="255454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YÊU CẦU CẦN ĐẠT</a:t>
            </a:r>
          </a:p>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Bày tỏ được tình cảm biết ơn với người thân thông qua hình thức viết thư giãi bày.</a:t>
            </a:r>
          </a:p>
          <a:p>
            <a:pPr algn="just"/>
            <a:r>
              <a:rPr lang="nl-NL"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Biết</a:t>
            </a:r>
            <a:r>
              <a:rPr lang="nl-NL" sz="3200" dirty="0">
                <a:latin typeface="Times New Roman" panose="02020603050405020304" pitchFamily="18" charset="0"/>
                <a:cs typeface="Times New Roman" panose="02020603050405020304" pitchFamily="18" charset="0"/>
              </a:rPr>
              <a:t> tự</a:t>
            </a:r>
            <a:r>
              <a:rPr lang="vi-VN" sz="3200" dirty="0">
                <a:latin typeface="Times New Roman" panose="02020603050405020304" pitchFamily="18" charset="0"/>
                <a:cs typeface="Times New Roman" panose="02020603050405020304" pitchFamily="18" charset="0"/>
              </a:rPr>
              <a:t> hào về người thân trong gia đình.</a:t>
            </a:r>
          </a:p>
          <a:p>
            <a:pPr algn="ct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5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95239-67F3-606C-D4A7-9A4E4767C083}"/>
              </a:ext>
            </a:extLst>
          </p:cNvPr>
          <p:cNvSpPr txBox="1"/>
          <p:nvPr/>
        </p:nvSpPr>
        <p:spPr>
          <a:xfrm>
            <a:off x="577792" y="1227605"/>
            <a:ext cx="10375130" cy="1384995"/>
          </a:xfrm>
          <a:prstGeom prst="rect">
            <a:avLst/>
          </a:prstGeom>
          <a:noFill/>
        </p:spPr>
        <p:txBody>
          <a:bodyPr wrap="square">
            <a:spAutoFit/>
          </a:bodyPr>
          <a:lstStyle/>
          <a:p>
            <a:pPr marL="457200" indent="-457200">
              <a:buFontTx/>
              <a:buChar char="-"/>
            </a:pPr>
            <a:r>
              <a:rPr lang="en-US" sz="2800" b="1" i="0">
                <a:solidFill>
                  <a:srgbClr val="002060"/>
                </a:solidFill>
                <a:effectLst/>
                <a:latin typeface="OpenSans"/>
              </a:rPr>
              <a:t>Gửi lá thư ( hoặc bưu thiếp) em đã làm cho người thân. </a:t>
            </a:r>
          </a:p>
          <a:p>
            <a:pPr marL="457200" indent="-457200">
              <a:buFontTx/>
              <a:buChar char="-"/>
            </a:pPr>
            <a:r>
              <a:rPr lang="en-US" sz="2800" b="1" i="0">
                <a:solidFill>
                  <a:srgbClr val="002060"/>
                </a:solidFill>
                <a:effectLst/>
                <a:latin typeface="OpenSans"/>
              </a:rPr>
              <a:t>Nghĩ và thực hiện thêm những việc em có thể làm để bày tỏ lòng biết ơn của mình đến các thành viên trong gia đình.</a:t>
            </a:r>
            <a:endParaRPr lang="en-US" sz="2800" b="1">
              <a:solidFill>
                <a:srgbClr val="002060"/>
              </a:solidFill>
            </a:endParaRPr>
          </a:p>
        </p:txBody>
      </p:sp>
      <p:pic>
        <p:nvPicPr>
          <p:cNvPr id="5" name="Picture 4">
            <a:extLst>
              <a:ext uri="{FF2B5EF4-FFF2-40B4-BE49-F238E27FC236}">
                <a16:creationId xmlns:a16="http://schemas.microsoft.com/office/drawing/2014/main" id="{95D3F652-F380-1E35-72DF-76C3B76652FB}"/>
              </a:ext>
            </a:extLst>
          </p:cNvPr>
          <p:cNvPicPr>
            <a:picLocks noChangeAspect="1"/>
          </p:cNvPicPr>
          <p:nvPr/>
        </p:nvPicPr>
        <p:blipFill>
          <a:blip r:embed="rId3"/>
          <a:stretch>
            <a:fillRect/>
          </a:stretch>
        </p:blipFill>
        <p:spPr>
          <a:xfrm>
            <a:off x="4717005" y="214229"/>
            <a:ext cx="1048352" cy="1075345"/>
          </a:xfrm>
          <a:prstGeom prst="rect">
            <a:avLst/>
          </a:prstGeom>
        </p:spPr>
      </p:pic>
      <p:pic>
        <p:nvPicPr>
          <p:cNvPr id="7" name="Picture 6">
            <a:extLst>
              <a:ext uri="{FF2B5EF4-FFF2-40B4-BE49-F238E27FC236}">
                <a16:creationId xmlns:a16="http://schemas.microsoft.com/office/drawing/2014/main" id="{F446EBAD-44BD-A8ED-0D96-BDF609E6F997}"/>
              </a:ext>
            </a:extLst>
          </p:cNvPr>
          <p:cNvPicPr>
            <a:picLocks noChangeAspect="1"/>
          </p:cNvPicPr>
          <p:nvPr/>
        </p:nvPicPr>
        <p:blipFill>
          <a:blip r:embed="rId4"/>
          <a:stretch>
            <a:fillRect/>
          </a:stretch>
        </p:blipFill>
        <p:spPr>
          <a:xfrm>
            <a:off x="2704353" y="2612600"/>
            <a:ext cx="7094995" cy="39321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18402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CC7A9-9ED3-103F-71A1-381ADFE9496F}"/>
              </a:ext>
            </a:extLst>
          </p:cNvPr>
          <p:cNvPicPr>
            <a:picLocks noChangeAspect="1"/>
          </p:cNvPicPr>
          <p:nvPr/>
        </p:nvPicPr>
        <p:blipFill>
          <a:blip r:embed="rId3"/>
          <a:stretch>
            <a:fillRect/>
          </a:stretch>
        </p:blipFill>
        <p:spPr>
          <a:xfrm>
            <a:off x="703178" y="424919"/>
            <a:ext cx="771633" cy="752580"/>
          </a:xfrm>
          <a:prstGeom prst="rect">
            <a:avLst/>
          </a:prstGeom>
        </p:spPr>
      </p:pic>
      <p:sp>
        <p:nvSpPr>
          <p:cNvPr id="8" name="TextBox 7">
            <a:extLst>
              <a:ext uri="{FF2B5EF4-FFF2-40B4-BE49-F238E27FC236}">
                <a16:creationId xmlns:a16="http://schemas.microsoft.com/office/drawing/2014/main" id="{36E19921-03B7-A31D-2DF8-25F9FE94A42D}"/>
              </a:ext>
            </a:extLst>
          </p:cNvPr>
          <p:cNvSpPr txBox="1"/>
          <p:nvPr/>
        </p:nvSpPr>
        <p:spPr>
          <a:xfrm>
            <a:off x="1453350" y="539599"/>
            <a:ext cx="3242939" cy="523220"/>
          </a:xfrm>
          <a:prstGeom prst="rect">
            <a:avLst/>
          </a:prstGeom>
          <a:noFill/>
        </p:spPr>
        <p:txBody>
          <a:bodyPr wrap="square">
            <a:spAutoFit/>
          </a:bodyPr>
          <a:lstStyle/>
          <a:p>
            <a:r>
              <a:rPr lang="en-US" sz="2800" b="1" i="0">
                <a:solidFill>
                  <a:schemeClr val="accent2">
                    <a:lumMod val="75000"/>
                  </a:schemeClr>
                </a:solidFill>
                <a:effectLst/>
                <a:latin typeface="OpenSans"/>
              </a:rPr>
              <a:t>TÌNH CẢM GIA ĐÌNH</a:t>
            </a:r>
            <a:endParaRPr lang="en-US" sz="2800" b="1">
              <a:solidFill>
                <a:schemeClr val="accent2">
                  <a:lumMod val="75000"/>
                </a:schemeClr>
              </a:solidFill>
            </a:endParaRPr>
          </a:p>
        </p:txBody>
      </p:sp>
      <p:pic>
        <p:nvPicPr>
          <p:cNvPr id="10" name="Picture 9">
            <a:extLst>
              <a:ext uri="{FF2B5EF4-FFF2-40B4-BE49-F238E27FC236}">
                <a16:creationId xmlns:a16="http://schemas.microsoft.com/office/drawing/2014/main" id="{CED58B98-59EA-7BE9-F102-5C8249A96E53}"/>
              </a:ext>
            </a:extLst>
          </p:cNvPr>
          <p:cNvPicPr>
            <a:picLocks noChangeAspect="1"/>
          </p:cNvPicPr>
          <p:nvPr/>
        </p:nvPicPr>
        <p:blipFill>
          <a:blip r:embed="rId4"/>
          <a:stretch>
            <a:fillRect/>
          </a:stretch>
        </p:blipFill>
        <p:spPr>
          <a:xfrm>
            <a:off x="975716" y="1177499"/>
            <a:ext cx="8545118" cy="523948"/>
          </a:xfrm>
          <a:prstGeom prst="rect">
            <a:avLst/>
          </a:prstGeom>
        </p:spPr>
      </p:pic>
      <p:sp>
        <p:nvSpPr>
          <p:cNvPr id="14" name="TextBox 13">
            <a:extLst>
              <a:ext uri="{FF2B5EF4-FFF2-40B4-BE49-F238E27FC236}">
                <a16:creationId xmlns:a16="http://schemas.microsoft.com/office/drawing/2014/main" id="{B28942F9-70C4-E198-60A2-88396B665E0C}"/>
              </a:ext>
            </a:extLst>
          </p:cNvPr>
          <p:cNvSpPr txBox="1"/>
          <p:nvPr/>
        </p:nvSpPr>
        <p:spPr>
          <a:xfrm>
            <a:off x="884402" y="1815399"/>
            <a:ext cx="10336048" cy="2246769"/>
          </a:xfrm>
          <a:prstGeom prst="rect">
            <a:avLst/>
          </a:prstGeom>
          <a:noFill/>
        </p:spPr>
        <p:txBody>
          <a:bodyPr wrap="square">
            <a:spAutoFit/>
          </a:bodyPr>
          <a:lstStyle/>
          <a:p>
            <a:pPr marL="457200" indent="-457200">
              <a:buFontTx/>
              <a:buChar char="-"/>
            </a:pPr>
            <a:r>
              <a:rPr lang="en-US" sz="2800" b="1" i="0">
                <a:solidFill>
                  <a:schemeClr val="accent2">
                    <a:lumMod val="75000"/>
                  </a:schemeClr>
                </a:solidFill>
                <a:effectLst/>
                <a:latin typeface="OpenSans"/>
              </a:rPr>
              <a:t>Cùng sáng tác câu chuyện về tình cảm gia đình.</a:t>
            </a:r>
          </a:p>
          <a:p>
            <a:pPr marL="457200" indent="-457200">
              <a:buFontTx/>
              <a:buChar char="-"/>
            </a:pPr>
            <a:r>
              <a:rPr lang="en-US" sz="2800" b="1">
                <a:solidFill>
                  <a:schemeClr val="accent2">
                    <a:lumMod val="75000"/>
                  </a:schemeClr>
                </a:solidFill>
                <a:latin typeface="OpenSans"/>
              </a:rPr>
              <a:t>Mỗi bạn chọn một nhân vật hoặc một sự việc trong câu chuyện để minh họa.</a:t>
            </a:r>
          </a:p>
          <a:p>
            <a:pPr marL="457200" indent="-457200">
              <a:buFontTx/>
              <a:buChar char="-"/>
            </a:pPr>
            <a:r>
              <a:rPr lang="en-US" sz="2800" b="1">
                <a:solidFill>
                  <a:schemeClr val="accent2">
                    <a:lumMod val="75000"/>
                  </a:schemeClr>
                </a:solidFill>
                <a:latin typeface="OpenSans"/>
              </a:rPr>
              <a:t>Ghép lại thành một truyện tranh hoàn chỉnh.</a:t>
            </a:r>
          </a:p>
          <a:p>
            <a:pPr marL="457200" indent="-457200">
              <a:buFontTx/>
              <a:buChar char="-"/>
            </a:pPr>
            <a:r>
              <a:rPr lang="en-US" sz="2800" b="1">
                <a:solidFill>
                  <a:schemeClr val="accent2">
                    <a:lumMod val="75000"/>
                  </a:schemeClr>
                </a:solidFill>
                <a:latin typeface="OpenSans"/>
              </a:rPr>
              <a:t>Trình bày câu chuyện trước lớp.</a:t>
            </a:r>
            <a:endParaRPr lang="en-US" sz="2800" b="1">
              <a:solidFill>
                <a:schemeClr val="accent2">
                  <a:lumMod val="75000"/>
                </a:schemeClr>
              </a:solidFill>
            </a:endParaRPr>
          </a:p>
        </p:txBody>
      </p:sp>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70807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bbon: Curved and Tilted Down 3">
            <a:extLst>
              <a:ext uri="{FF2B5EF4-FFF2-40B4-BE49-F238E27FC236}">
                <a16:creationId xmlns:a16="http://schemas.microsoft.com/office/drawing/2014/main" id="{8088519A-1CEB-443F-D22F-6D1C5FA09935}"/>
              </a:ext>
            </a:extLst>
          </p:cNvPr>
          <p:cNvSpPr/>
          <p:nvPr/>
        </p:nvSpPr>
        <p:spPr>
          <a:xfrm>
            <a:off x="3129699" y="254524"/>
            <a:ext cx="5722070" cy="1781666"/>
          </a:xfrm>
          <a:prstGeom prst="ellipse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rPr>
              <a:t>HOẠT ĐỘNG NHÓM </a:t>
            </a:r>
          </a:p>
        </p:txBody>
      </p:sp>
      <p:sp>
        <p:nvSpPr>
          <p:cNvPr id="7" name="TextBox 6">
            <a:extLst>
              <a:ext uri="{FF2B5EF4-FFF2-40B4-BE49-F238E27FC236}">
                <a16:creationId xmlns:a16="http://schemas.microsoft.com/office/drawing/2014/main" id="{A09A370F-9EDA-7708-415F-23EB30519333}"/>
              </a:ext>
            </a:extLst>
          </p:cNvPr>
          <p:cNvSpPr txBox="1"/>
          <p:nvPr/>
        </p:nvSpPr>
        <p:spPr>
          <a:xfrm>
            <a:off x="1032976" y="2287897"/>
            <a:ext cx="9915515" cy="523220"/>
          </a:xfrm>
          <a:prstGeom prst="rect">
            <a:avLst/>
          </a:prstGeom>
          <a:noFill/>
        </p:spPr>
        <p:txBody>
          <a:bodyPr wrap="square" rtlCol="0">
            <a:spAutoFit/>
          </a:bodyPr>
          <a:lstStyle/>
          <a:p>
            <a:r>
              <a:rPr lang="en-US" sz="2800">
                <a:solidFill>
                  <a:srgbClr val="002060"/>
                </a:solidFill>
                <a:latin typeface="Nunito Black" pitchFamily="2" charset="0"/>
              </a:rPr>
              <a:t>Sáng tác truyện tranh về tình cảm gia đình theo nhóm</a:t>
            </a:r>
          </a:p>
        </p:txBody>
      </p:sp>
      <p:pic>
        <p:nvPicPr>
          <p:cNvPr id="2" name="Picture 1">
            <a:extLst>
              <a:ext uri="{FF2B5EF4-FFF2-40B4-BE49-F238E27FC236}">
                <a16:creationId xmlns:a16="http://schemas.microsoft.com/office/drawing/2014/main" id="{22C7B37B-4195-00B4-A052-F8DCE8EC17E0}"/>
              </a:ext>
            </a:extLst>
          </p:cNvPr>
          <p:cNvPicPr>
            <a:picLocks noChangeAspect="1"/>
          </p:cNvPicPr>
          <p:nvPr/>
        </p:nvPicPr>
        <p:blipFill>
          <a:blip r:embed="rId3"/>
          <a:stretch>
            <a:fillRect/>
          </a:stretch>
        </p:blipFill>
        <p:spPr>
          <a:xfrm>
            <a:off x="534122" y="2850459"/>
            <a:ext cx="5003168" cy="24855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a:extLst>
              <a:ext uri="{FF2B5EF4-FFF2-40B4-BE49-F238E27FC236}">
                <a16:creationId xmlns:a16="http://schemas.microsoft.com/office/drawing/2014/main" id="{B1803EEE-0EF5-A0DC-A60E-AF1171AD133C}"/>
              </a:ext>
            </a:extLst>
          </p:cNvPr>
          <p:cNvPicPr>
            <a:picLocks noChangeAspect="1"/>
          </p:cNvPicPr>
          <p:nvPr/>
        </p:nvPicPr>
        <p:blipFill>
          <a:blip r:embed="rId4"/>
          <a:stretch>
            <a:fillRect/>
          </a:stretch>
        </p:blipFill>
        <p:spPr>
          <a:xfrm>
            <a:off x="5979750" y="2850459"/>
            <a:ext cx="4968741" cy="24923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5352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F19E2-66A0-0EF9-2BBC-4183D94AE4B1}"/>
              </a:ext>
            </a:extLst>
          </p:cNvPr>
          <p:cNvPicPr>
            <a:picLocks noChangeAspect="1"/>
          </p:cNvPicPr>
          <p:nvPr/>
        </p:nvPicPr>
        <p:blipFill>
          <a:blip r:embed="rId3"/>
          <a:stretch>
            <a:fillRect/>
          </a:stretch>
        </p:blipFill>
        <p:spPr>
          <a:xfrm>
            <a:off x="1102424" y="2015166"/>
            <a:ext cx="10506480" cy="2566924"/>
          </a:xfrm>
          <a:prstGeom prst="rect">
            <a:avLst/>
          </a:prstGeom>
        </p:spPr>
      </p:pic>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363713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7F8AF5-E226-836C-35FE-698DCF044778}"/>
              </a:ext>
            </a:extLst>
          </p:cNvPr>
          <p:cNvSpPr>
            <a:spLocks noGrp="1"/>
          </p:cNvSpPr>
          <p:nvPr>
            <p:ph type="title"/>
          </p:nvPr>
        </p:nvSpPr>
        <p:spPr>
          <a:xfrm>
            <a:off x="3639234" y="1563251"/>
            <a:ext cx="5982390" cy="2249424"/>
          </a:xfrm>
        </p:spPr>
        <p:txBody>
          <a:bodyPr vert="horz" lIns="91440" tIns="45720" rIns="91440" bIns="45720" rtlCol="0" anchor="b">
            <a:normAutofit/>
          </a:bodyPr>
          <a:lstStyle/>
          <a:p>
            <a:pPr algn="ctr"/>
            <a:r>
              <a:rPr lang="en-US" sz="5400" kern="1200">
                <a:solidFill>
                  <a:srgbClr val="00B050"/>
                </a:solidFill>
                <a:latin typeface="Sigmar One" panose="00000500000000000000" pitchFamily="2" charset="0"/>
              </a:rPr>
              <a:t>Hẹn gặp lại các em!</a:t>
            </a:r>
          </a:p>
        </p:txBody>
      </p:sp>
      <p:sp>
        <p:nvSpPr>
          <p:cNvPr id="3" name="TextBox 2"/>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361042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CC656-0609-FF0A-E2EB-B78E0594A49E}"/>
              </a:ext>
            </a:extLst>
          </p:cNvPr>
          <p:cNvPicPr>
            <a:picLocks noChangeAspect="1"/>
          </p:cNvPicPr>
          <p:nvPr/>
        </p:nvPicPr>
        <p:blipFill>
          <a:blip r:embed="rId4"/>
          <a:stretch>
            <a:fillRect/>
          </a:stretch>
        </p:blipFill>
        <p:spPr>
          <a:xfrm>
            <a:off x="1855190" y="1218843"/>
            <a:ext cx="4601217" cy="2143424"/>
          </a:xfrm>
          <a:prstGeom prst="rect">
            <a:avLst/>
          </a:prstGeom>
        </p:spPr>
      </p:pic>
      <p:sp>
        <p:nvSpPr>
          <p:cNvPr id="6" name="TextBox 3">
            <a:extLst>
              <a:ext uri="{FF2B5EF4-FFF2-40B4-BE49-F238E27FC236}">
                <a16:creationId xmlns:a16="http://schemas.microsoft.com/office/drawing/2014/main" id="{EB28E595-F18F-E9EB-995B-1F37AA366A3A}"/>
              </a:ext>
            </a:extLst>
          </p:cNvPr>
          <p:cNvSpPr txBox="1">
            <a:spLocks noChangeArrowheads="1"/>
          </p:cNvSpPr>
          <p:nvPr/>
        </p:nvSpPr>
        <p:spPr bwMode="auto">
          <a:xfrm>
            <a:off x="1285875" y="3362267"/>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a:solidFill>
                  <a:srgbClr val="0070C0"/>
                </a:solidFill>
                <a:latin typeface="Sigmar One" panose="00000500000000000000" pitchFamily="2" charset="0"/>
              </a:rPr>
              <a:t>Lá thư tri ân– tình cảm gia đình </a:t>
            </a:r>
          </a:p>
        </p:txBody>
      </p:sp>
      <p:sp>
        <p:nvSpPr>
          <p:cNvPr id="2" name="TextBox 1"/>
          <p:cNvSpPr txBox="1"/>
          <p:nvPr/>
        </p:nvSpPr>
        <p:spPr>
          <a:xfrm>
            <a:off x="11191875" y="-1"/>
            <a:ext cx="1000124" cy="1218843"/>
          </a:xfrm>
          <a:prstGeom prst="rect">
            <a:avLst/>
          </a:prstGeom>
          <a:solidFill>
            <a:srgbClr val="B0E2F9"/>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2353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AD32D94E-A1BE-7E00-E9FE-F132F749E4DB}"/>
              </a:ext>
            </a:extLst>
          </p:cNvPr>
          <p:cNvSpPr txBox="1">
            <a:spLocks noChangeArrowheads="1"/>
          </p:cNvSpPr>
          <p:nvPr/>
        </p:nvSpPr>
        <p:spPr bwMode="auto">
          <a:xfrm>
            <a:off x="1371600" y="2487927"/>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rgbClr val="0070C0"/>
                </a:solidFill>
                <a:latin typeface="Sigmar One" panose="00000500000000000000" pitchFamily="2" charset="0"/>
              </a:rPr>
              <a:t>Lá thư tri ân</a:t>
            </a:r>
          </a:p>
        </p:txBody>
      </p:sp>
      <p:sp>
        <p:nvSpPr>
          <p:cNvPr id="6" name="TextBox 5"/>
          <p:cNvSpPr txBox="1"/>
          <p:nvPr/>
        </p:nvSpPr>
        <p:spPr>
          <a:xfrm>
            <a:off x="11146055" y="0"/>
            <a:ext cx="1045944" cy="1029904"/>
          </a:xfrm>
          <a:prstGeom prst="rect">
            <a:avLst/>
          </a:prstGeom>
          <a:solidFill>
            <a:srgbClr val="7FD3F7"/>
          </a:solidFill>
          <a:ln>
            <a:solidFill>
              <a:srgbClr val="B0E2F9"/>
            </a:solidFill>
          </a:ln>
        </p:spPr>
        <p:txBody>
          <a:bodyPr wrap="square" rtlCol="0">
            <a:spAutoFit/>
          </a:bodyPr>
          <a:lstStyle/>
          <a:p>
            <a:endParaRPr lang="vi-VN" dirty="0"/>
          </a:p>
        </p:txBody>
      </p:sp>
    </p:spTree>
    <p:extLst>
      <p:ext uri="{BB962C8B-B14F-4D97-AF65-F5344CB8AC3E}">
        <p14:creationId xmlns:p14="http://schemas.microsoft.com/office/powerpoint/2010/main" val="2414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91DEC-43F6-D223-8706-69A837D7D2CD}"/>
              </a:ext>
            </a:extLst>
          </p:cNvPr>
          <p:cNvSpPr txBox="1">
            <a:spLocks noChangeArrowheads="1"/>
          </p:cNvSpPr>
          <p:nvPr/>
        </p:nvSpPr>
        <p:spPr bwMode="auto">
          <a:xfrm>
            <a:off x="6022311" y="1908065"/>
            <a:ext cx="5529994"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dirty="0" err="1">
                <a:solidFill>
                  <a:srgbClr val="00B050"/>
                </a:solidFill>
                <a:latin typeface="Sigmar One" panose="00000500000000000000" pitchFamily="2" charset="0"/>
              </a:rPr>
              <a:t>Khởi</a:t>
            </a:r>
            <a:r>
              <a:rPr lang="en-US" altLang="en-US" sz="5400" dirty="0">
                <a:solidFill>
                  <a:srgbClr val="00B050"/>
                </a:solidFill>
                <a:latin typeface="Sigmar One" panose="00000500000000000000" pitchFamily="2" charset="0"/>
              </a:rPr>
              <a:t> </a:t>
            </a:r>
            <a:r>
              <a:rPr lang="en-US" altLang="en-US" sz="5400" dirty="0" err="1">
                <a:solidFill>
                  <a:srgbClr val="00B050"/>
                </a:solidFill>
                <a:latin typeface="Sigmar One" panose="00000500000000000000" pitchFamily="2" charset="0"/>
              </a:rPr>
              <a:t>động</a:t>
            </a:r>
            <a:endParaRPr lang="en-US" altLang="en-US" sz="5400" dirty="0">
              <a:solidFill>
                <a:srgbClr val="00B050"/>
              </a:solidFill>
              <a:latin typeface="Sigmar One" panose="00000500000000000000" pitchFamily="2" charset="0"/>
            </a:endParaRPr>
          </a:p>
        </p:txBody>
      </p:sp>
      <p:sp>
        <p:nvSpPr>
          <p:cNvPr id="2" name="TextBox 1"/>
          <p:cNvSpPr txBox="1"/>
          <p:nvPr/>
        </p:nvSpPr>
        <p:spPr>
          <a:xfrm>
            <a:off x="10847672" y="96253"/>
            <a:ext cx="1001026" cy="1058779"/>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76191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ECFF2-5731-BE3C-1719-929464CB239E}"/>
              </a:ext>
            </a:extLst>
          </p:cNvPr>
          <p:cNvSpPr txBox="1"/>
          <p:nvPr/>
        </p:nvSpPr>
        <p:spPr>
          <a:xfrm>
            <a:off x="1143000" y="647237"/>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br>
              <a:rPr lang="vi-VN" sz="2800" b="1" i="0">
                <a:solidFill>
                  <a:srgbClr val="00B050"/>
                </a:solidFill>
                <a:effectLst/>
                <a:latin typeface="OpenSans"/>
              </a:rPr>
            </a:br>
            <a:endParaRPr lang="en-US" sz="2800" b="1">
              <a:solidFill>
                <a:srgbClr val="00B050"/>
              </a:solidFill>
            </a:endParaRPr>
          </a:p>
        </p:txBody>
      </p:sp>
      <p:sp>
        <p:nvSpPr>
          <p:cNvPr id="8" name="TextBox 7">
            <a:extLst>
              <a:ext uri="{FF2B5EF4-FFF2-40B4-BE49-F238E27FC236}">
                <a16:creationId xmlns:a16="http://schemas.microsoft.com/office/drawing/2014/main" id="{B0760B7E-4A88-1FE5-C928-8326E0B77708}"/>
              </a:ext>
            </a:extLst>
          </p:cNvPr>
          <p:cNvSpPr txBox="1"/>
          <p:nvPr/>
        </p:nvSpPr>
        <p:spPr>
          <a:xfrm>
            <a:off x="3048000" y="1070430"/>
            <a:ext cx="6096000" cy="369332"/>
          </a:xfrm>
          <a:prstGeom prst="rect">
            <a:avLst/>
          </a:prstGeom>
          <a:noFill/>
        </p:spPr>
        <p:txBody>
          <a:bodyPr wrap="square">
            <a:spAutoFit/>
          </a:bodyPr>
          <a:lstStyle/>
          <a:p>
            <a:pPr algn="ctr"/>
            <a:r>
              <a:rPr lang="vi-VN" b="1" i="0">
                <a:solidFill>
                  <a:srgbClr val="333333"/>
                </a:solidFill>
                <a:effectLst/>
                <a:latin typeface="Segoe UI" panose="020B0502040204020203" pitchFamily="34" charset="0"/>
              </a:rPr>
              <a:t>MẸ VÀ CƠN MƯA</a:t>
            </a:r>
            <a:endParaRPr lang="vi-VN" b="0" i="0">
              <a:solidFill>
                <a:srgbClr val="333333"/>
              </a:solidFill>
              <a:effectLst/>
              <a:latin typeface="Segoe UI" panose="020B0502040204020203" pitchFamily="34" charset="0"/>
            </a:endParaRPr>
          </a:p>
        </p:txBody>
      </p:sp>
      <p:graphicFrame>
        <p:nvGraphicFramePr>
          <p:cNvPr id="9" name="Table 9">
            <a:extLst>
              <a:ext uri="{FF2B5EF4-FFF2-40B4-BE49-F238E27FC236}">
                <a16:creationId xmlns:a16="http://schemas.microsoft.com/office/drawing/2014/main" id="{906C8211-D544-59DA-2DF4-A93DF1306C3F}"/>
              </a:ext>
            </a:extLst>
          </p:cNvPr>
          <p:cNvGraphicFramePr>
            <a:graphicFrameLocks noGrp="1"/>
          </p:cNvGraphicFramePr>
          <p:nvPr>
            <p:extLst>
              <p:ext uri="{D42A27DB-BD31-4B8C-83A1-F6EECF244321}">
                <p14:modId xmlns:p14="http://schemas.microsoft.com/office/powerpoint/2010/main" val="2470790789"/>
              </p:ext>
            </p:extLst>
          </p:nvPr>
        </p:nvGraphicFramePr>
        <p:xfrm>
          <a:off x="1927225" y="1439762"/>
          <a:ext cx="7807326" cy="5273040"/>
        </p:xfrm>
        <a:graphic>
          <a:graphicData uri="http://schemas.openxmlformats.org/drawingml/2006/table">
            <a:tbl>
              <a:tblPr firstRow="1" bandRow="1">
                <a:tableStyleId>{5C22544A-7EE6-4342-B048-85BDC9FD1C3A}</a:tableStyleId>
              </a:tblPr>
              <a:tblGrid>
                <a:gridCol w="3903663">
                  <a:extLst>
                    <a:ext uri="{9D8B030D-6E8A-4147-A177-3AD203B41FA5}">
                      <a16:colId xmlns:a16="http://schemas.microsoft.com/office/drawing/2014/main" val="687639354"/>
                    </a:ext>
                  </a:extLst>
                </a:gridCol>
                <a:gridCol w="3903663">
                  <a:extLst>
                    <a:ext uri="{9D8B030D-6E8A-4147-A177-3AD203B41FA5}">
                      <a16:colId xmlns:a16="http://schemas.microsoft.com/office/drawing/2014/main" val="3186567279"/>
                    </a:ext>
                  </a:extLst>
                </a:gridCol>
              </a:tblGrid>
              <a:tr h="4752231">
                <a:tc>
                  <a:txBody>
                    <a:bodyPr/>
                    <a:lstStyle/>
                    <a:p>
                      <a:r>
                        <a:rPr lang="vi-VN" sz="2000" b="0" i="0">
                          <a:solidFill>
                            <a:srgbClr val="333333"/>
                          </a:solidFill>
                          <a:effectLst/>
                          <a:latin typeface="Segoe UI" panose="020B0502040204020203" pitchFamily="34" charset="0"/>
                        </a:rPr>
                        <a:t>Quãng đường xa tít</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Đầy ắp cơn mưa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Lối về trơn quá</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ơi! Về chưa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Chợ chiều đã vãn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Gánh gồng lo toan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Áo mưa mỏng mảnh</a:t>
                      </a:r>
                      <a:endParaRPr lang="en-US" sz="2000" b="0" i="0">
                        <a:solidFill>
                          <a:srgbClr val="333333"/>
                        </a:solidFill>
                        <a:effectLst/>
                        <a:latin typeface="Segoe UI" panose="020B0502040204020203" pitchFamily="34" charset="0"/>
                      </a:endParaRPr>
                    </a:p>
                    <a:p>
                      <a:endParaRPr lang="en-US" sz="2000" b="0" i="0">
                        <a:solidFill>
                          <a:srgbClr val="333333"/>
                        </a:solidFill>
                        <a:effectLst/>
                        <a:latin typeface="Segoe UI" panose="020B0502040204020203" pitchFamily="34" charset="0"/>
                      </a:endParaRPr>
                    </a:p>
                    <a:p>
                      <a:r>
                        <a:rPr lang="en-US" sz="2000" b="0" i="0">
                          <a:solidFill>
                            <a:srgbClr val="333333"/>
                          </a:solidFill>
                          <a:effectLst/>
                          <a:latin typeface="Segoe UI" panose="020B0502040204020203" pitchFamily="34" charset="0"/>
                        </a:rPr>
                        <a:t>Thấm cơn mưa tràn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endParaRPr lang="en-US" sz="2000"/>
                    </a:p>
                  </a:txBody>
                  <a:tcPr>
                    <a:solidFill>
                      <a:schemeClr val="accent5">
                        <a:lumMod val="20000"/>
                        <a:lumOff val="80000"/>
                      </a:schemeClr>
                    </a:solidFill>
                  </a:tcPr>
                </a:tc>
                <a:tc>
                  <a:txBody>
                    <a:bodyPr/>
                    <a:lstStyle/>
                    <a:p>
                      <a:r>
                        <a:rPr lang="vi-VN" sz="2000" b="0" i="0">
                          <a:solidFill>
                            <a:srgbClr val="333333"/>
                          </a:solidFill>
                          <a:effectLst/>
                          <a:latin typeface="Segoe UI" panose="020B0502040204020203" pitchFamily="34" charset="0"/>
                        </a:rPr>
                        <a:t>Giơ tay con đón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về dưới mưa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Con khều bếp lửa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Đốt cơn gió lùa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Bữa cơm nấu vội</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Bát canh nấu rau</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Chờ ba về nữa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Niềm vui quây quần</a:t>
                      </a:r>
                      <a:endParaRPr lang="en-US" sz="2000"/>
                    </a:p>
                  </a:txBody>
                  <a:tcPr>
                    <a:solidFill>
                      <a:schemeClr val="accent5">
                        <a:lumMod val="20000"/>
                        <a:lumOff val="80000"/>
                      </a:schemeClr>
                    </a:solidFill>
                  </a:tcPr>
                </a:tc>
                <a:extLst>
                  <a:ext uri="{0D108BD9-81ED-4DB2-BD59-A6C34878D82A}">
                    <a16:rowId xmlns:a16="http://schemas.microsoft.com/office/drawing/2014/main" val="585688106"/>
                  </a:ext>
                </a:extLst>
              </a:tr>
            </a:tbl>
          </a:graphicData>
        </a:graphic>
      </p:graphicFrame>
      <p:pic>
        <p:nvPicPr>
          <p:cNvPr id="11" name="Picture 10">
            <a:extLst>
              <a:ext uri="{FF2B5EF4-FFF2-40B4-BE49-F238E27FC236}">
                <a16:creationId xmlns:a16="http://schemas.microsoft.com/office/drawing/2014/main" id="{2BEDE521-AA41-81C0-86D0-8F6F1EC3D97A}"/>
              </a:ext>
            </a:extLst>
          </p:cNvPr>
          <p:cNvPicPr>
            <a:picLocks noChangeAspect="1"/>
          </p:cNvPicPr>
          <p:nvPr/>
        </p:nvPicPr>
        <p:blipFill>
          <a:blip r:embed="rId3"/>
          <a:stretch>
            <a:fillRect/>
          </a:stretch>
        </p:blipFill>
        <p:spPr>
          <a:xfrm>
            <a:off x="345981" y="196925"/>
            <a:ext cx="676369" cy="666843"/>
          </a:xfrm>
          <a:prstGeom prst="rect">
            <a:avLst/>
          </a:prstGeom>
        </p:spPr>
      </p:pic>
      <p:sp>
        <p:nvSpPr>
          <p:cNvPr id="12" name="TextBox 11">
            <a:extLst>
              <a:ext uri="{FF2B5EF4-FFF2-40B4-BE49-F238E27FC236}">
                <a16:creationId xmlns:a16="http://schemas.microsoft.com/office/drawing/2014/main" id="{99E71B07-6525-F24F-67D2-93023A005F84}"/>
              </a:ext>
            </a:extLst>
          </p:cNvPr>
          <p:cNvSpPr txBox="1"/>
          <p:nvPr/>
        </p:nvSpPr>
        <p:spPr>
          <a:xfrm>
            <a:off x="1022350" y="231739"/>
            <a:ext cx="2667000" cy="523220"/>
          </a:xfrm>
          <a:prstGeom prst="rect">
            <a:avLst/>
          </a:prstGeom>
          <a:noFill/>
        </p:spPr>
        <p:txBody>
          <a:bodyPr wrap="square">
            <a:spAutoFit/>
          </a:bodyPr>
          <a:lstStyle/>
          <a:p>
            <a:r>
              <a:rPr lang="en-US" sz="2800" b="1" i="0">
                <a:solidFill>
                  <a:schemeClr val="accent2">
                    <a:lumMod val="75000"/>
                  </a:schemeClr>
                </a:solidFill>
                <a:effectLst/>
                <a:latin typeface="OpenSans"/>
              </a:rPr>
              <a:t>LÁ THƯ TRI ÂN</a:t>
            </a:r>
            <a:endParaRPr lang="en-US" sz="2800" b="1">
              <a:solidFill>
                <a:schemeClr val="accent2">
                  <a:lumMod val="75000"/>
                </a:schemeClr>
              </a:solidFill>
            </a:endParaRPr>
          </a:p>
        </p:txBody>
      </p:sp>
      <p:sp>
        <p:nvSpPr>
          <p:cNvPr id="7" name="TextBox 6"/>
          <p:cNvSpPr txBox="1"/>
          <p:nvPr/>
        </p:nvSpPr>
        <p:spPr>
          <a:xfrm>
            <a:off x="10877550" y="117847"/>
            <a:ext cx="1120775" cy="1058779"/>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153717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33E15-30CE-62F8-CA45-B0FB912239F8}"/>
              </a:ext>
            </a:extLst>
          </p:cNvPr>
          <p:cNvSpPr txBox="1"/>
          <p:nvPr/>
        </p:nvSpPr>
        <p:spPr>
          <a:xfrm>
            <a:off x="914400" y="213062"/>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br>
              <a:rPr lang="vi-VN" sz="2800" b="1" i="0">
                <a:solidFill>
                  <a:srgbClr val="00B050"/>
                </a:solidFill>
                <a:effectLst/>
                <a:latin typeface="OpenSans"/>
              </a:rPr>
            </a:br>
            <a:endParaRPr lang="en-US" sz="2800" b="1">
              <a:solidFill>
                <a:srgbClr val="00B050"/>
              </a:solidFill>
            </a:endParaRPr>
          </a:p>
        </p:txBody>
      </p:sp>
      <p:sp>
        <p:nvSpPr>
          <p:cNvPr id="6" name="TextBox 5">
            <a:extLst>
              <a:ext uri="{FF2B5EF4-FFF2-40B4-BE49-F238E27FC236}">
                <a16:creationId xmlns:a16="http://schemas.microsoft.com/office/drawing/2014/main" id="{845C960E-A40C-AF75-1406-3DCA7D12A6D9}"/>
              </a:ext>
            </a:extLst>
          </p:cNvPr>
          <p:cNvSpPr txBox="1"/>
          <p:nvPr/>
        </p:nvSpPr>
        <p:spPr>
          <a:xfrm>
            <a:off x="2376488" y="643949"/>
            <a:ext cx="6096000" cy="523220"/>
          </a:xfrm>
          <a:prstGeom prst="rect">
            <a:avLst/>
          </a:prstGeom>
          <a:noFill/>
        </p:spPr>
        <p:txBody>
          <a:bodyPr wrap="square">
            <a:spAutoFit/>
          </a:bodyPr>
          <a:lstStyle/>
          <a:p>
            <a:pPr algn="l"/>
            <a:r>
              <a:rPr lang="vi-VN" sz="2800" b="1" i="0">
                <a:solidFill>
                  <a:srgbClr val="555555"/>
                </a:solidFill>
                <a:effectLst/>
                <a:latin typeface="inherit"/>
              </a:rPr>
              <a:t>Bài thơ Mẹ vắng nhà ngày bão</a:t>
            </a:r>
          </a:p>
        </p:txBody>
      </p:sp>
      <p:graphicFrame>
        <p:nvGraphicFramePr>
          <p:cNvPr id="7" name="Table 7">
            <a:extLst>
              <a:ext uri="{FF2B5EF4-FFF2-40B4-BE49-F238E27FC236}">
                <a16:creationId xmlns:a16="http://schemas.microsoft.com/office/drawing/2014/main" id="{CECB432E-9B12-918A-C38F-1BCBDCCA470C}"/>
              </a:ext>
            </a:extLst>
          </p:cNvPr>
          <p:cNvGraphicFramePr>
            <a:graphicFrameLocks noGrp="1"/>
          </p:cNvGraphicFramePr>
          <p:nvPr>
            <p:extLst>
              <p:ext uri="{D42A27DB-BD31-4B8C-83A1-F6EECF244321}">
                <p14:modId xmlns:p14="http://schemas.microsoft.com/office/powerpoint/2010/main" val="1613860899"/>
              </p:ext>
            </p:extLst>
          </p:nvPr>
        </p:nvGraphicFramePr>
        <p:xfrm>
          <a:off x="914400" y="1260931"/>
          <a:ext cx="9020176" cy="5212080"/>
        </p:xfrm>
        <a:graphic>
          <a:graphicData uri="http://schemas.openxmlformats.org/drawingml/2006/table">
            <a:tbl>
              <a:tblPr firstRow="1" bandRow="1">
                <a:tableStyleId>{5C22544A-7EE6-4342-B048-85BDC9FD1C3A}</a:tableStyleId>
              </a:tblPr>
              <a:tblGrid>
                <a:gridCol w="4510088">
                  <a:extLst>
                    <a:ext uri="{9D8B030D-6E8A-4147-A177-3AD203B41FA5}">
                      <a16:colId xmlns:a16="http://schemas.microsoft.com/office/drawing/2014/main" val="1469089541"/>
                    </a:ext>
                  </a:extLst>
                </a:gridCol>
                <a:gridCol w="4510088">
                  <a:extLst>
                    <a:ext uri="{9D8B030D-6E8A-4147-A177-3AD203B41FA5}">
                      <a16:colId xmlns:a16="http://schemas.microsoft.com/office/drawing/2014/main" val="3564418044"/>
                    </a:ext>
                  </a:extLst>
                </a:gridCol>
              </a:tblGrid>
              <a:tr h="370840">
                <a:tc>
                  <a:txBody>
                    <a:bodyPr/>
                    <a:lstStyle/>
                    <a:p>
                      <a:r>
                        <a:rPr lang="vi-VN" sz="2400" b="0" i="0" kern="1200">
                          <a:solidFill>
                            <a:srgbClr val="002060"/>
                          </a:solidFill>
                          <a:effectLst/>
                          <a:latin typeface="+mn-lt"/>
                          <a:ea typeface="+mn-ea"/>
                          <a:cs typeface="+mn-cs"/>
                        </a:rPr>
                        <a:t>Mấy ngày mẹ về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Là mấy ngày bão nổi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Con đường mẹ đi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Cơn mưa dài chặn lối.</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Hai chiếc giường ướt một</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Ba bố con nằm chung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Vẫn thấy trống phía trong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Nằm ấm mà thao thức.</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Nghĩ giờ này ở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cũng không ngủ được</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Thương bố con vụng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Củi mùn thì lại ướt.</a:t>
                      </a:r>
                      <a:endParaRPr lang="en-US" sz="2400">
                        <a:solidFill>
                          <a:srgbClr val="002060"/>
                        </a:solidFill>
                      </a:endParaRPr>
                    </a:p>
                  </a:txBody>
                  <a:tcPr>
                    <a:solidFill>
                      <a:schemeClr val="tx2">
                        <a:lumMod val="20000"/>
                        <a:lumOff val="80000"/>
                      </a:schemeClr>
                    </a:solidFill>
                  </a:tcPr>
                </a:tc>
                <a:tc>
                  <a:txBody>
                    <a:bodyPr/>
                    <a:lstStyle/>
                    <a:p>
                      <a:r>
                        <a:rPr lang="vi-VN" sz="2400" b="0" i="0" kern="1200">
                          <a:solidFill>
                            <a:srgbClr val="002060"/>
                          </a:solidFill>
                          <a:effectLst/>
                          <a:latin typeface="+mn-lt"/>
                          <a:ea typeface="+mn-ea"/>
                          <a:cs typeface="+mn-cs"/>
                        </a:rPr>
                        <a:t>Nhưng chị vẫn hái lá</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Cho thỏ mẹ, thỏ con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Em thì chăm đàn ngan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Sớm lại chiều no bữa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Bố đội nón đi chợ</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Mua cá về nấu chua…</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Thế rồi cơn bão qua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Bầu trời xanh trở lại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về như nắng mới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Sáng ấm cả gian nhà.</a:t>
                      </a:r>
                    </a:p>
                    <a:p>
                      <a:endParaRPr lang="en-US" sz="2400">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3068994949"/>
                  </a:ext>
                </a:extLst>
              </a:tr>
            </a:tbl>
          </a:graphicData>
        </a:graphic>
      </p:graphicFrame>
      <p:sp>
        <p:nvSpPr>
          <p:cNvPr id="5" name="TextBox 4"/>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115717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EEF6D-CE4D-6A10-14F2-DF593098126D}"/>
              </a:ext>
            </a:extLst>
          </p:cNvPr>
          <p:cNvSpPr txBox="1"/>
          <p:nvPr/>
        </p:nvSpPr>
        <p:spPr>
          <a:xfrm>
            <a:off x="1136040" y="1613118"/>
            <a:ext cx="10375130" cy="1815882"/>
          </a:xfrm>
          <a:prstGeom prst="rect">
            <a:avLst/>
          </a:prstGeom>
          <a:noFill/>
        </p:spPr>
        <p:txBody>
          <a:bodyPr wrap="square">
            <a:spAutoFit/>
          </a:bodyPr>
          <a:lstStyle/>
          <a:p>
            <a:r>
              <a:rPr lang="en-US" sz="2800" b="1" i="0">
                <a:solidFill>
                  <a:srgbClr val="002060"/>
                </a:solidFill>
                <a:effectLst/>
                <a:latin typeface="OpenSans"/>
              </a:rPr>
              <a:t>Kết luận:  Các bài hát, lời thơ đã thể hiện được tình cảm giữa các thành viên trong gia đình. Thế các em đã bao giờ nói hay viết cho người thân mình là em rất yêu người ấy chưa? Tình yêu cần phải được nói ra.</a:t>
            </a:r>
            <a:endParaRPr lang="en-US" sz="2800" b="1">
              <a:solidFill>
                <a:srgbClr val="002060"/>
              </a:solidFill>
            </a:endParaRPr>
          </a:p>
        </p:txBody>
      </p:sp>
      <p:sp>
        <p:nvSpPr>
          <p:cNvPr id="3" name="TextBox 2"/>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211107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04F691-9E81-4BD8-9C53-5CD3B42796D0}"/>
              </a:ext>
            </a:extLst>
          </p:cNvPr>
          <p:cNvSpPr txBox="1"/>
          <p:nvPr/>
        </p:nvSpPr>
        <p:spPr>
          <a:xfrm>
            <a:off x="591155" y="764617"/>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br>
              <a:rPr lang="vi-VN" sz="2800" b="1" i="0">
                <a:solidFill>
                  <a:srgbClr val="00B050"/>
                </a:solidFill>
                <a:effectLst/>
                <a:latin typeface="OpenSans"/>
              </a:rPr>
            </a:br>
            <a:endParaRPr lang="en-US" sz="2800" b="1">
              <a:solidFill>
                <a:srgbClr val="00B050"/>
              </a:solidFill>
            </a:endParaRPr>
          </a:p>
        </p:txBody>
      </p:sp>
      <p:sp>
        <p:nvSpPr>
          <p:cNvPr id="9" name="TextBox 8">
            <a:extLst>
              <a:ext uri="{FF2B5EF4-FFF2-40B4-BE49-F238E27FC236}">
                <a16:creationId xmlns:a16="http://schemas.microsoft.com/office/drawing/2014/main" id="{3FEC82E4-3DB8-4D76-9ECD-BBD2941A7A6A}"/>
              </a:ext>
            </a:extLst>
          </p:cNvPr>
          <p:cNvSpPr txBox="1"/>
          <p:nvPr/>
        </p:nvSpPr>
        <p:spPr>
          <a:xfrm>
            <a:off x="591155" y="1604156"/>
            <a:ext cx="11039475" cy="1938992"/>
          </a:xfrm>
          <a:prstGeom prst="rect">
            <a:avLst/>
          </a:prstGeom>
          <a:noFill/>
        </p:spPr>
        <p:txBody>
          <a:bodyPr wrap="square">
            <a:spAutoFit/>
          </a:bodyPr>
          <a:lstStyle/>
          <a:p>
            <a:pPr algn="just" rtl="0"/>
            <a:r>
              <a:rPr lang="vi-VN" sz="2800" b="1" i="0">
                <a:solidFill>
                  <a:srgbClr val="000000"/>
                </a:solidFill>
                <a:effectLst/>
                <a:latin typeface="OpenSans"/>
              </a:rPr>
              <a:t>- Gấp và trang trí phong bì, điền tên người gửi - người nhận đúng cách.</a:t>
            </a:r>
          </a:p>
          <a:p>
            <a:pPr rtl="0"/>
            <a:r>
              <a:rPr lang="vi-VN" sz="2800" b="1" i="0">
                <a:solidFill>
                  <a:srgbClr val="000000"/>
                </a:solidFill>
                <a:effectLst/>
                <a:latin typeface="OpenSans"/>
              </a:rPr>
              <a:t>- Chia sẻ với bạn về ý tưởng trao thư, bưu thiếp đến người thân sao cho bất ngờ, thú vị.</a:t>
            </a:r>
            <a:br>
              <a:rPr lang="vi-VN" b="0" i="0">
                <a:solidFill>
                  <a:srgbClr val="000000"/>
                </a:solidFill>
                <a:effectLst/>
                <a:latin typeface="OpenSans"/>
              </a:rPr>
            </a:br>
            <a:br>
              <a:rPr lang="vi-VN" b="0" i="0">
                <a:solidFill>
                  <a:srgbClr val="000000"/>
                </a:solidFill>
                <a:effectLst/>
                <a:latin typeface="OpenSans"/>
              </a:rPr>
            </a:br>
            <a:endParaRPr lang="en-US"/>
          </a:p>
        </p:txBody>
      </p:sp>
      <p:pic>
        <p:nvPicPr>
          <p:cNvPr id="11" name="Picture 10">
            <a:extLst>
              <a:ext uri="{FF2B5EF4-FFF2-40B4-BE49-F238E27FC236}">
                <a16:creationId xmlns:a16="http://schemas.microsoft.com/office/drawing/2014/main" id="{3117460C-F387-B0B9-D03D-8BD1C892E655}"/>
              </a:ext>
            </a:extLst>
          </p:cNvPr>
          <p:cNvPicPr>
            <a:picLocks noChangeAspect="1"/>
          </p:cNvPicPr>
          <p:nvPr/>
        </p:nvPicPr>
        <p:blipFill>
          <a:blip r:embed="rId3"/>
          <a:stretch>
            <a:fillRect/>
          </a:stretch>
        </p:blipFill>
        <p:spPr>
          <a:xfrm>
            <a:off x="1656745" y="2942984"/>
            <a:ext cx="8668960" cy="3448531"/>
          </a:xfrm>
          <a:prstGeom prst="rect">
            <a:avLst/>
          </a:prstGeom>
        </p:spPr>
      </p:pic>
      <p:sp>
        <p:nvSpPr>
          <p:cNvPr id="4" name="TextBox 3">
            <a:extLst>
              <a:ext uri="{FF2B5EF4-FFF2-40B4-BE49-F238E27FC236}">
                <a16:creationId xmlns:a16="http://schemas.microsoft.com/office/drawing/2014/main" id="{50A1DDC2-0781-1124-4962-F5F4BBF018AA}"/>
              </a:ext>
            </a:extLst>
          </p:cNvPr>
          <p:cNvSpPr txBox="1"/>
          <p:nvPr/>
        </p:nvSpPr>
        <p:spPr>
          <a:xfrm>
            <a:off x="876300" y="287564"/>
            <a:ext cx="9734550" cy="954107"/>
          </a:xfrm>
          <a:prstGeom prst="rect">
            <a:avLst/>
          </a:prstGeom>
          <a:noFill/>
        </p:spPr>
        <p:txBody>
          <a:bodyPr wrap="square">
            <a:spAutoFit/>
          </a:bodyPr>
          <a:lstStyle/>
          <a:p>
            <a:r>
              <a:rPr lang="en-US" sz="2800" b="1" i="0">
                <a:solidFill>
                  <a:schemeClr val="accent2">
                    <a:lumMod val="75000"/>
                  </a:schemeClr>
                </a:solidFill>
                <a:effectLst/>
                <a:latin typeface="OpenSans"/>
              </a:rPr>
              <a:t>2. Thực hiện viết lá thư tri ân gửi một thành viên trong gia đình:</a:t>
            </a:r>
            <a:br>
              <a:rPr lang="vi-VN" sz="2800" b="1" i="0">
                <a:solidFill>
                  <a:schemeClr val="accent2">
                    <a:lumMod val="75000"/>
                  </a:schemeClr>
                </a:solidFill>
                <a:effectLst/>
                <a:latin typeface="OpenSans"/>
              </a:rPr>
            </a:br>
            <a:endParaRPr lang="en-US" sz="2800" b="1">
              <a:solidFill>
                <a:schemeClr val="accent2">
                  <a:lumMod val="75000"/>
                </a:schemeClr>
              </a:solidFill>
            </a:endParaRPr>
          </a:p>
        </p:txBody>
      </p:sp>
      <p:sp>
        <p:nvSpPr>
          <p:cNvPr id="6" name="TextBox 5"/>
          <p:cNvSpPr txBox="1"/>
          <p:nvPr/>
        </p:nvSpPr>
        <p:spPr>
          <a:xfrm>
            <a:off x="10732168" y="149403"/>
            <a:ext cx="1251283" cy="1111528"/>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48008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836</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inherit</vt:lpstr>
      <vt:lpstr>Nunito Black</vt:lpstr>
      <vt:lpstr>OpenSans</vt:lpstr>
      <vt:lpstr>Segoe UI</vt:lpstr>
      <vt:lpstr>Sigmar One</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Thao Phuong</cp:lastModifiedBy>
  <cp:revision>11</cp:revision>
  <dcterms:created xsi:type="dcterms:W3CDTF">2022-09-27T13:19:44Z</dcterms:created>
  <dcterms:modified xsi:type="dcterms:W3CDTF">2026-01-30T08:41:18Z</dcterms:modified>
</cp:coreProperties>
</file>