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  <p:sldMasterId id="2147483672" r:id="rId3"/>
  </p:sldMasterIdLst>
  <p:notesMasterIdLst>
    <p:notesMasterId r:id="rId20"/>
  </p:notesMasterIdLst>
  <p:sldIdLst>
    <p:sldId id="326" r:id="rId4"/>
    <p:sldId id="327" r:id="rId5"/>
    <p:sldId id="263" r:id="rId6"/>
    <p:sldId id="257" r:id="rId7"/>
    <p:sldId id="265" r:id="rId8"/>
    <p:sldId id="266" r:id="rId9"/>
    <p:sldId id="267" r:id="rId10"/>
    <p:sldId id="270" r:id="rId11"/>
    <p:sldId id="271" r:id="rId12"/>
    <p:sldId id="268" r:id="rId13"/>
    <p:sldId id="269" r:id="rId14"/>
    <p:sldId id="273" r:id="rId15"/>
    <p:sldId id="274" r:id="rId16"/>
    <p:sldId id="275" r:id="rId17"/>
    <p:sldId id="295" r:id="rId18"/>
    <p:sldId id="261" r:id="rId1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0185"/>
    <a:srgbClr val="FFFFCC"/>
    <a:srgbClr val="FF99FF"/>
    <a:srgbClr val="007A37"/>
    <a:srgbClr val="049229"/>
    <a:srgbClr val="CCFFCC"/>
    <a:srgbClr val="CCECFF"/>
    <a:srgbClr val="0099DA"/>
    <a:srgbClr val="FE42A4"/>
    <a:srgbClr val="74B4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-756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bìa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tiết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7ED39A17-5EC3-4DF0-83FA-5F85696A5D6C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03505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0197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zalo</a:t>
            </a:r>
            <a:r>
              <a:rPr lang="en-US" dirty="0">
                <a:sym typeface="+mn-ea"/>
              </a:rPr>
              <a:t> 0972.115.126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5796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4443182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5743413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2119597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6105641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9237777"/>
      </p:ext>
    </p:extLst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336560"/>
      </p:ext>
    </p:extLst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0767373"/>
      </p:ext>
    </p:extLst>
  </p:cSld>
  <p:clrMapOvr>
    <a:masterClrMapping/>
  </p:clrMapOvr>
  <p:transition spd="slow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7023644"/>
      </p:ext>
    </p:extLst>
  </p:cSld>
  <p:clrMapOvr>
    <a:masterClrMapping/>
  </p:clrMapOvr>
  <p:transition spd="slow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1210258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890348"/>
      </p:ext>
    </p:extLst>
  </p:cSld>
  <p:clrMapOvr>
    <a:masterClrMapping/>
  </p:clrMapOvr>
  <p:transition spd="slow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824391"/>
      </p:ext>
    </p:extLst>
  </p:cSld>
  <p:clrMapOvr>
    <a:masterClrMapping/>
  </p:clrMapOvr>
  <p:transition spd="slow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436426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261880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217547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816399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651156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411051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760498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830417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303468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161431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738426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3B58766-C3D9-4BFA-A990-DBE841F4C835}"/>
              </a:ext>
            </a:extLst>
          </p:cNvPr>
          <p:cNvSpPr txBox="1"/>
          <p:nvPr userDrawn="1"/>
        </p:nvSpPr>
        <p:spPr>
          <a:xfrm>
            <a:off x="7219035" y="27036"/>
            <a:ext cx="2045860" cy="219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25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Hương</a:t>
            </a:r>
            <a:r>
              <a:rPr lang="en-US" sz="825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825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825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tranthao121004@gmail.com</a:t>
            </a:r>
            <a:endParaRPr lang="en-US" sz="825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276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comb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806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fade/>
  </p:transition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image" Target="../media/image2.gif"/><Relationship Id="rId7" Type="http://schemas.openxmlformats.org/officeDocument/2006/relationships/image" Target="../media/image5.svg"/><Relationship Id="rId12" Type="http://schemas.openxmlformats.org/officeDocument/2006/relationships/image" Target="../media/image1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4.gif"/><Relationship Id="rId15" Type="http://schemas.openxmlformats.org/officeDocument/2006/relationships/image" Target="../media/image10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7.svg"/><Relationship Id="rId14" Type="http://schemas.openxmlformats.org/officeDocument/2006/relationships/image" Target="../media/image12.sv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8.wdp"/><Relationship Id="rId5" Type="http://schemas.openxmlformats.org/officeDocument/2006/relationships/image" Target="../media/image42.png"/><Relationship Id="rId10" Type="http://schemas.microsoft.com/office/2007/relationships/hdphoto" Target="../media/hdphoto20.wdp"/><Relationship Id="rId4" Type="http://schemas.microsoft.com/office/2007/relationships/hdphoto" Target="../media/hdphoto17.wdp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4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1.svg"/><Relationship Id="rId7" Type="http://schemas.openxmlformats.org/officeDocument/2006/relationships/image" Target="../media/image52.png"/><Relationship Id="rId12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1.png"/><Relationship Id="rId11" Type="http://schemas.openxmlformats.org/officeDocument/2006/relationships/image" Target="../media/image55.png"/><Relationship Id="rId5" Type="http://schemas.openxmlformats.org/officeDocument/2006/relationships/image" Target="../media/image43.svg"/><Relationship Id="rId10" Type="http://schemas.openxmlformats.org/officeDocument/2006/relationships/image" Target="../media/image54.png"/><Relationship Id="rId4" Type="http://schemas.openxmlformats.org/officeDocument/2006/relationships/image" Target="../media/image50.png"/><Relationship Id="rId9" Type="http://schemas.openxmlformats.org/officeDocument/2006/relationships/image" Target="../media/image47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audio" Target="../media/media1.mp3"/><Relationship Id="rId16" Type="http://schemas.openxmlformats.org/officeDocument/2006/relationships/image" Target="../media/image22.png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34.png"/><Relationship Id="rId18" Type="http://schemas.microsoft.com/office/2007/relationships/hdphoto" Target="../media/hdphoto13.wdp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12" Type="http://schemas.microsoft.com/office/2007/relationships/hdphoto" Target="../media/hdphoto10.wdp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6" Type="http://schemas.microsoft.com/office/2007/relationships/hdphoto" Target="../media/hdphoto12.wdp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5" Type="http://schemas.openxmlformats.org/officeDocument/2006/relationships/image" Target="../media/image35.png"/><Relationship Id="rId10" Type="http://schemas.microsoft.com/office/2007/relationships/hdphoto" Target="../media/hdphoto9.wdp"/><Relationship Id="rId19" Type="http://schemas.openxmlformats.org/officeDocument/2006/relationships/image" Target="../media/image37.png"/><Relationship Id="rId4" Type="http://schemas.microsoft.com/office/2007/relationships/hdphoto" Target="../media/hdphoto6.wdp"/><Relationship Id="rId9" Type="http://schemas.openxmlformats.org/officeDocument/2006/relationships/image" Target="../media/image32.png"/><Relationship Id="rId14" Type="http://schemas.microsoft.com/office/2007/relationships/hdphoto" Target="../media/hdphoto1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4.wdp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5.wdp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6.wdp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A8DF8382-E81D-6405-3DA9-6690B6F074D6}"/>
              </a:ext>
            </a:extLst>
          </p:cNvPr>
          <p:cNvSpPr/>
          <p:nvPr/>
        </p:nvSpPr>
        <p:spPr>
          <a:xfrm>
            <a:off x="0" y="1"/>
            <a:ext cx="9144000" cy="5404247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grpSp>
        <p:nvGrpSpPr>
          <p:cNvPr id="2" name="Group 2"/>
          <p:cNvGrpSpPr/>
          <p:nvPr/>
        </p:nvGrpSpPr>
        <p:grpSpPr>
          <a:xfrm>
            <a:off x="158198" y="52737"/>
            <a:ext cx="8757201" cy="4902129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457223"/>
              <a:endParaRPr lang="en-US" sz="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457223">
                <a:lnSpc>
                  <a:spcPts val="1330"/>
                </a:lnSpc>
                <a:spcBef>
                  <a:spcPct val="0"/>
                </a:spcBef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39918" y="302935"/>
            <a:ext cx="1389732" cy="868256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838396" y="1202548"/>
            <a:ext cx="7734080" cy="3063951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457223">
              <a:lnSpc>
                <a:spcPts val="4820"/>
              </a:lnSpc>
              <a:spcBef>
                <a:spcPct val="0"/>
              </a:spcBef>
            </a:pPr>
            <a:r>
              <a:rPr lang="en-US" sz="34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</a:t>
            </a:r>
            <a:r>
              <a:rPr lang="en-US" sz="38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ĐIỆN</a:t>
            </a:r>
            <a:r>
              <a:rPr lang="en-US" sz="34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TỬ TUẦN </a:t>
            </a:r>
            <a:r>
              <a:rPr lang="vi-VN" sz="3400" dirty="0" smtClean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1</a:t>
            </a:r>
            <a:r>
              <a:rPr lang="en-US" sz="3400" dirty="0" smtClean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en-US" sz="34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THÁNG </a:t>
            </a:r>
            <a:r>
              <a:rPr lang="vi-VN" sz="34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9</a:t>
            </a:r>
            <a:endParaRPr lang="en-US" sz="3400" dirty="0"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latin typeface="Open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751432" y="2166879"/>
            <a:ext cx="7717323" cy="756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23">
              <a:lnSpc>
                <a:spcPts val="5939"/>
              </a:lnSpc>
              <a:spcBef>
                <a:spcPct val="0"/>
              </a:spcBef>
            </a:pPr>
            <a:r>
              <a:rPr lang="en-US" sz="3300" dirty="0" err="1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Môn</a:t>
            </a:r>
            <a:r>
              <a:rPr lang="en-US" sz="3300" dirty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:</a:t>
            </a:r>
            <a:r>
              <a:rPr lang="vi-VN" sz="3300" dirty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Tiếng Việt</a:t>
            </a:r>
            <a:endParaRPr lang="en-US" sz="3300" dirty="0">
              <a:solidFill>
                <a:schemeClr val="accent3">
                  <a:lumMod val="75000"/>
                </a:schemeClr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191936" y="3423271"/>
            <a:ext cx="3292132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23">
              <a:lnSpc>
                <a:spcPts val="2744"/>
              </a:lnSpc>
            </a:pPr>
            <a:r>
              <a:rPr lang="en-US" sz="2000" dirty="0" err="1">
                <a:latin typeface="Lobster"/>
              </a:rPr>
              <a:t>Năm</a:t>
            </a:r>
            <a:r>
              <a:rPr lang="en-US" sz="2000" dirty="0">
                <a:latin typeface="Lobster"/>
              </a:rPr>
              <a:t> </a:t>
            </a:r>
            <a:r>
              <a:rPr lang="en-US" sz="2000" dirty="0" err="1">
                <a:latin typeface="Lobster"/>
              </a:rPr>
              <a:t>học</a:t>
            </a:r>
            <a:r>
              <a:rPr lang="en-US" sz="2000" dirty="0">
                <a:latin typeface="Lobster"/>
              </a:rPr>
              <a:t> </a:t>
            </a:r>
            <a:r>
              <a:rPr lang="en-US" sz="2000" dirty="0">
                <a:latin typeface="Lobster"/>
              </a:rPr>
              <a:t>202</a:t>
            </a:r>
            <a:r>
              <a:rPr lang="vi-VN" sz="2000" dirty="0">
                <a:latin typeface="Lobster"/>
              </a:rPr>
              <a:t>5</a:t>
            </a:r>
            <a:r>
              <a:rPr lang="en-US" sz="2000" dirty="0">
                <a:latin typeface="Lobster"/>
              </a:rPr>
              <a:t> </a:t>
            </a:r>
            <a:r>
              <a:rPr lang="en-US" sz="2000" dirty="0">
                <a:latin typeface="Lobster"/>
              </a:rPr>
              <a:t>- </a:t>
            </a:r>
            <a:r>
              <a:rPr lang="en-US" sz="2000" dirty="0">
                <a:latin typeface="Lobster"/>
              </a:rPr>
              <a:t>202</a:t>
            </a:r>
            <a:r>
              <a:rPr lang="vi-VN" sz="2000" dirty="0">
                <a:latin typeface="Lobster"/>
              </a:rPr>
              <a:t>6</a:t>
            </a:r>
            <a:endParaRPr lang="en-US" sz="2000" dirty="0">
              <a:latin typeface="Lobster"/>
            </a:endParaRPr>
          </a:p>
        </p:txBody>
      </p:sp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=""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84" y="298029"/>
            <a:ext cx="1076780" cy="1076780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=""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871346" y="1513143"/>
            <a:ext cx="7717323" cy="756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23">
              <a:lnSpc>
                <a:spcPts val="5939"/>
              </a:lnSpc>
              <a:spcBef>
                <a:spcPct val="0"/>
              </a:spcBef>
            </a:pPr>
            <a:r>
              <a:rPr lang="en-US" sz="3800" dirty="0">
                <a:solidFill>
                  <a:srgbClr val="002060"/>
                </a:solidFill>
                <a:latin typeface="Open Sans Bold"/>
              </a:rPr>
              <a:t>KHỐI </a:t>
            </a:r>
            <a:r>
              <a:rPr lang="vi-VN" sz="3800" dirty="0">
                <a:solidFill>
                  <a:srgbClr val="002060"/>
                </a:solidFill>
                <a:latin typeface="Open Sans Bold"/>
              </a:rPr>
              <a:t>1</a:t>
            </a:r>
            <a:endParaRPr lang="en-US" sz="3800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=""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2096037" y="340067"/>
            <a:ext cx="4503597" cy="3558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23">
              <a:lnSpc>
                <a:spcPts val="2744"/>
              </a:lnSpc>
            </a:pPr>
            <a:r>
              <a:rPr lang="en-US" sz="2000" dirty="0" err="1">
                <a:latin typeface="Lobster"/>
              </a:rPr>
              <a:t>Trường</a:t>
            </a:r>
            <a:r>
              <a:rPr lang="en-US" sz="2000" dirty="0">
                <a:latin typeface="Lobster"/>
              </a:rPr>
              <a:t> </a:t>
            </a:r>
            <a:r>
              <a:rPr lang="en-US" sz="2000" dirty="0" err="1">
                <a:latin typeface="Lobster"/>
              </a:rPr>
              <a:t>Tiểu</a:t>
            </a:r>
            <a:r>
              <a:rPr lang="en-US" sz="2000" dirty="0">
                <a:latin typeface="Lobster"/>
              </a:rPr>
              <a:t> </a:t>
            </a:r>
            <a:r>
              <a:rPr lang="en-US" sz="2000" dirty="0" err="1">
                <a:latin typeface="Lobster"/>
              </a:rPr>
              <a:t>học</a:t>
            </a:r>
            <a:r>
              <a:rPr lang="en-US" sz="2000" dirty="0">
                <a:latin typeface="Lobster"/>
              </a:rPr>
              <a:t> </a:t>
            </a:r>
            <a:r>
              <a:rPr lang="en-US" sz="2000" dirty="0" err="1">
                <a:latin typeface="Lobster"/>
              </a:rPr>
              <a:t>Nguyễn</a:t>
            </a:r>
            <a:r>
              <a:rPr lang="en-US" sz="2000" dirty="0">
                <a:latin typeface="Lobster"/>
              </a:rPr>
              <a:t> </a:t>
            </a:r>
            <a:r>
              <a:rPr lang="en-US" sz="2000" dirty="0" err="1">
                <a:latin typeface="Lobster"/>
              </a:rPr>
              <a:t>Bỉnh</a:t>
            </a:r>
            <a:r>
              <a:rPr lang="en-US" sz="2000" dirty="0">
                <a:latin typeface="Lobster"/>
              </a:rPr>
              <a:t> Khiêm</a:t>
            </a:r>
          </a:p>
        </p:txBody>
      </p:sp>
      <p:pic>
        <p:nvPicPr>
          <p:cNvPr id="23" name="Picture 5">
            <a:extLst>
              <a:ext uri="{FF2B5EF4-FFF2-40B4-BE49-F238E27FC236}">
                <a16:creationId xmlns="" xmlns:a16="http://schemas.microsoft.com/office/drawing/2014/main" id="{2786DFC8-0E46-29A9-08F6-3649AAC6641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863107" y="4430668"/>
            <a:ext cx="257208" cy="372766"/>
          </a:xfrm>
          <a:prstGeom prst="rect">
            <a:avLst/>
          </a:prstGeom>
        </p:spPr>
      </p:pic>
      <p:pic>
        <p:nvPicPr>
          <p:cNvPr id="24" name="Picture 6">
            <a:extLst>
              <a:ext uri="{FF2B5EF4-FFF2-40B4-BE49-F238E27FC236}">
                <a16:creationId xmlns="" xmlns:a16="http://schemas.microsoft.com/office/drawing/2014/main" id="{FEBB120F-122B-F0B2-F4CF-A179680A02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668657" y="4318531"/>
            <a:ext cx="4658648" cy="1050669"/>
          </a:xfrm>
          <a:prstGeom prst="rect">
            <a:avLst/>
          </a:prstGeom>
        </p:spPr>
      </p:pic>
      <p:pic>
        <p:nvPicPr>
          <p:cNvPr id="25" name="Picture 8">
            <a:extLst>
              <a:ext uri="{FF2B5EF4-FFF2-40B4-BE49-F238E27FC236}">
                <a16:creationId xmlns="" xmlns:a16="http://schemas.microsoft.com/office/drawing/2014/main" id="{1E00E33B-B5A8-E6DE-8C69-1F563854D8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797" y="4430668"/>
            <a:ext cx="3989781" cy="946577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="" xmlns:a16="http://schemas.microsoft.com/office/drawing/2014/main" id="{59A8584F-F4F8-450B-0C49-D0FD153F382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497397" y="3332839"/>
            <a:ext cx="1746252" cy="1586907"/>
          </a:xfrm>
          <a:prstGeom prst="rect">
            <a:avLst/>
          </a:prstGeom>
        </p:spPr>
      </p:pic>
      <p:pic>
        <p:nvPicPr>
          <p:cNvPr id="27" name="Picture 11">
            <a:extLst>
              <a:ext uri="{FF2B5EF4-FFF2-40B4-BE49-F238E27FC236}">
                <a16:creationId xmlns="" xmlns:a16="http://schemas.microsoft.com/office/drawing/2014/main" id="{028E6757-41AD-0091-1E6A-4B20C726A8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02143" y="3207554"/>
            <a:ext cx="1945673" cy="1712192"/>
          </a:xfrm>
          <a:prstGeom prst="rect">
            <a:avLst/>
          </a:prstGeom>
        </p:spPr>
      </p:pic>
      <p:pic>
        <p:nvPicPr>
          <p:cNvPr id="29" name="Picture 18">
            <a:extLst>
              <a:ext uri="{FF2B5EF4-FFF2-40B4-BE49-F238E27FC236}">
                <a16:creationId xmlns="" xmlns:a16="http://schemas.microsoft.com/office/drawing/2014/main" id="{E594937A-C40E-102D-3663-8286D3544E2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3164033" y="3755868"/>
            <a:ext cx="1849160" cy="1326773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="" xmlns:a16="http://schemas.microsoft.com/office/drawing/2014/main" id="{DE62579A-592B-1232-4948-4F2E326521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r="39196"/>
          <a:stretch/>
        </p:blipFill>
        <p:spPr>
          <a:xfrm>
            <a:off x="6327092" y="4329576"/>
            <a:ext cx="2832665" cy="1050669"/>
          </a:xfrm>
          <a:prstGeom prst="rect">
            <a:avLst/>
          </a:prstGeom>
        </p:spPr>
      </p:pic>
      <p:sp>
        <p:nvSpPr>
          <p:cNvPr id="31" name="Freeform 8">
            <a:extLst>
              <a:ext uri="{FF2B5EF4-FFF2-40B4-BE49-F238E27FC236}">
                <a16:creationId xmlns="" xmlns:a16="http://schemas.microsoft.com/office/drawing/2014/main" id="{DD8FC358-4C43-6071-4423-B66C289D1F30}"/>
              </a:ext>
            </a:extLst>
          </p:cNvPr>
          <p:cNvSpPr/>
          <p:nvPr/>
        </p:nvSpPr>
        <p:spPr>
          <a:xfrm>
            <a:off x="6806102" y="3158387"/>
            <a:ext cx="1912826" cy="1682178"/>
          </a:xfrm>
          <a:custGeom>
            <a:avLst/>
            <a:gdLst/>
            <a:ahLst/>
            <a:cxnLst/>
            <a:rect l="l" t="t" r="r" b="b"/>
            <a:pathLst>
              <a:path w="4126633" h="4194798">
                <a:moveTo>
                  <a:pt x="0" y="0"/>
                </a:moveTo>
                <a:lnTo>
                  <a:pt x="4126633" y="0"/>
                </a:lnTo>
                <a:lnTo>
                  <a:pt x="4126633" y="4194798"/>
                </a:lnTo>
                <a:lnTo>
                  <a:pt x="0" y="419479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 lIns="68580" tIns="34290" rIns="68580" bIns="34290"/>
          <a:lstStyle/>
          <a:p>
            <a:endParaRPr lang="vi-VN" dirty="0"/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7FC6451E-2FDB-4729-9E66-BC161BBF9E91}"/>
              </a:ext>
            </a:extLst>
          </p:cNvPr>
          <p:cNvSpPr txBox="1"/>
          <p:nvPr/>
        </p:nvSpPr>
        <p:spPr>
          <a:xfrm>
            <a:off x="1585647" y="2757772"/>
            <a:ext cx="6239575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800">
              <a:buClrTx/>
            </a:pPr>
            <a:r>
              <a:rPr lang="vi-VN" sz="3000" b="1" dirty="0" smtClean="0">
                <a:solidFill>
                  <a:srgbClr val="FF0000"/>
                </a:solidFill>
              </a:rPr>
              <a:t>Chào em vào lớp 1</a:t>
            </a:r>
            <a:endParaRPr lang="en-US" sz="3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65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457701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0"/>
            <a:ext cx="46863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7" b="9962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871" y="582179"/>
            <a:ext cx="641978" cy="566137"/>
          </a:xfrm>
          <a:prstGeom prst="rect">
            <a:avLst/>
          </a:prstGeom>
          <a:noFill/>
          <a:ln>
            <a:noFill/>
          </a:ln>
          <a:effectLst>
            <a:glow rad="101600">
              <a:srgbClr val="FFFF00">
                <a:alpha val="60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55" b="100000" l="858" r="100000">
                        <a14:foregroundMark x1="39280" y1="40399" x2="39280" y2="40399"/>
                        <a14:foregroundMark x1="65523" y1="30435" x2="65523" y2="30435"/>
                        <a14:foregroundMark x1="61063" y1="36232" x2="61063" y2="36232"/>
                        <a14:foregroundMark x1="68782" y1="39312" x2="68782" y2="39312"/>
                        <a14:foregroundMark x1="63636" y1="38949" x2="63636" y2="38949"/>
                        <a14:foregroundMark x1="65866" y1="37319" x2="65866" y2="37319"/>
                        <a14:foregroundMark x1="69811" y1="34783" x2="69811" y2="34783"/>
                        <a14:foregroundMark x1="61063" y1="41667" x2="61063" y2="41667"/>
                        <a14:foregroundMark x1="59348" y1="38587" x2="59348" y2="38587"/>
                        <a14:foregroundMark x1="59348" y1="38587" x2="59348" y2="38587"/>
                        <a14:foregroundMark x1="33791" y1="34058" x2="33791" y2="34058"/>
                        <a14:foregroundMark x1="30875" y1="38225" x2="30875" y2="38225"/>
                        <a14:foregroundMark x1="30875" y1="38225" x2="30875" y2="38225"/>
                        <a14:foregroundMark x1="30875" y1="33152" x2="30875" y2="33152"/>
                        <a14:foregroundMark x1="30875" y1="33152" x2="30875" y2="33152"/>
                        <a14:foregroundMark x1="34477" y1="36957" x2="34477" y2="36957"/>
                        <a14:foregroundMark x1="34477" y1="36957" x2="34477" y2="36957"/>
                        <a14:foregroundMark x1="38593" y1="30978" x2="38593" y2="30978"/>
                        <a14:foregroundMark x1="38593" y1="30978" x2="38593" y2="30978"/>
                        <a14:foregroundMark x1="34134" y1="28261" x2="34134" y2="28261"/>
                        <a14:foregroundMark x1="25043" y1="27355" x2="25043" y2="27355"/>
                        <a14:foregroundMark x1="23671" y1="36594" x2="23671" y2="36594"/>
                        <a14:foregroundMark x1="26415" y1="43478" x2="27273" y2="44384"/>
                        <a14:foregroundMark x1="28302" y1="28261" x2="28302" y2="28261"/>
                        <a14:foregroundMark x1="24014" y1="30978" x2="24014" y2="30978"/>
                        <a14:foregroundMark x1="25386" y1="30978" x2="26415" y2="30978"/>
                        <a14:foregroundMark x1="27273" y1="31341" x2="27616" y2="32428"/>
                        <a14:foregroundMark x1="28645" y1="34420" x2="28988" y2="35507"/>
                        <a14:foregroundMark x1="29846" y1="37862" x2="29846" y2="37862"/>
                        <a14:foregroundMark x1="36364" y1="40399" x2="36364" y2="40399"/>
                        <a14:foregroundMark x1="38593" y1="36232" x2="38593" y2="36232"/>
                        <a14:foregroundMark x1="34477" y1="30435" x2="34477" y2="30435"/>
                        <a14:foregroundMark x1="64322" y1="42754" x2="64322" y2="42754"/>
                        <a14:foregroundMark x1="64666" y1="34420" x2="64666" y2="34420"/>
                        <a14:foregroundMark x1="64322" y1="30072" x2="64322" y2="30072"/>
                        <a14:foregroundMark x1="59348" y1="29710" x2="59348" y2="29710"/>
                        <a14:foregroundMark x1="56775" y1="34058" x2="56775" y2="35145"/>
                        <a14:foregroundMark x1="56775" y1="38949" x2="56775" y2="38949"/>
                        <a14:foregroundMark x1="58491" y1="45109" x2="60034" y2="45471"/>
                        <a14:foregroundMark x1="64666" y1="45109" x2="64666" y2="45109"/>
                        <a14:foregroundMark x1="67925" y1="45109" x2="67925" y2="45109"/>
                        <a14:foregroundMark x1="72384" y1="40942" x2="72384" y2="40942"/>
                        <a14:foregroundMark x1="55575" y1="32065" x2="55575" y2="32065"/>
                        <a14:foregroundMark x1="56261" y1="30435" x2="56261" y2="30435"/>
                        <a14:foregroundMark x1="28302" y1="40942" x2="28302" y2="40942"/>
                        <a14:foregroundMark x1="31218" y1="42391" x2="31218" y2="42391"/>
                        <a14:foregroundMark x1="31218" y1="43659" x2="31218" y2="43659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927" y="1780752"/>
            <a:ext cx="611875" cy="579340"/>
          </a:xfrm>
          <a:prstGeom prst="rect">
            <a:avLst/>
          </a:prstGeom>
          <a:noFill/>
          <a:ln>
            <a:noFill/>
          </a:ln>
          <a:effectLst>
            <a:glow rad="101600">
              <a:srgbClr val="FFFF00">
                <a:alpha val="60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0"/>
            <a:ext cx="7555273" cy="523220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vi-VN" sz="2800" b="1">
                <a:solidFill>
                  <a:srgbClr val="007A37"/>
                </a:solidFill>
              </a:rPr>
              <a:t>b)Thực hành các tư thế đọc, viết, nói, nghe</a:t>
            </a:r>
            <a:endParaRPr lang="en-US" sz="2800" b="1">
              <a:solidFill>
                <a:srgbClr val="007A3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3854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72317" y="78295"/>
            <a:ext cx="2870560" cy="1597602"/>
          </a:xfrm>
          <a:prstGeom prst="roundRect">
            <a:avLst/>
          </a:prstGeom>
          <a:solidFill>
            <a:srgbClr val="FFFFCC"/>
          </a:solidFill>
          <a:ln>
            <a:solidFill>
              <a:srgbClr val="FD0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</a:rPr>
              <a:t>Làm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quen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với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vi-VN" sz="2800" b="1" dirty="0">
                <a:solidFill>
                  <a:srgbClr val="7030A0"/>
                </a:solidFill>
              </a:rPr>
              <a:t>các nét chữ viết cơ bản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0" y="363"/>
            <a:ext cx="561109" cy="550718"/>
          </a:xfrm>
          <a:prstGeom prst="ellipse">
            <a:avLst/>
          </a:prstGeom>
          <a:solidFill>
            <a:srgbClr val="FD0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4</a:t>
            </a:r>
            <a:endParaRPr lang="en-US" sz="2400" b="1"/>
          </a:p>
        </p:txBody>
      </p:sp>
      <p:sp>
        <p:nvSpPr>
          <p:cNvPr id="5" name="TextBox 4"/>
          <p:cNvSpPr txBox="1"/>
          <p:nvPr/>
        </p:nvSpPr>
        <p:spPr>
          <a:xfrm>
            <a:off x="300001" y="1851601"/>
            <a:ext cx="26499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7030A0"/>
                </a:solidFill>
              </a:rPr>
              <a:t>a) Nhận diện các nét chữ viết cơ bản</a:t>
            </a:r>
            <a:endParaRPr lang="en-US" sz="2800" b="1" dirty="0">
              <a:solidFill>
                <a:srgbClr val="7030A0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285" y="78295"/>
            <a:ext cx="2901803" cy="497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1738045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72317" y="78295"/>
            <a:ext cx="8620809" cy="472786"/>
          </a:xfrm>
          <a:prstGeom prst="roundRect">
            <a:avLst/>
          </a:prstGeom>
          <a:solidFill>
            <a:srgbClr val="FFFFCC"/>
          </a:solidFill>
          <a:ln>
            <a:solidFill>
              <a:srgbClr val="FD0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7030A0"/>
                </a:solidFill>
              </a:rPr>
              <a:t>Làm quen với </a:t>
            </a:r>
            <a:r>
              <a:rPr lang="vi-VN" sz="2800" b="1">
                <a:solidFill>
                  <a:srgbClr val="7030A0"/>
                </a:solidFill>
              </a:rPr>
              <a:t>các nét chữ viết cơ bản</a:t>
            </a:r>
            <a:endParaRPr lang="en-US" sz="2800" b="1">
              <a:solidFill>
                <a:srgbClr val="7030A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0" y="363"/>
            <a:ext cx="561109" cy="550718"/>
          </a:xfrm>
          <a:prstGeom prst="ellipse">
            <a:avLst/>
          </a:prstGeom>
          <a:solidFill>
            <a:srgbClr val="FD0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4</a:t>
            </a:r>
            <a:endParaRPr lang="en-US" sz="2400" b="1"/>
          </a:p>
        </p:txBody>
      </p:sp>
      <p:sp>
        <p:nvSpPr>
          <p:cNvPr id="5" name="TextBox 4"/>
          <p:cNvSpPr txBox="1"/>
          <p:nvPr/>
        </p:nvSpPr>
        <p:spPr>
          <a:xfrm>
            <a:off x="280554" y="708384"/>
            <a:ext cx="6802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solidFill>
                  <a:srgbClr val="7030A0"/>
                </a:solidFill>
              </a:rPr>
              <a:t>b) Nhận diện các chữ số</a:t>
            </a:r>
            <a:endParaRPr lang="en-US" sz="2800" b="1">
              <a:solidFill>
                <a:srgbClr val="7030A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40" y="1893820"/>
            <a:ext cx="80010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55551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72317" y="78295"/>
            <a:ext cx="8620809" cy="472786"/>
          </a:xfrm>
          <a:prstGeom prst="roundRect">
            <a:avLst/>
          </a:prstGeom>
          <a:solidFill>
            <a:srgbClr val="FFFFCC"/>
          </a:solidFill>
          <a:ln>
            <a:solidFill>
              <a:srgbClr val="FD0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7030A0"/>
                </a:solidFill>
              </a:rPr>
              <a:t>Làm quen với </a:t>
            </a:r>
            <a:r>
              <a:rPr lang="vi-VN" sz="2800" b="1">
                <a:solidFill>
                  <a:srgbClr val="7030A0"/>
                </a:solidFill>
              </a:rPr>
              <a:t>các nét chữ viết cơ bản</a:t>
            </a:r>
            <a:endParaRPr lang="en-US" sz="2800" b="1">
              <a:solidFill>
                <a:srgbClr val="7030A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0" y="363"/>
            <a:ext cx="561109" cy="550718"/>
          </a:xfrm>
          <a:prstGeom prst="ellipse">
            <a:avLst/>
          </a:prstGeom>
          <a:solidFill>
            <a:srgbClr val="FD0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4</a:t>
            </a:r>
            <a:endParaRPr lang="en-US" sz="2400" b="1"/>
          </a:p>
        </p:txBody>
      </p:sp>
      <p:sp>
        <p:nvSpPr>
          <p:cNvPr id="5" name="TextBox 4"/>
          <p:cNvSpPr txBox="1"/>
          <p:nvPr/>
        </p:nvSpPr>
        <p:spPr>
          <a:xfrm>
            <a:off x="280554" y="708384"/>
            <a:ext cx="6802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solidFill>
                  <a:srgbClr val="7030A0"/>
                </a:solidFill>
              </a:rPr>
              <a:t>c) Nhận diện các dấu thanh</a:t>
            </a:r>
            <a:endParaRPr lang="en-US" sz="2800" b="1">
              <a:solidFill>
                <a:srgbClr val="7030A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753"/>
          <a:stretch/>
        </p:blipFill>
        <p:spPr bwMode="auto">
          <a:xfrm>
            <a:off x="92427" y="1911203"/>
            <a:ext cx="8959146" cy="544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6048" y="2626242"/>
            <a:ext cx="13821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/>
              <a:t>dấu huyền</a:t>
            </a:r>
            <a:endParaRPr lang="en-US" sz="2000"/>
          </a:p>
        </p:txBody>
      </p:sp>
      <p:sp>
        <p:nvSpPr>
          <p:cNvPr id="8" name="TextBox 7"/>
          <p:cNvSpPr txBox="1"/>
          <p:nvPr/>
        </p:nvSpPr>
        <p:spPr>
          <a:xfrm>
            <a:off x="2389909" y="2626242"/>
            <a:ext cx="10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/>
              <a:t>dấu sắc</a:t>
            </a:r>
            <a:endParaRPr lang="en-US" sz="2000"/>
          </a:p>
        </p:txBody>
      </p:sp>
      <p:sp>
        <p:nvSpPr>
          <p:cNvPr id="9" name="TextBox 8"/>
          <p:cNvSpPr txBox="1"/>
          <p:nvPr/>
        </p:nvSpPr>
        <p:spPr>
          <a:xfrm>
            <a:off x="4030826" y="2626242"/>
            <a:ext cx="10262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/>
              <a:t>dấu hỏi</a:t>
            </a:r>
            <a:endParaRPr lang="en-US" sz="2000"/>
          </a:p>
        </p:txBody>
      </p:sp>
      <p:sp>
        <p:nvSpPr>
          <p:cNvPr id="10" name="TextBox 9"/>
          <p:cNvSpPr txBox="1"/>
          <p:nvPr/>
        </p:nvSpPr>
        <p:spPr>
          <a:xfrm>
            <a:off x="5721403" y="2626242"/>
            <a:ext cx="11112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/>
              <a:t>dấu ngã</a:t>
            </a:r>
            <a:endParaRPr lang="en-US" sz="2000"/>
          </a:p>
        </p:txBody>
      </p:sp>
      <p:sp>
        <p:nvSpPr>
          <p:cNvPr id="11" name="TextBox 10"/>
          <p:cNvSpPr txBox="1"/>
          <p:nvPr/>
        </p:nvSpPr>
        <p:spPr>
          <a:xfrm>
            <a:off x="7422613" y="2626242"/>
            <a:ext cx="12538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/>
              <a:t>dấu nặng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9463426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43" y="607880"/>
            <a:ext cx="68355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800" b="1">
                <a:solidFill>
                  <a:srgbClr val="7030A0"/>
                </a:solidFill>
              </a:rPr>
              <a:t>d) Luyện viết các nét cơ bản và chữ số</a:t>
            </a:r>
            <a:endParaRPr lang="en-US" sz="2800" b="1">
              <a:solidFill>
                <a:srgbClr val="7030A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72317" y="78295"/>
            <a:ext cx="8620809" cy="472786"/>
          </a:xfrm>
          <a:prstGeom prst="roundRect">
            <a:avLst/>
          </a:prstGeom>
          <a:solidFill>
            <a:srgbClr val="FFFFCC"/>
          </a:solidFill>
          <a:ln>
            <a:solidFill>
              <a:srgbClr val="FD0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7030A0"/>
                </a:solidFill>
              </a:rPr>
              <a:t>Làm quen với </a:t>
            </a:r>
            <a:r>
              <a:rPr lang="vi-VN" sz="2800" b="1">
                <a:solidFill>
                  <a:srgbClr val="7030A0"/>
                </a:solidFill>
              </a:rPr>
              <a:t>các nét chữ viết cơ bản</a:t>
            </a:r>
            <a:endParaRPr lang="en-US" sz="2800" b="1">
              <a:solidFill>
                <a:srgbClr val="7030A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0" y="363"/>
            <a:ext cx="561109" cy="550718"/>
          </a:xfrm>
          <a:prstGeom prst="ellipse">
            <a:avLst/>
          </a:prstGeom>
          <a:solidFill>
            <a:srgbClr val="FD0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4</a:t>
            </a:r>
            <a:endParaRPr lang="en-US" sz="2400" b="1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17" y="1581149"/>
            <a:ext cx="8799374" cy="215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751198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247764">
            <a:off x="-1252831" y="-1526714"/>
            <a:ext cx="3017079" cy="2364636"/>
          </a:xfrm>
          <a:custGeom>
            <a:avLst/>
            <a:gdLst/>
            <a:ahLst/>
            <a:cxnLst/>
            <a:rect l="l" t="t" r="r" b="b"/>
            <a:pathLst>
              <a:path w="6034158" h="4729271">
                <a:moveTo>
                  <a:pt x="0" y="0"/>
                </a:moveTo>
                <a:lnTo>
                  <a:pt x="6034158" y="0"/>
                </a:lnTo>
                <a:lnTo>
                  <a:pt x="6034158" y="4729271"/>
                </a:lnTo>
                <a:lnTo>
                  <a:pt x="0" y="47292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777657">
            <a:off x="7338617" y="3888163"/>
            <a:ext cx="3612759" cy="2831500"/>
          </a:xfrm>
          <a:custGeom>
            <a:avLst/>
            <a:gdLst/>
            <a:ahLst/>
            <a:cxnLst/>
            <a:rect l="l" t="t" r="r" b="b"/>
            <a:pathLst>
              <a:path w="7225517" h="5662999">
                <a:moveTo>
                  <a:pt x="0" y="0"/>
                </a:moveTo>
                <a:lnTo>
                  <a:pt x="7225517" y="0"/>
                </a:lnTo>
                <a:lnTo>
                  <a:pt x="7225517" y="5662999"/>
                </a:lnTo>
                <a:lnTo>
                  <a:pt x="0" y="56629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20159">
            <a:off x="-1566881" y="3662962"/>
            <a:ext cx="3656366" cy="3263307"/>
          </a:xfrm>
          <a:custGeom>
            <a:avLst/>
            <a:gdLst/>
            <a:ahLst/>
            <a:cxnLst/>
            <a:rect l="l" t="t" r="r" b="b"/>
            <a:pathLst>
              <a:path w="7312732" h="6526613">
                <a:moveTo>
                  <a:pt x="0" y="0"/>
                </a:moveTo>
                <a:lnTo>
                  <a:pt x="7312732" y="0"/>
                </a:lnTo>
                <a:lnTo>
                  <a:pt x="7312732" y="6526613"/>
                </a:lnTo>
                <a:lnTo>
                  <a:pt x="0" y="65266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8057068" y="-1382623"/>
            <a:ext cx="3296155" cy="2941818"/>
          </a:xfrm>
          <a:custGeom>
            <a:avLst/>
            <a:gdLst/>
            <a:ahLst/>
            <a:cxnLst/>
            <a:rect l="l" t="t" r="r" b="b"/>
            <a:pathLst>
              <a:path w="6592310" h="5883636">
                <a:moveTo>
                  <a:pt x="0" y="0"/>
                </a:moveTo>
                <a:lnTo>
                  <a:pt x="6592310" y="0"/>
                </a:lnTo>
                <a:lnTo>
                  <a:pt x="6592310" y="5883637"/>
                </a:lnTo>
                <a:lnTo>
                  <a:pt x="0" y="58836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48791" y="890752"/>
            <a:ext cx="4280239" cy="2427698"/>
          </a:xfrm>
          <a:custGeom>
            <a:avLst/>
            <a:gdLst/>
            <a:ahLst/>
            <a:cxnLst/>
            <a:rect l="l" t="t" r="r" b="b"/>
            <a:pathLst>
              <a:path w="8560477" h="4855395">
                <a:moveTo>
                  <a:pt x="0" y="0"/>
                </a:moveTo>
                <a:lnTo>
                  <a:pt x="8560477" y="0"/>
                </a:lnTo>
                <a:lnTo>
                  <a:pt x="8560477" y="4855395"/>
                </a:lnTo>
                <a:lnTo>
                  <a:pt x="0" y="485539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660668" y="903438"/>
            <a:ext cx="4234541" cy="2415012"/>
          </a:xfrm>
          <a:custGeom>
            <a:avLst/>
            <a:gdLst/>
            <a:ahLst/>
            <a:cxnLst/>
            <a:rect l="l" t="t" r="r" b="b"/>
            <a:pathLst>
              <a:path w="8469082" h="4830023">
                <a:moveTo>
                  <a:pt x="0" y="0"/>
                </a:moveTo>
                <a:lnTo>
                  <a:pt x="8469083" y="0"/>
                </a:lnTo>
                <a:lnTo>
                  <a:pt x="8469083" y="4830023"/>
                </a:lnTo>
                <a:lnTo>
                  <a:pt x="0" y="483002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8600" y="0"/>
            <a:ext cx="1031943" cy="1031943"/>
          </a:xfrm>
          <a:custGeom>
            <a:avLst/>
            <a:gdLst/>
            <a:ahLst/>
            <a:cxnLst/>
            <a:rect l="l" t="t" r="r" b="b"/>
            <a:pathLst>
              <a:path w="2063886" h="2063886">
                <a:moveTo>
                  <a:pt x="0" y="0"/>
                </a:moveTo>
                <a:lnTo>
                  <a:pt x="2063886" y="0"/>
                </a:lnTo>
                <a:lnTo>
                  <a:pt x="2063886" y="2063886"/>
                </a:lnTo>
                <a:lnTo>
                  <a:pt x="0" y="20638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660668" y="3394649"/>
            <a:ext cx="3259235" cy="1660173"/>
          </a:xfrm>
          <a:custGeom>
            <a:avLst/>
            <a:gdLst/>
            <a:ahLst/>
            <a:cxnLst/>
            <a:rect l="l" t="t" r="r" b="b"/>
            <a:pathLst>
              <a:path w="6518469" h="3320345">
                <a:moveTo>
                  <a:pt x="0" y="0"/>
                </a:moveTo>
                <a:lnTo>
                  <a:pt x="6518470" y="0"/>
                </a:lnTo>
                <a:lnTo>
                  <a:pt x="6518470" y="3320345"/>
                </a:lnTo>
                <a:lnTo>
                  <a:pt x="0" y="332034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89711" y="3394649"/>
            <a:ext cx="1816879" cy="1660173"/>
          </a:xfrm>
          <a:custGeom>
            <a:avLst/>
            <a:gdLst/>
            <a:ahLst/>
            <a:cxnLst/>
            <a:rect l="l" t="t" r="r" b="b"/>
            <a:pathLst>
              <a:path w="3633757" h="3320345">
                <a:moveTo>
                  <a:pt x="0" y="0"/>
                </a:moveTo>
                <a:lnTo>
                  <a:pt x="3633757" y="0"/>
                </a:lnTo>
                <a:lnTo>
                  <a:pt x="3633757" y="3320345"/>
                </a:lnTo>
                <a:lnTo>
                  <a:pt x="0" y="332034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189143" y="201627"/>
            <a:ext cx="7862920" cy="597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>
              <a:lnSpc>
                <a:spcPts val="5110"/>
              </a:lnSpc>
              <a:buClrTx/>
            </a:pPr>
            <a:r>
              <a:rPr lang="en-US" sz="3650" kern="1200" dirty="0" err="1">
                <a:solidFill>
                  <a:srgbClr val="534340"/>
                </a:solidFill>
                <a:latin typeface="One Little Font Bold"/>
                <a:ea typeface="+mn-ea"/>
                <a:cs typeface="+mn-cs"/>
              </a:rPr>
              <a:t>Làm</a:t>
            </a:r>
            <a:r>
              <a:rPr lang="en-US" sz="3650" kern="1200" dirty="0">
                <a:solidFill>
                  <a:srgbClr val="534340"/>
                </a:solidFill>
                <a:latin typeface="One Little Font Bold"/>
                <a:ea typeface="+mn-ea"/>
                <a:cs typeface="+mn-cs"/>
              </a:rPr>
              <a:t> </a:t>
            </a:r>
            <a:r>
              <a:rPr lang="en-US" sz="3650" kern="1200" dirty="0" err="1">
                <a:solidFill>
                  <a:srgbClr val="534340"/>
                </a:solidFill>
                <a:latin typeface="One Little Font Bold"/>
                <a:ea typeface="+mn-ea"/>
                <a:cs typeface="+mn-cs"/>
              </a:rPr>
              <a:t>quen</a:t>
            </a:r>
            <a:r>
              <a:rPr lang="en-US" sz="3650" kern="1200" dirty="0">
                <a:solidFill>
                  <a:srgbClr val="534340"/>
                </a:solidFill>
                <a:latin typeface="One Little Font Bold"/>
                <a:ea typeface="+mn-ea"/>
                <a:cs typeface="+mn-cs"/>
              </a:rPr>
              <a:t> </a:t>
            </a:r>
            <a:r>
              <a:rPr lang="en-US" sz="3650" kern="1200" dirty="0" err="1">
                <a:solidFill>
                  <a:srgbClr val="534340"/>
                </a:solidFill>
                <a:latin typeface="One Little Font Bold"/>
                <a:ea typeface="+mn-ea"/>
                <a:cs typeface="+mn-cs"/>
              </a:rPr>
              <a:t>với</a:t>
            </a:r>
            <a:r>
              <a:rPr lang="en-US" sz="3650" kern="1200" dirty="0">
                <a:solidFill>
                  <a:srgbClr val="534340"/>
                </a:solidFill>
                <a:latin typeface="One Little Font Bold"/>
                <a:ea typeface="+mn-ea"/>
                <a:cs typeface="+mn-cs"/>
              </a:rPr>
              <a:t> </a:t>
            </a:r>
            <a:r>
              <a:rPr lang="en-US" sz="3650" kern="1200" dirty="0" err="1">
                <a:solidFill>
                  <a:srgbClr val="534340"/>
                </a:solidFill>
                <a:latin typeface="One Little Font Bold"/>
                <a:ea typeface="+mn-ea"/>
                <a:cs typeface="+mn-cs"/>
              </a:rPr>
              <a:t>bảng</a:t>
            </a:r>
            <a:r>
              <a:rPr lang="en-US" sz="3650" kern="1200" dirty="0">
                <a:solidFill>
                  <a:srgbClr val="534340"/>
                </a:solidFill>
                <a:latin typeface="One Little Font Bold"/>
                <a:ea typeface="+mn-ea"/>
                <a:cs typeface="+mn-cs"/>
              </a:rPr>
              <a:t> </a:t>
            </a:r>
            <a:r>
              <a:rPr lang="en-US" sz="3650" kern="1200" dirty="0" err="1">
                <a:solidFill>
                  <a:srgbClr val="534340"/>
                </a:solidFill>
                <a:latin typeface="One Little Font Bold"/>
                <a:ea typeface="+mn-ea"/>
                <a:cs typeface="+mn-cs"/>
              </a:rPr>
              <a:t>chữ</a:t>
            </a:r>
            <a:r>
              <a:rPr lang="en-US" sz="3650" kern="1200" dirty="0">
                <a:solidFill>
                  <a:srgbClr val="534340"/>
                </a:solidFill>
                <a:latin typeface="One Little Font Bold"/>
                <a:ea typeface="+mn-ea"/>
                <a:cs typeface="+mn-cs"/>
              </a:rPr>
              <a:t> </a:t>
            </a:r>
            <a:r>
              <a:rPr lang="en-US" sz="3650" kern="1200" dirty="0" err="1">
                <a:solidFill>
                  <a:srgbClr val="534340"/>
                </a:solidFill>
                <a:latin typeface="One Little Font Bold"/>
                <a:ea typeface="+mn-ea"/>
                <a:cs typeface="+mn-cs"/>
              </a:rPr>
              <a:t>cái</a:t>
            </a:r>
            <a:endParaRPr lang="en-US" sz="3650" kern="1200" dirty="0">
              <a:solidFill>
                <a:srgbClr val="534340"/>
              </a:solidFill>
              <a:latin typeface="One Little Font Bold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44AB88F-3A6B-44F3-A7AE-A3AB23060D0C}"/>
              </a:ext>
            </a:extLst>
          </p:cNvPr>
          <p:cNvSpPr/>
          <p:nvPr/>
        </p:nvSpPr>
        <p:spPr>
          <a:xfrm>
            <a:off x="329610" y="977266"/>
            <a:ext cx="5401338" cy="3188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lang="en-GB" sz="6000" b="1" spc="10" dirty="0">
                <a:solidFill>
                  <a:schemeClr val="dk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GB" sz="6000" b="1" spc="10" dirty="0">
                <a:solidFill>
                  <a:schemeClr val="dk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GB" sz="6000" b="1" spc="10" dirty="0">
                <a:solidFill>
                  <a:schemeClr val="dk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GB" sz="6000" b="1" spc="10" dirty="0">
                <a:solidFill>
                  <a:schemeClr val="dk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480" y="2976914"/>
            <a:ext cx="2952520" cy="216658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43B71264-C090-456C-972A-4F20A48D53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71675" y="-2028827"/>
            <a:ext cx="5143500" cy="920115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F6107722-8034-425A-958D-10B680E53E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55759" y="-1717410"/>
            <a:ext cx="4668511" cy="862095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A81FB204-22B9-4566-ABE6-3978718461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511" y="1675609"/>
            <a:ext cx="3239239" cy="346789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69439CEC-9F1D-42CF-B72C-064937CF18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907" y="4607414"/>
            <a:ext cx="492043" cy="50791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84AC4AFF-6BBC-4ABE-A6E8-D3063820BD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86309" y="726729"/>
            <a:ext cx="314397" cy="92413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BB911CE9-928E-477A-B3AC-4B6FDB50A8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497" y="4317233"/>
            <a:ext cx="372803" cy="39724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4D1B6485-3BB7-402F-93E4-0DD2DD86CA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647" y="70807"/>
            <a:ext cx="373509" cy="44821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B962FA2F-D87F-48B6-8D6C-408F50C6DBC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54" y="955519"/>
            <a:ext cx="428723" cy="590684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31967DD1-C1FA-476C-B795-42FB3BF450D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8104325" y="3915562"/>
            <a:ext cx="1533653" cy="159783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1A62BFEB-70F2-482D-9420-91C44AFA7EC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593" y="565460"/>
            <a:ext cx="333371" cy="549444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5B47641D-9B33-4B4A-9389-9B763CA1930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17" y="3003168"/>
            <a:ext cx="399519" cy="445618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xmlns="" id="{5B2A9A4C-B5BC-4D92-87D2-F750148EC297}"/>
              </a:ext>
            </a:extLst>
          </p:cNvPr>
          <p:cNvSpPr/>
          <p:nvPr/>
        </p:nvSpPr>
        <p:spPr>
          <a:xfrm>
            <a:off x="8595176" y="524609"/>
            <a:ext cx="74334" cy="64356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zh-CN" altLang="en-US" sz="1350" kern="1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3AF095B3-79C9-45E2-BFF1-9B81F4C37FC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156" y="3714834"/>
            <a:ext cx="537625" cy="602399"/>
          </a:xfrm>
          <a:prstGeom prst="rect">
            <a:avLst/>
          </a:prstGeom>
        </p:spPr>
      </p:pic>
      <p:pic>
        <p:nvPicPr>
          <p:cNvPr id="2" name="悠扬婉转充满希望的钢琴节奏背景乐_1分38秒">
            <a:hlinkClick r:id="" action="ppaction://media"/>
            <a:extLst>
              <a:ext uri="{FF2B5EF4-FFF2-40B4-BE49-F238E27FC236}">
                <a16:creationId xmlns:a16="http://schemas.microsoft.com/office/drawing/2014/main" xmlns="" id="{01B9A742-A562-4EFC-9D62-0F2C50CC33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91019" y="252302"/>
            <a:ext cx="365522" cy="3655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0947" y="1470562"/>
            <a:ext cx="48525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6000" b="1" kern="1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6000" b="1" kern="1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kern="1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6000" b="1" kern="1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kern="1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6000" b="1" kern="1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 defTabSz="685800">
              <a:buClrTx/>
            </a:pPr>
            <a:r>
              <a:rPr lang="en-US" sz="6000" b="1" kern="1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6000" b="1" kern="1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5001528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93" y="0"/>
            <a:ext cx="4824197" cy="5103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727" r="28038" b="23636"/>
          <a:stretch/>
        </p:blipFill>
        <p:spPr bwMode="auto">
          <a:xfrm>
            <a:off x="0" y="353291"/>
            <a:ext cx="3906982" cy="737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1"/>
          <a:stretch/>
        </p:blipFill>
        <p:spPr bwMode="auto">
          <a:xfrm>
            <a:off x="5725390" y="0"/>
            <a:ext cx="2276473" cy="5103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515054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689" y="0"/>
            <a:ext cx="5391150" cy="5117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07398" y="670214"/>
            <a:ext cx="2639291" cy="1597602"/>
          </a:xfrm>
          <a:prstGeom prst="roundRect">
            <a:avLst/>
          </a:prstGeom>
          <a:solidFill>
            <a:srgbClr val="CCECFF"/>
          </a:solidFill>
          <a:ln>
            <a:solidFill>
              <a:srgbClr val="0099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70C0"/>
                </a:solidFill>
              </a:rPr>
              <a:t>Làm quen với trường lớp, bạn bè</a:t>
            </a:r>
          </a:p>
        </p:txBody>
      </p:sp>
      <p:sp>
        <p:nvSpPr>
          <p:cNvPr id="4" name="Oval 3"/>
          <p:cNvSpPr/>
          <p:nvPr/>
        </p:nvSpPr>
        <p:spPr>
          <a:xfrm>
            <a:off x="135081" y="592282"/>
            <a:ext cx="561109" cy="550718"/>
          </a:xfrm>
          <a:prstGeom prst="ellipse">
            <a:avLst/>
          </a:prstGeom>
          <a:solidFill>
            <a:srgbClr val="FD0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1</a:t>
            </a:r>
          </a:p>
        </p:txBody>
      </p:sp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48945"/>
            <a:ext cx="8458200" cy="5045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2020723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88" y="1"/>
            <a:ext cx="7210425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3132" r="100000">
                        <a14:foregroundMark x1="72260" y1="24943" x2="72260" y2="24943"/>
                        <a14:foregroundMark x1="82550" y1="14966" x2="82550" y2="14966"/>
                        <a14:foregroundMark x1="16779" y1="75737" x2="16779" y2="75737"/>
                        <a14:backgroundMark x1="40716" y1="89342" x2="40716" y2="89342"/>
                        <a14:backgroundMark x1="36465" y1="92063" x2="36465" y2="9206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686" y="1701996"/>
            <a:ext cx="1910628" cy="1884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204" y="1530278"/>
            <a:ext cx="2545504" cy="2228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463" y="1530278"/>
            <a:ext cx="2850986" cy="1880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973" y="1758183"/>
            <a:ext cx="2626735" cy="177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551" y="1461354"/>
            <a:ext cx="3182898" cy="2220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686" y="1511189"/>
            <a:ext cx="1910628" cy="2230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570" y="1280852"/>
            <a:ext cx="2060430" cy="2885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956" y="1242103"/>
            <a:ext cx="2083898" cy="2885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8002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7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2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0" dur="2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07397" y="68840"/>
            <a:ext cx="8275494" cy="472786"/>
          </a:xfrm>
          <a:prstGeom prst="roundRect">
            <a:avLst/>
          </a:prstGeom>
          <a:solidFill>
            <a:srgbClr val="CCFFCC"/>
          </a:solidFill>
          <a:ln>
            <a:solidFill>
              <a:srgbClr val="0492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49229"/>
                </a:solidFill>
              </a:rPr>
              <a:t>Làm quen với </a:t>
            </a:r>
            <a:r>
              <a:rPr lang="vi-VN" sz="2800" b="1">
                <a:solidFill>
                  <a:srgbClr val="049229"/>
                </a:solidFill>
              </a:rPr>
              <a:t>tư thế đọc, viết, nói, nghe</a:t>
            </a:r>
            <a:endParaRPr lang="en-US" sz="2800" b="1">
              <a:solidFill>
                <a:srgbClr val="049229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35080" y="-9092"/>
            <a:ext cx="561109" cy="550718"/>
          </a:xfrm>
          <a:prstGeom prst="ellipse">
            <a:avLst/>
          </a:prstGeom>
          <a:solidFill>
            <a:srgbClr val="FD0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3</a:t>
            </a:r>
            <a:endParaRPr lang="en-US" sz="2400" b="1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5237"/>
            <a:ext cx="9071264" cy="3357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2889" y="552017"/>
            <a:ext cx="4222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>
                <a:solidFill>
                  <a:srgbClr val="007A37"/>
                </a:solidFill>
              </a:rPr>
              <a:t>a) Quan sát và nhận xét</a:t>
            </a:r>
            <a:endParaRPr lang="en-US" sz="2800" b="1">
              <a:solidFill>
                <a:srgbClr val="007A37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673436" y="1766455"/>
            <a:ext cx="2545773" cy="2078181"/>
            <a:chOff x="5673436" y="1766455"/>
            <a:chExt cx="2545773" cy="2078181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5673436" y="1766455"/>
              <a:ext cx="2545773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5673436" y="1766455"/>
              <a:ext cx="2369128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/>
          <p:cNvCxnSpPr/>
          <p:nvPr/>
        </p:nvCxnSpPr>
        <p:spPr>
          <a:xfrm>
            <a:off x="561109" y="3262745"/>
            <a:ext cx="10391" cy="623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415634" y="2556163"/>
            <a:ext cx="779321" cy="1033895"/>
            <a:chOff x="415634" y="2493818"/>
            <a:chExt cx="779321" cy="1033895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415634" y="2982191"/>
              <a:ext cx="280555" cy="545522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696190" y="2493818"/>
              <a:ext cx="498765" cy="1033895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3362155" y="4432319"/>
            <a:ext cx="21659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/>
              <a:t>Tư thế đọc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21662445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5237"/>
            <a:ext cx="9144000" cy="355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07397" y="68840"/>
            <a:ext cx="8275494" cy="472786"/>
          </a:xfrm>
          <a:prstGeom prst="roundRect">
            <a:avLst/>
          </a:prstGeom>
          <a:solidFill>
            <a:srgbClr val="CCFFCC"/>
          </a:solidFill>
          <a:ln>
            <a:solidFill>
              <a:srgbClr val="0492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49229"/>
                </a:solidFill>
              </a:rPr>
              <a:t>Làm quen với </a:t>
            </a:r>
            <a:r>
              <a:rPr lang="vi-VN" sz="2800" b="1">
                <a:solidFill>
                  <a:srgbClr val="049229"/>
                </a:solidFill>
              </a:rPr>
              <a:t>tư thế đọc, viết, nói, nghe</a:t>
            </a:r>
            <a:endParaRPr lang="en-US" sz="2800" b="1">
              <a:solidFill>
                <a:srgbClr val="049229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35080" y="-9092"/>
            <a:ext cx="561109" cy="550718"/>
          </a:xfrm>
          <a:prstGeom prst="ellipse">
            <a:avLst/>
          </a:prstGeom>
          <a:solidFill>
            <a:srgbClr val="FD0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3</a:t>
            </a:r>
            <a:endParaRPr lang="en-US" sz="2400" b="1"/>
          </a:p>
        </p:txBody>
      </p:sp>
      <p:sp>
        <p:nvSpPr>
          <p:cNvPr id="4" name="TextBox 3"/>
          <p:cNvSpPr txBox="1"/>
          <p:nvPr/>
        </p:nvSpPr>
        <p:spPr>
          <a:xfrm>
            <a:off x="422889" y="552017"/>
            <a:ext cx="4222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>
                <a:solidFill>
                  <a:srgbClr val="007A37"/>
                </a:solidFill>
              </a:rPr>
              <a:t>a) Quan sát và nhận xét</a:t>
            </a:r>
            <a:endParaRPr lang="en-US" sz="2800" b="1">
              <a:solidFill>
                <a:srgbClr val="007A37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673436" y="1766455"/>
            <a:ext cx="2545773" cy="2078181"/>
            <a:chOff x="5673436" y="1766455"/>
            <a:chExt cx="2545773" cy="2078181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5673436" y="1766455"/>
              <a:ext cx="2545773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5673436" y="1766455"/>
              <a:ext cx="2369128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/>
          <p:cNvCxnSpPr/>
          <p:nvPr/>
        </p:nvCxnSpPr>
        <p:spPr>
          <a:xfrm>
            <a:off x="561109" y="3262745"/>
            <a:ext cx="10391" cy="623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415634" y="2556163"/>
            <a:ext cx="779321" cy="1033895"/>
            <a:chOff x="415634" y="2493818"/>
            <a:chExt cx="779321" cy="1033895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415634" y="2982191"/>
              <a:ext cx="280555" cy="545522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696190" y="2493818"/>
              <a:ext cx="498765" cy="1033895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3362155" y="4432319"/>
            <a:ext cx="21435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/>
              <a:t>Tư thế viết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3467872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5237"/>
            <a:ext cx="91440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07397" y="68840"/>
            <a:ext cx="8275494" cy="472786"/>
          </a:xfrm>
          <a:prstGeom prst="roundRect">
            <a:avLst/>
          </a:prstGeom>
          <a:solidFill>
            <a:srgbClr val="CCFFCC"/>
          </a:solidFill>
          <a:ln>
            <a:solidFill>
              <a:srgbClr val="0492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49229"/>
                </a:solidFill>
              </a:rPr>
              <a:t>Làm quen với </a:t>
            </a:r>
            <a:r>
              <a:rPr lang="vi-VN" sz="2800" b="1">
                <a:solidFill>
                  <a:srgbClr val="049229"/>
                </a:solidFill>
              </a:rPr>
              <a:t>tư thế đọc, viết, nói, nghe</a:t>
            </a:r>
            <a:endParaRPr lang="en-US" sz="2800" b="1">
              <a:solidFill>
                <a:srgbClr val="049229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35080" y="-9092"/>
            <a:ext cx="561109" cy="550718"/>
          </a:xfrm>
          <a:prstGeom prst="ellipse">
            <a:avLst/>
          </a:prstGeom>
          <a:solidFill>
            <a:srgbClr val="FD0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3</a:t>
            </a:r>
            <a:endParaRPr lang="en-US" sz="2400" b="1"/>
          </a:p>
        </p:txBody>
      </p:sp>
      <p:sp>
        <p:nvSpPr>
          <p:cNvPr id="4" name="TextBox 3"/>
          <p:cNvSpPr txBox="1"/>
          <p:nvPr/>
        </p:nvSpPr>
        <p:spPr>
          <a:xfrm>
            <a:off x="422889" y="552017"/>
            <a:ext cx="4222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>
                <a:solidFill>
                  <a:srgbClr val="007A37"/>
                </a:solidFill>
              </a:rPr>
              <a:t>a) Quan sát và nhận xét</a:t>
            </a:r>
            <a:endParaRPr lang="en-US" sz="2800" b="1">
              <a:solidFill>
                <a:srgbClr val="007A37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673436" y="1766455"/>
            <a:ext cx="2545773" cy="2078181"/>
            <a:chOff x="5673436" y="1766455"/>
            <a:chExt cx="2545773" cy="2078181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5673436" y="1766455"/>
              <a:ext cx="2545773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5673436" y="1766455"/>
              <a:ext cx="2369128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/>
          <p:cNvCxnSpPr/>
          <p:nvPr/>
        </p:nvCxnSpPr>
        <p:spPr>
          <a:xfrm>
            <a:off x="561109" y="3262745"/>
            <a:ext cx="10391" cy="623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415634" y="2556163"/>
            <a:ext cx="779321" cy="1033895"/>
            <a:chOff x="415634" y="2493818"/>
            <a:chExt cx="779321" cy="1033895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415634" y="2982191"/>
              <a:ext cx="280555" cy="545522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696190" y="2493818"/>
              <a:ext cx="498765" cy="1033895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3237464" y="4492404"/>
            <a:ext cx="29626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/>
              <a:t>Tư thế cầm bút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22476382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1619</TotalTime>
  <Words>241</Words>
  <Application>Microsoft Office PowerPoint</Application>
  <PresentationFormat>On-screen Show (16:9)</PresentationFormat>
  <Paragraphs>47</Paragraphs>
  <Slides>16</Slides>
  <Notes>14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Simple Light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Administrator</dc:creator>
  <cp:lastModifiedBy>HP</cp:lastModifiedBy>
  <cp:revision>65</cp:revision>
  <dcterms:modified xsi:type="dcterms:W3CDTF">2026-01-11T09:25:59Z</dcterms:modified>
</cp:coreProperties>
</file>