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3.svg" ContentType="image/svg+xml"/>
  <Override PartName="/ppt/media/image1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11088810" r:id="rId3"/>
    <p:sldId id="11088794" r:id="rId5"/>
    <p:sldId id="11088803" r:id="rId6"/>
    <p:sldId id="261" r:id="rId7"/>
    <p:sldId id="11088804" r:id="rId8"/>
    <p:sldId id="11088797" r:id="rId9"/>
    <p:sldId id="309" r:id="rId10"/>
    <p:sldId id="11088793" r:id="rId11"/>
    <p:sldId id="11088806" r:id="rId12"/>
    <p:sldId id="11088787" r:id="rId13"/>
  </p:sldIdLst>
  <p:sldSz cx="12192000" cy="6858000"/>
  <p:notesSz cx="6858000" cy="9144000"/>
  <p:embeddedFontLst>
    <p:embeddedFont>
      <p:font typeface="SVN-Newton" panose="020F0502020204030204" pitchFamily="18" charset="0"/>
      <p:regular r:id="rId17"/>
      <p:bold r:id="rId18"/>
      <p:italic r:id="rId19"/>
      <p:boldItalic r:id="rId20"/>
    </p:embeddedFont>
    <p:embeddedFont>
      <p:font typeface="#9Slide07 HoneyCream" pitchFamily="2" charset="0"/>
      <p:regular r:id="rId21"/>
    </p:embeddedFont>
    <p:embeddedFont>
      <p:font typeface="#9Slide07 Altus" pitchFamily="2" charset="0"/>
      <p:regular r:id="rId22"/>
    </p:embeddedFont>
    <p:embeddedFont>
      <p:font typeface="#9Slide03 Swiss 721 Black Condensed" panose="02000500000000000000" pitchFamily="2" charset="77"/>
      <p:regular r:id="rId23"/>
    </p:embeddedFont>
    <p:embeddedFont>
      <p:font typeface="#9Slide07 IcielKoni Black" pitchFamily="2" charset="77"/>
      <p:bold r:id="rId24"/>
    </p:embeddedFont>
    <p:embeddedFont>
      <p:font typeface="#9Slide07 Koni Black" pitchFamily="2" charset="77"/>
      <p:bold r:id="rId25"/>
    </p:embeddedFont>
    <p:embeddedFont>
      <p:font typeface="Microsoft YaHei" panose="020B0503020204020204" charset="-122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等线" panose="02010600030101010101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3 Swiss 721 Black Conde" panose="02000500000000000000" pitchFamily="2" charset="77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8B7"/>
    <a:srgbClr val="E75B7C"/>
    <a:srgbClr val="B76C39"/>
    <a:srgbClr val="224E4A"/>
    <a:srgbClr val="C9DD4C"/>
    <a:srgbClr val="EF5DFF"/>
    <a:srgbClr val="C0E9FD"/>
    <a:srgbClr val="E0BBA2"/>
    <a:srgbClr val="D8DD75"/>
    <a:srgbClr val="F8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49"/>
  </p:normalViewPr>
  <p:slideViewPr>
    <p:cSldViewPr snapToGrid="0">
      <p:cViewPr varScale="1">
        <p:scale>
          <a:sx n="79" d="100"/>
          <a:sy n="79" d="100"/>
        </p:scale>
        <p:origin x="8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20.fntdata"/><Relationship Id="rId35" Type="http://schemas.openxmlformats.org/officeDocument/2006/relationships/font" Target="fonts/font19.fntdata"/><Relationship Id="rId34" Type="http://schemas.openxmlformats.org/officeDocument/2006/relationships/font" Target="fonts/font18.fntdata"/><Relationship Id="rId33" Type="http://schemas.openxmlformats.org/officeDocument/2006/relationships/font" Target="fonts/font17.fntdata"/><Relationship Id="rId32" Type="http://schemas.openxmlformats.org/officeDocument/2006/relationships/font" Target="fonts/font16.fntdata"/><Relationship Id="rId31" Type="http://schemas.openxmlformats.org/officeDocument/2006/relationships/font" Target="fonts/font15.fntdata"/><Relationship Id="rId30" Type="http://schemas.openxmlformats.org/officeDocument/2006/relationships/font" Target="fonts/font14.fntdata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>
            <a:fillRect/>
          </a:stretch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>
            <a:fillRect/>
          </a:stretch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>
            <a:fillRect/>
          </a:stretch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>
            <a:fillRect/>
          </a:stretch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5.png"/><Relationship Id="rId15" Type="http://schemas.openxmlformats.org/officeDocument/2006/relationships/hyperlink" Target="https://www.facebook.com/groups/629898828017053" TargetMode="External"/><Relationship Id="rId14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F050202020403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F050202020403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F050202020403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F050202020403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F050202020403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F050202020403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F050202020403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F050202020403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/>
          <p:cNvSpPr txBox="1"/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GIF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svg"/><Relationship Id="rId10" Type="http://schemas.openxmlformats.org/officeDocument/2006/relationships/image" Target="../media/image15.png"/><Relationship Id="rId1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26.pn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hemeOverride" Target="../theme/themeOverride4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hemeOverride" Target="../theme/themeOverride6.xml"/><Relationship Id="rId4" Type="http://schemas.openxmlformats.org/officeDocument/2006/relationships/image" Target="../media/image32.png"/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17620" y="4031615"/>
            <a:ext cx="5416550" cy="469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Cảnh đẹp quê em</a:t>
            </a:r>
            <a:endParaRPr kumimoji="0" lang="vi-VN" alt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HOẠT ĐỘNG TRẢI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NGHIỆM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67948" y="922029"/>
            <a:ext cx="9060240" cy="1240980"/>
            <a:chOff x="-2472008" y="3735986"/>
            <a:chExt cx="7419539" cy="1388969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-2472008" y="3735986"/>
              <a:ext cx="7405685" cy="13889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114299" y="4022310"/>
              <a:ext cx="7061830" cy="792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4000" b="1" dirty="0">
                  <a:latin typeface="Cambria" panose="02040503050406030204" pitchFamily="18" charset="0"/>
                </a:rPr>
                <a:t>Khi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1546" y="2433401"/>
            <a:ext cx="9506600" cy="3939937"/>
            <a:chOff x="889182" y="2479476"/>
            <a:chExt cx="9506600" cy="3939937"/>
          </a:xfrm>
        </p:grpSpPr>
        <p:sp>
          <p:nvSpPr>
            <p:cNvPr id="10" name="矩形: 圆角 9"/>
            <p:cNvSpPr/>
            <p:nvPr/>
          </p:nvSpPr>
          <p:spPr>
            <a:xfrm>
              <a:off x="889182" y="2479476"/>
              <a:ext cx="9506600" cy="39399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49995" y="3122263"/>
              <a:ext cx="898497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Trang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chống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đệm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sữa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túi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nhựa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endParaRPr lang="en-US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/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矩形 10"/>
            <p:cNvSpPr/>
            <p:nvPr/>
          </p:nvSpPr>
          <p:spPr>
            <a:xfrm>
              <a:off x="3993821" y="1536174"/>
              <a:ext cx="3812262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Khởi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động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 rot="352258">
            <a:off x="11635971" y="292557"/>
            <a:ext cx="49048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Microsoft YaHei" panose="020B0503020204020204" charset="-122"/>
                <a:cs typeface="Arial" panose="020B0604020202020204" pitchFamily="34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Microsoft YaHei" panose="020B050302020402020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Microsoft YaHei" panose="020B0503020204020204" charset="-122"/>
                <a:cs typeface="Arial" panose="020B0604020202020204" pitchFamily="34" charset="0"/>
              </a:rPr>
              <a:t>chơi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2424" y="-1444728"/>
            <a:ext cx="6447152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9DD4C"/>
                </a:solidFill>
                <a:latin typeface="#9Slide03 Swiss 721 Black Condensed" panose="02000500000000000000" pitchFamily="2" charset="77"/>
              </a:rPr>
              <a:t>Hàng xóm của tôi là …</a:t>
            </a:r>
            <a:endParaRPr lang="en-US" sz="4000" dirty="0">
              <a:solidFill>
                <a:srgbClr val="C9DD4C"/>
              </a:solidFill>
              <a:latin typeface="#9Slide03 Swiss 721 Black Condensed" panose="02000500000000000000" pitchFamily="2" charset="7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>
            <a:fillRect/>
          </a:stretch>
        </p:blipFill>
        <p:spPr>
          <a:xfrm>
            <a:off x="12733760" y="4054457"/>
            <a:ext cx="4575397" cy="25347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23010" y="279617"/>
            <a:ext cx="64471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Swiss 721 Black Condensed" panose="02000500000000000000" pitchFamily="2" charset="77"/>
              </a:rPr>
              <a:t>Quan sát tranh</a:t>
            </a:r>
            <a:endParaRPr lang="en-US" sz="4000" dirty="0">
              <a:solidFill>
                <a:srgbClr val="FF0000"/>
              </a:solidFill>
              <a:latin typeface="#9Slide03 Swiss 721 Black Condensed" panose="02000500000000000000" pitchFamily="2" charset="77"/>
            </a:endParaRPr>
          </a:p>
        </p:txBody>
      </p:sp>
      <p:pic>
        <p:nvPicPr>
          <p:cNvPr id="2050" name="Picture 2" descr="Cầu Rồng Đà Nẵng - Địa điểm vui chơi về đêm HOT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02" y="1321266"/>
            <a:ext cx="3808867" cy="24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 Nà Hills - Núi Thần Tà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14" y="1329367"/>
            <a:ext cx="3808868" cy="23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ông tin bán đảo Sơn Trà thuộc tỉnh nào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01" y="4043645"/>
            <a:ext cx="3808868" cy="24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u lịch phố cổ Hội An - review đầy đủ và chi tiết từ A - 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14" y="4113565"/>
            <a:ext cx="3808867" cy="23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3576" y="3167027"/>
            <a:ext cx="4887310" cy="1135117"/>
          </a:xfrm>
          <a:prstGeom prst="rect">
            <a:avLst/>
          </a:prstGeom>
          <a:solidFill>
            <a:srgbClr val="C00000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Đây là những địa danh nào?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4101" y="2246243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Cầu rồng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07814" y="2260599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Bà Nà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04101" y="5037555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Bán đảo Sơn Trà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66452" y="5037555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Hội An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691270" y="2613991"/>
            <a:ext cx="4532243" cy="2932044"/>
          </a:xfrm>
          <a:prstGeom prst="wedgeEllipse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Em đã từng được đi đến các địa danh này hay chưa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1494988" y="1581990"/>
            <a:ext cx="4532243" cy="2932044"/>
          </a:xfrm>
          <a:prstGeom prst="wedgeEllipseCallout">
            <a:avLst>
              <a:gd name="adj1" fmla="val 33992"/>
              <a:gd name="adj2" fmla="val 72670"/>
            </a:avLst>
          </a:prstGeom>
          <a:solidFill>
            <a:srgbClr val="FEB8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Em có cảm nhận gì về những danh thắng này?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6" grpId="0" animBg="1"/>
      <p:bldP spid="6" grpId="1" animBg="1"/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9"/>
          <p:cNvSpPr/>
          <p:nvPr/>
        </p:nvSpPr>
        <p:spPr>
          <a:xfrm>
            <a:off x="934241" y="587447"/>
            <a:ext cx="10323517" cy="59236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352258">
            <a:off x="8177154" y="533434"/>
            <a:ext cx="49048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Microsoft YaHei" panose="020B0503020204020204" charset="-122"/>
                <a:cs typeface="Arial" panose="020B0604020202020204" pitchFamily="34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Microsoft YaHei" panose="020B050302020402020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Microsoft YaHei" panose="020B0503020204020204" charset="-122"/>
                <a:cs typeface="Arial" panose="020B0604020202020204" pitchFamily="34" charset="0"/>
              </a:rPr>
              <a:t>chơi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2957" y="1981900"/>
            <a:ext cx="6185762" cy="2905231"/>
            <a:chOff x="1007488" y="2611536"/>
            <a:chExt cx="3389481" cy="892162"/>
          </a:xfrm>
        </p:grpSpPr>
        <p:sp>
          <p:nvSpPr>
            <p:cNvPr id="8" name="Speech Bubble: Rectangle with Corners Rounded 7"/>
            <p:cNvSpPr/>
            <p:nvPr/>
          </p:nvSpPr>
          <p:spPr>
            <a:xfrm>
              <a:off x="1007488" y="2611536"/>
              <a:ext cx="3389481" cy="892162"/>
            </a:xfrm>
            <a:prstGeom prst="wedgeRoundRectCallout">
              <a:avLst>
                <a:gd name="adj1" fmla="val -69389"/>
                <a:gd name="adj2" fmla="val 24107"/>
                <a:gd name="adj3" fmla="val 16667"/>
              </a:avLst>
            </a:prstGeom>
            <a:solidFill>
              <a:srgbClr val="F5EAF6"/>
            </a:solidFill>
            <a:ln w="19050" cap="flat" cmpd="sng" algn="ctr">
              <a:solidFill>
                <a:srgbClr val="DE8CC4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82308" y="2670305"/>
              <a:ext cx="3157548" cy="68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học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sinh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sẽ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lên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danh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nổi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tiếng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ở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quê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hương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mình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điểm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địa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điểm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đó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cho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còn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đoán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81454" y="962121"/>
            <a:ext cx="7523770" cy="7078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3 Swiss 721 Black Condensed" panose="02000500000000000000" pitchFamily="2" charset="77"/>
              </a:rPr>
              <a:t>Đoán tên cảnh đẹp quê hương</a:t>
            </a:r>
            <a:endParaRPr lang="en-US" sz="4000" dirty="0">
              <a:solidFill>
                <a:schemeClr val="bg1"/>
              </a:solidFill>
              <a:latin typeface="#9Slide03 Swiss 721 Black Condensed" panose="02000500000000000000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>
            <a:fillRect/>
          </a:stretch>
        </p:blipFill>
        <p:spPr>
          <a:xfrm>
            <a:off x="7569339" y="4244340"/>
            <a:ext cx="4575397" cy="2534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87" y="2930421"/>
            <a:ext cx="1504334" cy="3268796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38730" y="1600199"/>
            <a:ext cx="9826505" cy="3657600"/>
            <a:chOff x="1838730" y="1600199"/>
            <a:chExt cx="9826505" cy="3657600"/>
          </a:xfrm>
        </p:grpSpPr>
        <p:sp>
          <p:nvSpPr>
            <p:cNvPr id="13" name="矩形: 圆角 9"/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89921" y="2274837"/>
              <a:ext cx="91241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Mỗi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địa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phương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miền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quê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đều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danh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lam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mình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ở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nơi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nào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thì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hiểu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phong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nơi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ta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rất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hào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đẹp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quê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</a:t>
              </a:r>
              <a:r>
                <a:rPr lang="en-US" sz="3600" dirty="0">
                  <a:effectLst/>
                  <a:latin typeface="Cambria" panose="02040503050406030204" pitchFamily="18" charset="0"/>
                </a:rPr>
                <a:t> 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/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矩形 10"/>
            <p:cNvSpPr/>
            <p:nvPr/>
          </p:nvSpPr>
          <p:spPr>
            <a:xfrm>
              <a:off x="3609902" y="1536174"/>
              <a:ext cx="4580100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Khám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phá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/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42962" y="1869454"/>
            <a:ext cx="4121069" cy="4149767"/>
            <a:chOff x="7658279" y="1992539"/>
            <a:chExt cx="4121069" cy="4149767"/>
          </a:xfrm>
        </p:grpSpPr>
        <p:grpSp>
          <p:nvGrpSpPr>
            <p:cNvPr id="19" name="Group 18"/>
            <p:cNvGrpSpPr/>
            <p:nvPr/>
          </p:nvGrpSpPr>
          <p:grpSpPr>
            <a:xfrm>
              <a:off x="7658279" y="2345635"/>
              <a:ext cx="4121069" cy="3796671"/>
              <a:chOff x="98263" y="3700528"/>
              <a:chExt cx="3798579" cy="330002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48" t="32224" r="34274" b="-2328"/>
              <a:stretch>
                <a:fillRect/>
              </a:stretch>
            </p:blipFill>
            <p:spPr>
              <a:xfrm>
                <a:off x="1368287" y="3700528"/>
                <a:ext cx="2528555" cy="330002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2" t="30773" r="17960" b="-878"/>
              <a:stretch>
                <a:fillRect/>
              </a:stretch>
            </p:blipFill>
            <p:spPr>
              <a:xfrm flipH="1">
                <a:off x="98263" y="3725935"/>
                <a:ext cx="2481781" cy="3238978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7813352" y="1992539"/>
              <a:ext cx="3770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  <a:latin typeface="#9Slide03 Swiss 721 Black Condensed" panose="02000500000000000000" pitchFamily="2" charset="77"/>
                </a:rPr>
                <a:t>Thảo luận theo tổ</a:t>
              </a:r>
              <a:endParaRPr lang="en-US" sz="3200" dirty="0">
                <a:solidFill>
                  <a:srgbClr val="C00000"/>
                </a:solidFill>
                <a:latin typeface="#9Slide03 Swiss 721 Black Condensed" panose="02000500000000000000" pitchFamily="2" charset="77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/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/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/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/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/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403" y="1264336"/>
            <a:ext cx="106515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TIÊU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CHÍ LỰA CHỌN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4217" y="2365215"/>
            <a:ext cx="10893756" cy="1122814"/>
            <a:chOff x="647034" y="1986365"/>
            <a:chExt cx="10893756" cy="1122814"/>
          </a:xfrm>
        </p:grpSpPr>
        <p:grpSp>
          <p:nvGrpSpPr>
            <p:cNvPr id="11" name="Group 10"/>
            <p:cNvGrpSpPr/>
            <p:nvPr/>
          </p:nvGrpSpPr>
          <p:grpSpPr>
            <a:xfrm>
              <a:off x="647034" y="1986365"/>
              <a:ext cx="10280076" cy="907055"/>
              <a:chOff x="-3696975" y="3771034"/>
              <a:chExt cx="5512818" cy="1258691"/>
            </a:xfrm>
          </p:grpSpPr>
          <p:sp>
            <p:nvSpPr>
              <p:cNvPr id="19" name="Rectangle: Rounded Corners 22"/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3506683" y="4040505"/>
                <a:ext cx="5294461" cy="726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Địa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điểm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không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nsed" panose="02000500000000000000" pitchFamily="2" charset="77"/>
                  </a:rPr>
                  <a:t>quá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,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xe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trong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khoảng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30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đến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45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phút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" panose="02000500000000000000" pitchFamily="2" charset="77"/>
                </a:endParaRPr>
              </a:p>
            </p:txBody>
          </p:sp>
        </p:grpSp>
        <p:sp>
          <p:nvSpPr>
            <p:cNvPr id="24" name="Heptagon 23"/>
            <p:cNvSpPr/>
            <p:nvPr/>
          </p:nvSpPr>
          <p:spPr>
            <a:xfrm>
              <a:off x="10691703" y="2270086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  <a:endParaRPr lang="en-US" sz="3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9001" y="3860744"/>
            <a:ext cx="10333021" cy="1098039"/>
            <a:chOff x="831592" y="3234483"/>
            <a:chExt cx="10333021" cy="1098039"/>
          </a:xfrm>
        </p:grpSpPr>
        <p:grpSp>
          <p:nvGrpSpPr>
            <p:cNvPr id="21" name="Group 20"/>
            <p:cNvGrpSpPr/>
            <p:nvPr/>
          </p:nvGrpSpPr>
          <p:grpSpPr>
            <a:xfrm>
              <a:off x="1419311" y="3234483"/>
              <a:ext cx="9745302" cy="1098039"/>
              <a:chOff x="-3696975" y="3771034"/>
              <a:chExt cx="5512818" cy="1258691"/>
            </a:xfrm>
          </p:grpSpPr>
          <p:sp>
            <p:nvSpPr>
              <p:cNvPr id="22" name="Rectangle: Rounded Corners 22"/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3696975" y="4118858"/>
                <a:ext cx="5512818" cy="599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An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toàn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mọi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người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tránh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xa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khu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vực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sông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nước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nsed" panose="02000500000000000000" pitchFamily="2" charset="77"/>
                </a:endParaRPr>
              </a:p>
            </p:txBody>
          </p:sp>
        </p:grpSp>
        <p:sp>
          <p:nvSpPr>
            <p:cNvPr id="25" name="Heptagon 24"/>
            <p:cNvSpPr/>
            <p:nvPr/>
          </p:nvSpPr>
          <p:spPr>
            <a:xfrm>
              <a:off x="831592" y="3473870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  <a:endParaRPr lang="en-US" sz="3200" dirty="0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/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/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/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/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/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96" y="1754658"/>
            <a:ext cx="4945204" cy="394878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1415</Words>
  <Application>WPS Presentation</Application>
  <PresentationFormat>Widescreen</PresentationFormat>
  <Paragraphs>73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39" baseType="lpstr">
      <vt:lpstr>Arial</vt:lpstr>
      <vt:lpstr>SimSun</vt:lpstr>
      <vt:lpstr>Wingdings</vt:lpstr>
      <vt:lpstr>SVN-Newton</vt:lpstr>
      <vt:lpstr>Times New Roman</vt:lpstr>
      <vt:lpstr>#9Slide07 HoneyCream</vt:lpstr>
      <vt:lpstr>#9Slide07 Altus</vt:lpstr>
      <vt:lpstr>#9Slide07 Cadena</vt:lpstr>
      <vt:lpstr>#9Slide04 Tinos Bold</vt:lpstr>
      <vt:lpstr>Segoe Print</vt:lpstr>
      <vt:lpstr>#9Slide03 Swiss 721 Black Condensed</vt:lpstr>
      <vt:lpstr>#9Slide05 Pattaya</vt:lpstr>
      <vt:lpstr>#9Slide07 IcielKoni Black</vt:lpstr>
      <vt:lpstr>字魂157号-萌趣兔兔</vt:lpstr>
      <vt:lpstr>#9Slide07 Koni Black</vt:lpstr>
      <vt:lpstr>Microsoft YaHei</vt:lpstr>
      <vt:lpstr>Cambria</vt:lpstr>
      <vt:lpstr>等线</vt:lpstr>
      <vt:lpstr>思源黑体 CN</vt:lpstr>
      <vt:lpstr>Calibri</vt:lpstr>
      <vt:lpstr>#9Slide03 Swiss 721 Black Conde</vt:lpstr>
      <vt:lpstr>Arial Unicode MS</vt:lpstr>
      <vt:lpstr>Calibri</vt:lpstr>
      <vt:lpstr>Open Sans Bold</vt:lpstr>
      <vt:lpstr>Open Sans</vt:lpstr>
      <vt:lpstr>Lobster</vt:lpstr>
      <vt:lpstr>Lobster 1.4</vt:lpstr>
      <vt:lpstr>Microsoft Sans Serif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Mỹ Linh</cp:lastModifiedBy>
  <cp:revision>139</cp:revision>
  <dcterms:created xsi:type="dcterms:W3CDTF">2020-12-18T11:03:00Z</dcterms:created>
  <dcterms:modified xsi:type="dcterms:W3CDTF">2025-03-17T07:55:56Z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CB7FF2F0AD694C5AA397E28E3A833790_12</vt:lpwstr>
  </property>
  <property fmtid="{D5CDD505-2E9C-101B-9397-08002B2CF9AE}" pid="3" name="KSOProductBuildVer">
    <vt:lpwstr>1033-12.2.0.20326</vt:lpwstr>
  </property>
</Properties>
</file>