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2.svg" ContentType="image/svg+xml"/>
  <Override PartName="/ppt/media/image1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77" r:id="rId3"/>
    <p:sldId id="257" r:id="rId5"/>
    <p:sldId id="260" r:id="rId6"/>
    <p:sldId id="259" r:id="rId7"/>
    <p:sldId id="263" r:id="rId8"/>
    <p:sldId id="264" r:id="rId9"/>
    <p:sldId id="262" r:id="rId10"/>
    <p:sldId id="261" r:id="rId11"/>
    <p:sldId id="266" r:id="rId12"/>
    <p:sldId id="265" r:id="rId13"/>
    <p:sldId id="267" r:id="rId14"/>
    <p:sldId id="268" r:id="rId15"/>
    <p:sldId id="269" r:id="rId16"/>
    <p:sldId id="270" r:id="rId17"/>
    <p:sldId id="271" r:id="rId18"/>
    <p:sldId id="272" r:id="rId19"/>
    <p:sldId id="273" r:id="rId20"/>
    <p:sldId id="274" r:id="rId21"/>
  </p:sldIdLst>
  <p:sldSz cx="12192000" cy="6858000"/>
  <p:notesSz cx="6858000" cy="9144000"/>
  <p:embeddedFontLst>
    <p:embeddedFont>
      <p:font typeface="#9Slide07 HoneyCream" pitchFamily="2" charset="0"/>
      <p:regular r:id="rId25"/>
    </p:embeddedFont>
    <p:embeddedFont>
      <p:font typeface="#9Slide05 Aphrodite Pro" panose="02000000000000000000" pitchFamily="2" charset="0"/>
      <p:regular r:id="rId26"/>
    </p:embeddedFont>
    <p:embeddedFont>
      <p:font typeface="#9Slide05 Fourth Medium" panose="00000600000000000000" pitchFamily="2" charset="0"/>
      <p:regular r:id="rId27"/>
    </p:embeddedFont>
    <p:embeddedFont>
      <p:font typeface="#9Slide05 SVNMaphylla" pitchFamily="2" charset="0"/>
      <p:regular r:id="rId28"/>
    </p:embeddedFont>
    <p:embeddedFont>
      <p:font typeface="#9Slide07 SVNDessert Menu Scrip" panose="00000500000000000000" pitchFamily="2" charset="0"/>
      <p:regular r:id="rId29"/>
    </p:embeddedFont>
    <p:embeddedFont>
      <p:font typeface="Calibri" panose="020F0502020204030204" charset="0"/>
      <p:regular r:id="rId30"/>
      <p:bold r:id="rId31"/>
      <p:italic r:id="rId32"/>
      <p:boldItalic r:id="rId33"/>
    </p:embeddedFont>
    <p:embeddedFont>
      <p:font typeface="Calibri" panose="020F0502020204030204"/>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FF"/>
    <a:srgbClr val="FF0066"/>
    <a:srgbClr val="FF66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13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font" Target="fonts/font13.fntdata"/><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theo</a:t>
            </a:r>
            <a:r>
              <a:rPr lang="en-US" dirty="0"/>
              <a:t> </a:t>
            </a:r>
            <a:r>
              <a:rPr lang="en-US" dirty="0" err="1"/>
              <a:t>tháng</a:t>
            </a:r>
            <a:r>
              <a:rPr lang="en-US" dirty="0"/>
              <a:t> </a:t>
            </a:r>
            <a:r>
              <a:rPr lang="en-US" dirty="0" err="1"/>
              <a:t>khi</a:t>
            </a:r>
            <a:r>
              <a:rPr lang="en-US" dirty="0"/>
              <a:t> </a:t>
            </a:r>
            <a:r>
              <a:rPr lang="en-US" dirty="0" err="1"/>
              <a:t>đăng</a:t>
            </a:r>
            <a:r>
              <a:rPr lang="en-US" dirty="0"/>
              <a:t> </a:t>
            </a:r>
            <a:r>
              <a:rPr lang="en-US" dirty="0" err="1"/>
              <a:t>lên</a:t>
            </a:r>
            <a:r>
              <a:rPr lang="en-US" dirty="0"/>
              <a:t> </a:t>
            </a:r>
            <a:r>
              <a:rPr lang="en-US" dirty="0" err="1"/>
              <a:t>cổng</a:t>
            </a:r>
            <a:r>
              <a:rPr lang="en-US" dirty="0"/>
              <a:t> TTĐT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hyperlink" Target="https://www.facebook.com/groups/629898828017053" TargetMode="Externa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圆角矩形 1"/>
          <p:cNvSpPr/>
          <p:nvPr userDrawn="1"/>
        </p:nvSpPr>
        <p:spPr>
          <a:xfrm>
            <a:off x="381000" y="327660"/>
            <a:ext cx="11430000" cy="6162040"/>
          </a:xfrm>
          <a:prstGeom prst="roundRect">
            <a:avLst>
              <a:gd name="adj" fmla="val 108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思源黑体 CN Bold"/>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674"/>
            <a:ext cx="12192000" cy="6854653"/>
          </a:xfrm>
          <a:prstGeom prst="rect">
            <a:avLst/>
          </a:prstGeom>
        </p:spPr>
      </p:pic>
      <p:pic>
        <p:nvPicPr>
          <p:cNvPr id="3" name="Picture 2"/>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a:fillRect/>
          </a:stretch>
        </p:blipFill>
        <p:spPr>
          <a:xfrm>
            <a:off x="415603" y="6858003"/>
            <a:ext cx="2432012" cy="2669980"/>
          </a:xfrm>
          <a:prstGeom prst="rect">
            <a:avLst/>
          </a:prstGeom>
        </p:spPr>
      </p:pic>
      <p:sp>
        <p:nvSpPr>
          <p:cNvPr id="5"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panose="020B0604020202020204"/>
                <a:hlinkClick r:id="rId5"/>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endParaRPr>
          </a:p>
        </p:txBody>
      </p:sp>
      <p:sp>
        <p:nvSpPr>
          <p:cNvPr id="6" name="Title 1"/>
          <p:cNvSpPr txBox="1"/>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sp>
        <p:nvSpPr>
          <p:cNvPr id="7"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sym typeface="Arial" panose="020B0604020202020204"/>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panose="020B0604020202020204"/>
            </a:endParaRPr>
          </a:p>
        </p:txBody>
      </p:sp>
      <p:sp>
        <p:nvSpPr>
          <p:cNvPr id="8"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sp>
        <p:nvSpPr>
          <p:cNvPr id="9" name="TextBox 8"/>
          <p:cNvSpPr txBox="1"/>
          <p:nvPr userDrawn="1"/>
        </p:nvSpPr>
        <p:spPr>
          <a:xfrm>
            <a:off x="-3496166" y="2549368"/>
            <a:ext cx="4434780" cy="707886"/>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defRPr lang="en-US" sz="1800" b="0" i="0" u="none" strike="noStrike" kern="1200" cap="none" spc="0" baseline="0">
                <a:solidFill>
                  <a:srgbClr val="000000"/>
                </a:solidFill>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41F3681-D973-4474-8DBB-E975A5932531}" type="datetime1">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页脚占位符 2"/>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defRPr lang="en-US" sz="1800" b="0" i="0" u="none" strike="noStrike" kern="1200" cap="none" spc="0" baseline="0">
                <a:solidFill>
                  <a:srgbClr val="000000"/>
                </a:solidFill>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灯片编号占位符 3"/>
          <p:cNvSpPr txBox="1">
            <a:spLocks noGrp="1"/>
          </p:cNvSpPr>
          <p:nvPr>
            <p:ph type="sldNum" sz="quarter" idx="8"/>
          </p:nvPr>
        </p:nvSpPr>
        <p:spPr>
          <a:xfrm>
            <a:off x="8610603" y="6356351"/>
            <a:ext cx="2743200" cy="365129"/>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7455D91-695D-433B-9EF8-194B76BB4439}" type="slidenum">
              <a:rPr kumimoji="0" lang="en-US" sz="1200" b="0" i="0" u="none" strike="noStrike" kern="1200" cap="none" spc="0" normalizeH="0" baseline="0" noProof="0" smtClean="0">
                <a:ln>
                  <a:noFill/>
                </a:ln>
                <a:solidFill>
                  <a:srgbClr val="898989"/>
                </a:solidFill>
                <a:effectLst/>
                <a:uLnTx/>
                <a:uFillTx/>
                <a:latin typeface="Calibri" panose="020F0502020204030204"/>
                <a:ea typeface="+mn-ea"/>
                <a:cs typeface="+mn-cs"/>
              </a:rPr>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3" name="Picture 2"/>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a:fillRect/>
          </a:stretch>
        </p:blipFill>
        <p:spPr>
          <a:xfrm>
            <a:off x="415603" y="6858003"/>
            <a:ext cx="2432012" cy="2669980"/>
          </a:xfrm>
          <a:prstGeom prst="rect">
            <a:avLst/>
          </a:prstGeom>
        </p:spPr>
      </p:pic>
      <p:sp>
        <p:nvSpPr>
          <p:cNvPr id="4"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panose="020B0604020202020204"/>
                <a:hlinkClick r:id="rId6"/>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endParaRPr>
          </a:p>
        </p:txBody>
      </p:sp>
      <p:sp>
        <p:nvSpPr>
          <p:cNvPr id="5" name="Title 1"/>
          <p:cNvSpPr txBox="1"/>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sp>
        <p:nvSpPr>
          <p:cNvPr id="6"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sym typeface="Arial" panose="020B0604020202020204"/>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panose="020B0604020202020204"/>
            </a:endParaRPr>
          </a:p>
        </p:txBody>
      </p:sp>
      <p:sp>
        <p:nvSpPr>
          <p:cNvPr id="7"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sp>
        <p:nvSpPr>
          <p:cNvPr id="8" name="TextBox 7"/>
          <p:cNvSpPr txBox="1"/>
          <p:nvPr userDrawn="1"/>
        </p:nvSpPr>
        <p:spPr>
          <a:xfrm>
            <a:off x="-3496166" y="2549368"/>
            <a:ext cx="4434780" cy="707886"/>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GIF"/><Relationship Id="rId8" Type="http://schemas.openxmlformats.org/officeDocument/2006/relationships/image" Target="../media/image12.sv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5" Type="http://schemas.openxmlformats.org/officeDocument/2006/relationships/notesSlide" Target="../notesSlides/notesSlide1.xml"/><Relationship Id="rId14" Type="http://schemas.openxmlformats.org/officeDocument/2006/relationships/slideLayout" Target="../slideLayouts/slideLayout3.xml"/><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svg"/><Relationship Id="rId10" Type="http://schemas.openxmlformats.org/officeDocument/2006/relationships/image" Target="../media/image14.png"/><Relationship Id="rId1" Type="http://schemas.openxmlformats.org/officeDocument/2006/relationships/image" Target="../media/image5.GIF"/></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jpeg"/><Relationship Id="rId2" Type="http://schemas.microsoft.com/office/2007/relationships/hdphoto" Target="../media/image31.wdp"/><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1.wdp"/><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7.wdp"/><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GIF"/><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44.wdp"/><Relationship Id="rId3" Type="http://schemas.openxmlformats.org/officeDocument/2006/relationships/image" Target="../media/image43.png"/><Relationship Id="rId2" Type="http://schemas.microsoft.com/office/2007/relationships/hdphoto" Target="../media/image42.wdp"/><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46.wdp"/><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6.GIF"/><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6.GIF"/><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jpeg"/><Relationship Id="rId2" Type="http://schemas.microsoft.com/office/2007/relationships/hdphoto" Target="../media/image31.wdp"/><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15893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49905" y="7363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ct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5"/>
          <p:cNvPicPr>
            <a:picLocks noChangeAspect="1"/>
          </p:cNvPicPr>
          <p:nvPr/>
        </p:nvPicPr>
        <p:blipFill>
          <a:blip r:embed="rId1"/>
          <a:srcRect/>
          <a:stretch>
            <a:fillRect/>
          </a:stretch>
        </p:blipFill>
        <p:spPr>
          <a:xfrm>
            <a:off x="3817476" y="5907557"/>
            <a:ext cx="342944" cy="49702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8209" y="5758041"/>
            <a:ext cx="6211530" cy="140089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09" y="5911558"/>
            <a:ext cx="5319708" cy="1262102"/>
          </a:xfrm>
          <a:prstGeom prst="rect">
            <a:avLst/>
          </a:prstGeom>
        </p:spPr>
      </p:pic>
      <p:pic>
        <p:nvPicPr>
          <p:cNvPr id="10" name="Picture 10"/>
          <p:cNvPicPr>
            <a:picLocks noChangeAspect="1"/>
          </p:cNvPicPr>
          <p:nvPr/>
        </p:nvPicPr>
        <p:blipFill>
          <a:blip r:embed="rId6"/>
          <a:srcRect/>
          <a:stretch>
            <a:fillRect/>
          </a:stretch>
        </p:blipFill>
        <p:spPr>
          <a:xfrm>
            <a:off x="1996529" y="4443785"/>
            <a:ext cx="2328336" cy="211587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2857" y="4276739"/>
            <a:ext cx="2594231" cy="2282922"/>
          </a:xfrm>
          <a:prstGeom prst="rect">
            <a:avLst/>
          </a:prstGeom>
        </p:spPr>
      </p:pic>
      <p:pic>
        <p:nvPicPr>
          <p:cNvPr id="14" name="Picture 14"/>
          <p:cNvPicPr>
            <a:picLocks noChangeAspect="1"/>
          </p:cNvPicPr>
          <p:nvPr/>
        </p:nvPicPr>
        <p:blipFill>
          <a:blip r:embed="rId9"/>
          <a:srcRect/>
          <a:stretch>
            <a:fillRect/>
          </a:stretch>
        </p:blipFill>
        <p:spPr>
          <a:xfrm>
            <a:off x="9653224" y="403913"/>
            <a:ext cx="1852976" cy="1157675"/>
          </a:xfrm>
          <a:prstGeom prst="rect">
            <a:avLst/>
          </a:prstGeom>
        </p:spPr>
      </p:pic>
      <p:sp>
        <p:nvSpPr>
          <p:cNvPr id="15" name="TextBox 15"/>
          <p:cNvSpPr txBox="1"/>
          <p:nvPr/>
        </p:nvSpPr>
        <p:spPr>
          <a:xfrm>
            <a:off x="1126203" y="1929167"/>
            <a:ext cx="10312107" cy="4085268"/>
          </a:xfrm>
          <a:prstGeom prst="rect">
            <a:avLst/>
          </a:prstGeom>
        </p:spPr>
        <p:txBody>
          <a:bodyPr spcFirstLastPara="1" lIns="0" tIns="0" rIns="0" bIns="0" numCol="1" rtlCol="0" anchor="t">
            <a:prstTxWarp prst="textArchUp">
              <a:avLst>
                <a:gd name="adj" fmla="val 10137940"/>
              </a:avLst>
            </a:prstTxWarp>
            <a:spAutoFit/>
          </a:bodyPr>
          <a:lstStyle/>
          <a:p>
            <a:pPr marL="0" marR="0" lvl="0" indent="0" algn="ctr" defTabSz="609600" rtl="0" eaLnBrk="1" fontAlgn="auto" latinLnBrk="0" hangingPunct="1">
              <a:lnSpc>
                <a:spcPts val="6425"/>
              </a:lnSpc>
              <a:spcBef>
                <a:spcPct val="0"/>
              </a:spcBef>
              <a:spcAft>
                <a:spcPts val="0"/>
              </a:spcAft>
              <a:buClrTx/>
              <a:buSzTx/>
              <a:buFontTx/>
              <a:buNone/>
              <a:defRPr/>
            </a:pP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BÀI GIẢNG </a:t>
            </a:r>
            <a:r>
              <a:rPr kumimoji="0" lang="en-US" sz="500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ĐIỆN</a:t>
            </a: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 TỬ THÁNG </a:t>
            </a:r>
            <a:r>
              <a:rPr kumimoji="0" lang="vi-VN" alt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3</a:t>
            </a:r>
            <a:endParaRPr kumimoji="0" lang="vi-VN" alt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endParaRPr>
          </a:p>
        </p:txBody>
      </p:sp>
      <p:sp>
        <p:nvSpPr>
          <p:cNvPr id="17" name="TextBox 17"/>
          <p:cNvSpPr txBox="1"/>
          <p:nvPr/>
        </p:nvSpPr>
        <p:spPr>
          <a:xfrm>
            <a:off x="4241859" y="4116780"/>
            <a:ext cx="4389509" cy="938530"/>
          </a:xfrm>
          <a:prstGeom prst="rect">
            <a:avLst/>
          </a:prstGeom>
        </p:spPr>
        <p:txBody>
          <a:bodyPr lIns="0" tIns="0" rIns="0" bIns="0" rtlCol="0" anchor="t">
            <a:spAutoFit/>
          </a:bodyPr>
          <a:lstStyle/>
          <a:p>
            <a:pPr marL="0" marR="0" lvl="0" indent="0" algn="ctr" defTabSz="609600" rtl="0" eaLnBrk="1" fontAlgn="auto" latinLnBrk="0" hangingPunct="1">
              <a:lnSpc>
                <a:spcPts val="3660"/>
              </a:lnSpc>
              <a:spcBef>
                <a:spcPts val="0"/>
              </a:spcBef>
              <a:spcAft>
                <a:spcPts val="0"/>
              </a:spcAft>
              <a:buClrTx/>
              <a:buSzTx/>
              <a:buFontTx/>
              <a:buNone/>
              <a:defRPr/>
            </a:pPr>
            <a:r>
              <a:rPr kumimoji="0" lang="vi-VN" altLang="en-US" sz="2615" b="0" i="0" u="none" strike="noStrike" kern="1200" cap="none" spc="0" normalizeH="0" baseline="0" noProof="0" dirty="0" err="1">
                <a:ln>
                  <a:noFill/>
                </a:ln>
                <a:solidFill>
                  <a:srgbClr val="000000"/>
                </a:solidFill>
                <a:effectLst/>
                <a:uLnTx/>
                <a:uFillTx/>
                <a:latin typeface="Lobster"/>
                <a:ea typeface="+mn-ea"/>
                <a:cs typeface="+mn-cs"/>
              </a:rPr>
              <a:t>ÔN TẬP GIỮA HỌC KÌ 2 TIẾT 3,</a:t>
            </a:r>
            <a:r>
              <a:rPr kumimoji="0" lang="vi-VN" altLang="en-US" sz="2615" b="0" i="0" u="none" strike="noStrike" kern="1200" cap="none" spc="0" normalizeH="0" baseline="0" noProof="0" dirty="0" err="1">
                <a:ln>
                  <a:noFill/>
                </a:ln>
                <a:solidFill>
                  <a:srgbClr val="000000"/>
                </a:solidFill>
                <a:effectLst/>
                <a:uLnTx/>
                <a:uFillTx/>
                <a:latin typeface="Lobster"/>
                <a:ea typeface="+mn-ea"/>
                <a:cs typeface="+mn-cs"/>
              </a:rPr>
              <a:t>4</a:t>
            </a:r>
            <a:endParaRPr kumimoji="0" lang="vi-VN" altLang="en-US" sz="2615" b="0" i="0" u="none" strike="noStrike" kern="1200" cap="none" spc="0" normalizeH="0" baseline="0" noProof="0" dirty="0" err="1">
              <a:ln>
                <a:noFill/>
              </a:ln>
              <a:solidFill>
                <a:srgbClr val="000000"/>
              </a:solidFill>
              <a:effectLst/>
              <a:uLnTx/>
              <a:uFillTx/>
              <a:latin typeface="Lobster"/>
              <a:ea typeface="+mn-ea"/>
              <a:cs typeface="+mn-cs"/>
            </a:endParaRPr>
          </a:p>
        </p:txBody>
      </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218710" y="5007824"/>
            <a:ext cx="2465547" cy="1769030"/>
          </a:xfrm>
          <a:prstGeom prst="rect">
            <a:avLst/>
          </a:prstGeom>
        </p:spPr>
      </p:pic>
      <p:pic>
        <p:nvPicPr>
          <p:cNvPr id="20" name="Picture 19" descr="A logo with a person holding a book&#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p:cNvSpPr txBox="1"/>
          <p:nvPr/>
        </p:nvSpPr>
        <p:spPr>
          <a:xfrm>
            <a:off x="1241803" y="2621744"/>
            <a:ext cx="10289764" cy="1015365"/>
          </a:xfrm>
          <a:prstGeom prst="rect">
            <a:avLst/>
          </a:prstGeom>
        </p:spPr>
        <p:txBody>
          <a:bodyPr lIns="0" tIns="0" rIns="0" bIns="0" rtlCol="0" anchor="t">
            <a:spAutoFit/>
          </a:bodyPr>
          <a:lstStyle/>
          <a:p>
            <a:pPr marL="0" marR="0" lvl="0" indent="0" algn="ctr" defTabSz="609600" rtl="0" eaLnBrk="1" fontAlgn="auto" latinLnBrk="0" hangingPunct="1">
              <a:lnSpc>
                <a:spcPts val="7920"/>
              </a:lnSpc>
              <a:spcBef>
                <a:spcPct val="0"/>
              </a:spcBef>
              <a:spcAft>
                <a:spcPts val="0"/>
              </a:spcAft>
              <a:buClrTx/>
              <a:buSzTx/>
              <a:buFontTx/>
              <a:buNone/>
              <a:defRPr/>
            </a:pPr>
            <a:r>
              <a:rPr kumimoji="0" lang="vi-VN" altLang="en-US" sz="4400" b="1" i="0" u="none" strike="noStrike" kern="1200" cap="none" spc="0" normalizeH="0" baseline="0" noProof="0" dirty="0">
                <a:ln>
                  <a:noFill/>
                </a:ln>
                <a:solidFill>
                  <a:srgbClr val="002060"/>
                </a:solidFill>
                <a:effectLst/>
                <a:uLnTx/>
                <a:uFillTx/>
                <a:latin typeface="Open Sans Bold"/>
                <a:ea typeface="+mn-ea"/>
                <a:cs typeface="+mn-cs"/>
              </a:rPr>
              <a:t>MÔN TIẾNG VIỆT</a:t>
            </a:r>
            <a:endParaRPr kumimoji="0" lang="vi-VN" altLang="en-US" sz="4400" b="1" i="0" u="none" strike="noStrike" kern="1200" cap="none" spc="0" normalizeH="0" baseline="0" noProof="0" dirty="0">
              <a:ln>
                <a:noFill/>
              </a:ln>
              <a:solidFill>
                <a:srgbClr val="002060"/>
              </a:solidFill>
              <a:effectLst/>
              <a:uLnTx/>
              <a:uFillTx/>
              <a:latin typeface="Open Sans Bold"/>
              <a:ea typeface="+mn-ea"/>
              <a:cs typeface="+mn-cs"/>
            </a:endParaRPr>
          </a:p>
        </p:txBody>
      </p:sp>
      <p:sp>
        <p:nvSpPr>
          <p:cNvPr id="22" name="TextBox 17"/>
          <p:cNvSpPr txBox="1"/>
          <p:nvPr/>
        </p:nvSpPr>
        <p:spPr>
          <a:xfrm>
            <a:off x="3392488" y="453422"/>
            <a:ext cx="5407023" cy="436338"/>
          </a:xfrm>
          <a:prstGeom prst="rect">
            <a:avLst/>
          </a:prstGeom>
        </p:spPr>
        <p:txBody>
          <a:bodyPr wrap="square" lIns="0" tIns="0" rIns="0" bIns="0" rtlCol="0" anchor="t">
            <a:spAutoFit/>
          </a:bodyPr>
          <a:lstStyle/>
          <a:p>
            <a:pPr marL="0" marR="0" lvl="0" indent="0" algn="ctr" defTabSz="609600" rtl="0" eaLnBrk="1" fontAlgn="auto" latinLnBrk="0" hangingPunct="1">
              <a:lnSpc>
                <a:spcPts val="3660"/>
              </a:lnSpc>
              <a:spcBef>
                <a:spcPts val="0"/>
              </a:spcBef>
              <a:spcAft>
                <a:spcPts val="0"/>
              </a:spcAft>
              <a:buClrTx/>
              <a:buSzTx/>
              <a:buFontTx/>
              <a:buNone/>
              <a:defRPr/>
            </a:pPr>
            <a:r>
              <a:rPr kumimoji="0" lang="en-US" sz="2615" b="0" i="0" u="none" strike="noStrike" kern="1200" cap="none" spc="0" normalizeH="0" baseline="0" noProof="0" dirty="0" err="1">
                <a:ln>
                  <a:noFill/>
                </a:ln>
                <a:solidFill>
                  <a:srgbClr val="000000"/>
                </a:solidFill>
                <a:effectLst/>
                <a:uLnTx/>
                <a:uFillTx/>
                <a:latin typeface="Lobster"/>
                <a:ea typeface="+mn-ea"/>
                <a:cs typeface="+mn-cs"/>
              </a:rPr>
              <a:t>Trường</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Tiểu</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Nguyễn</a:t>
            </a:r>
            <a:r>
              <a:rPr kumimoji="0" lang="en-US" sz="2615" b="0" i="0" u="none" strike="noStrike" kern="1200" cap="none" spc="0" normalizeH="0" baseline="0" noProof="0" dirty="0">
                <a:ln>
                  <a:noFill/>
                </a:ln>
                <a:solidFill>
                  <a:srgbClr val="000000"/>
                </a:solidFill>
                <a:effectLst/>
                <a:uLnTx/>
                <a:uFillTx/>
                <a:latin typeface="Lobster"/>
                <a:ea typeface="+mn-ea"/>
                <a:cs typeface="+mn-cs"/>
              </a:rPr>
              <a:t> </a:t>
            </a:r>
            <a:r>
              <a:rPr kumimoji="0" lang="en-US" sz="2615" b="0" i="0" u="none" strike="noStrike" kern="1200" cap="none" spc="0" normalizeH="0" baseline="0" noProof="0" dirty="0" err="1">
                <a:ln>
                  <a:noFill/>
                </a:ln>
                <a:solidFill>
                  <a:srgbClr val="000000"/>
                </a:solidFill>
                <a:effectLst/>
                <a:uLnTx/>
                <a:uFillTx/>
                <a:latin typeface="Lobster"/>
                <a:ea typeface="+mn-ea"/>
                <a:cs typeface="+mn-cs"/>
              </a:rPr>
              <a:t>Bỉnh</a:t>
            </a:r>
            <a:r>
              <a:rPr kumimoji="0" lang="en-US" sz="2615" b="0" i="0" u="none" strike="noStrike" kern="1200" cap="none" spc="0" normalizeH="0" baseline="0" noProof="0" dirty="0">
                <a:ln>
                  <a:noFill/>
                </a:ln>
                <a:solidFill>
                  <a:srgbClr val="000000"/>
                </a:solidFill>
                <a:effectLst/>
                <a:uLnTx/>
                <a:uFillTx/>
                <a:latin typeface="Lobster"/>
                <a:ea typeface="+mn-ea"/>
                <a:cs typeface="+mn-cs"/>
              </a:rPr>
              <a:t> Khiêm</a:t>
            </a:r>
            <a:endParaRPr kumimoji="0" lang="en-US" sz="2615" b="0" i="0" u="none" strike="noStrike" kern="1200" cap="none" spc="0" normalizeH="0" baseline="0" noProof="0" dirty="0">
              <a:ln>
                <a:noFill/>
              </a:ln>
              <a:solidFill>
                <a:srgbClr val="000000"/>
              </a:solidFill>
              <a:effectLst/>
              <a:uLnTx/>
              <a:uFillTx/>
              <a:latin typeface="Lobster"/>
              <a:ea typeface="+mn-ea"/>
              <a:cs typeface="+mn-cs"/>
            </a:endParaRPr>
          </a:p>
        </p:txBody>
      </p:sp>
      <p:pic>
        <p:nvPicPr>
          <p:cNvPr id="19" name="Picture 6"/>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9196"/>
          <a:stretch>
            <a:fillRect/>
          </a:stretch>
        </p:blipFill>
        <p:spPr>
          <a:xfrm>
            <a:off x="8436123" y="5772768"/>
            <a:ext cx="3776886" cy="1400892"/>
          </a:xfrm>
          <a:prstGeom prst="rect">
            <a:avLst/>
          </a:prstGeom>
        </p:spPr>
      </p:pic>
      <p:sp>
        <p:nvSpPr>
          <p:cNvPr id="16" name="Freeform 8"/>
          <p:cNvSpPr/>
          <p:nvPr/>
        </p:nvSpPr>
        <p:spPr>
          <a:xfrm>
            <a:off x="8840692" y="3849813"/>
            <a:ext cx="2784545" cy="260427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3"/>
            <a:stretch>
              <a:fillRect/>
            </a:stretch>
          </a:blipFill>
        </p:spPr>
        <p:txBody>
          <a:bodyPr/>
          <a:lstStyle/>
          <a:p>
            <a:endParaRPr lang="vi-VN"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10399594" cy="1399777"/>
            <a:chOff x="805217" y="449342"/>
            <a:chExt cx="10672549" cy="1399777"/>
          </a:xfrm>
        </p:grpSpPr>
        <p:sp>
          <p:nvSpPr>
            <p:cNvPr id="2"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3" name="TextBox 2"/>
            <p:cNvSpPr txBox="1"/>
            <p:nvPr/>
          </p:nvSpPr>
          <p:spPr>
            <a:xfrm>
              <a:off x="1056920" y="553254"/>
              <a:ext cx="10169142" cy="1200329"/>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b. Những ai đã quan tâm, giúp đỡ cánh   cam?</a:t>
              </a:r>
              <a:endParaRPr lang="en-US" sz="3600" b="1">
                <a:solidFill>
                  <a:schemeClr val="accent2">
                    <a:lumMod val="50000"/>
                  </a:schemeClr>
                </a:solidFill>
                <a:latin typeface="UTM Avo" panose="02040603050506020204" pitchFamily="18" charset="0"/>
              </a:endParaRPr>
            </a:p>
          </p:txBody>
        </p:sp>
      </p:grpSp>
      <p:pic>
        <p:nvPicPr>
          <p:cNvPr id="5" name="Picture 4"/>
          <p:cNvPicPr>
            <a:picLocks noChangeAspect="1"/>
          </p:cNvPicPr>
          <p:nvPr/>
        </p:nvPicPr>
        <p:blipFill>
          <a:blip r:embed="rId1" cstate="print">
            <a:extLst>
              <a:ext uri="{BEBA8EAE-BF5A-486C-A8C5-ECC9F3942E4B}">
                <a14:imgProps xmlns:a14="http://schemas.microsoft.com/office/drawing/2010/main">
                  <a14:imgLayer r:embed="rId2">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402" y="1903710"/>
            <a:ext cx="4241829" cy="4566987"/>
          </a:xfrm>
          <a:prstGeom prst="rect">
            <a:avLst/>
          </a:prstGeom>
        </p:spPr>
      </p:pic>
      <p:grpSp>
        <p:nvGrpSpPr>
          <p:cNvPr id="13" name="Group 12"/>
          <p:cNvGrpSpPr/>
          <p:nvPr/>
        </p:nvGrpSpPr>
        <p:grpSpPr>
          <a:xfrm>
            <a:off x="1071348" y="2274176"/>
            <a:ext cx="5540992" cy="3367168"/>
            <a:chOff x="1071348" y="2274176"/>
            <a:chExt cx="5540992" cy="3367168"/>
          </a:xfrm>
        </p:grpSpPr>
        <p:sp>
          <p:nvSpPr>
            <p:cNvPr id="14" name="TextBox 13"/>
            <p:cNvSpPr txBox="1"/>
            <p:nvPr/>
          </p:nvSpPr>
          <p:spPr>
            <a:xfrm>
              <a:off x="1364775" y="2557377"/>
              <a:ext cx="4790365" cy="2800767"/>
            </a:xfrm>
            <a:prstGeom prst="rect">
              <a:avLst/>
            </a:prstGeom>
            <a:noFill/>
          </p:spPr>
          <p:txBody>
            <a:bodyPr wrap="square" rtlCol="0">
              <a:spAutoFit/>
            </a:bodyPr>
            <a:lstStyle/>
            <a:p>
              <a:pPr algn="just"/>
              <a:r>
                <a:rPr lang="en-US" sz="4400">
                  <a:latin typeface="UTM Avo" panose="02040603050506020204" pitchFamily="18" charset="0"/>
                </a:rPr>
                <a:t>       </a:t>
              </a:r>
              <a:r>
                <a:rPr lang="en-US" sz="4400">
                  <a:solidFill>
                    <a:srgbClr val="002060"/>
                  </a:solidFill>
                  <a:latin typeface="UTM Avo" panose="02040603050506020204" pitchFamily="18" charset="0"/>
                </a:rPr>
                <a:t>Bọ dừa, cào cào, xén tóc đã quan tâm, giúp đỡ cánh cam.</a:t>
              </a:r>
              <a:endParaRPr lang="en-US" sz="4400">
                <a:solidFill>
                  <a:srgbClr val="002060"/>
                </a:solidFill>
                <a:latin typeface="UTM Avo" panose="02040603050506020204" pitchFamily="18" charset="0"/>
              </a:endParaRPr>
            </a:p>
          </p:txBody>
        </p:sp>
        <p:sp>
          <p:nvSpPr>
            <p:cNvPr id="15" name="Flowchart: Terminator 14"/>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2400" b="1">
                <a:solidFill>
                  <a:srgbClr val="5FBDAC"/>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10399594" cy="1399777"/>
            <a:chOff x="805217" y="449342"/>
            <a:chExt cx="10672549" cy="1399777"/>
          </a:xfrm>
        </p:grpSpPr>
        <p:sp>
          <p:nvSpPr>
            <p:cNvPr id="2"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3" name="TextBox 2"/>
            <p:cNvSpPr txBox="1"/>
            <p:nvPr/>
          </p:nvSpPr>
          <p:spPr>
            <a:xfrm>
              <a:off x="1056920" y="553254"/>
              <a:ext cx="10169142" cy="1200329"/>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c. Họ đã làm gì và nói gì để an ủi cánh cam?</a:t>
              </a:r>
              <a:endParaRPr lang="en-US" sz="3600" b="1">
                <a:solidFill>
                  <a:schemeClr val="accent2">
                    <a:lumMod val="50000"/>
                  </a:schemeClr>
                </a:solidFill>
                <a:latin typeface="UTM Avo" panose="02040603050506020204" pitchFamily="18" charset="0"/>
              </a:endParaRPr>
            </a:p>
          </p:txBody>
        </p:sp>
      </p:grpSp>
      <p:pic>
        <p:nvPicPr>
          <p:cNvPr id="5" name="Picture 4"/>
          <p:cNvPicPr>
            <a:picLocks noChangeAspect="1"/>
          </p:cNvPicPr>
          <p:nvPr/>
        </p:nvPicPr>
        <p:blipFill>
          <a:blip r:embed="rId1" cstate="print">
            <a:extLst>
              <a:ext uri="{BEBA8EAE-BF5A-486C-A8C5-ECC9F3942E4B}">
                <a14:imgProps xmlns:a14="http://schemas.microsoft.com/office/drawing/2010/main">
                  <a14:imgLayer r:embed="rId2">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942767" y="2548060"/>
            <a:ext cx="6767012" cy="3510614"/>
          </a:xfrm>
          <a:prstGeom prst="rect">
            <a:avLst/>
          </a:prstGeom>
        </p:spPr>
      </p:pic>
      <p:grpSp>
        <p:nvGrpSpPr>
          <p:cNvPr id="18" name="Group 17"/>
          <p:cNvGrpSpPr/>
          <p:nvPr/>
        </p:nvGrpSpPr>
        <p:grpSpPr>
          <a:xfrm>
            <a:off x="574347" y="2274175"/>
            <a:ext cx="4270608" cy="4163271"/>
            <a:chOff x="1071348" y="2274176"/>
            <a:chExt cx="5540992" cy="3454190"/>
          </a:xfrm>
        </p:grpSpPr>
        <p:sp>
          <p:nvSpPr>
            <p:cNvPr id="19" name="TextBox 18"/>
            <p:cNvSpPr txBox="1"/>
            <p:nvPr/>
          </p:nvSpPr>
          <p:spPr>
            <a:xfrm>
              <a:off x="1280038" y="2434266"/>
              <a:ext cx="5123612" cy="3294100"/>
            </a:xfrm>
            <a:prstGeom prst="rect">
              <a:avLst/>
            </a:prstGeom>
            <a:noFill/>
          </p:spPr>
          <p:txBody>
            <a:bodyPr wrap="square" rtlCol="0">
              <a:spAutoFit/>
            </a:bodyPr>
            <a:lstStyle/>
            <a:p>
              <a:pPr algn="ctr"/>
              <a:r>
                <a:rPr lang="en-US" sz="3600">
                  <a:solidFill>
                    <a:schemeClr val="accent6">
                      <a:lumMod val="50000"/>
                    </a:schemeClr>
                  </a:solidFill>
                  <a:latin typeface="UTM Avo" panose="02040603050506020204" pitchFamily="18" charset="0"/>
                </a:rPr>
                <a:t>Họ nghe tiếng cánh cam khóc, vội dừng công việc đi tìm cánh cam và mời cánh cam về nhà mình. </a:t>
              </a:r>
              <a:endParaRPr lang="en-US" sz="3600">
                <a:solidFill>
                  <a:schemeClr val="accent6">
                    <a:lumMod val="50000"/>
                  </a:schemeClr>
                </a:solidFill>
                <a:latin typeface="UTM Avo" panose="02040603050506020204" pitchFamily="18" charset="0"/>
              </a:endParaRPr>
            </a:p>
          </p:txBody>
        </p:sp>
        <p:sp>
          <p:nvSpPr>
            <p:cNvPr id="20" name="Flowchart: Terminator 19"/>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2400" b="1">
                <a:solidFill>
                  <a:srgbClr val="5FBDAC"/>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04631" y="1160295"/>
            <a:ext cx="3676049" cy="5697705"/>
          </a:xfrm>
          <a:prstGeom prst="rect">
            <a:avLst/>
          </a:prstGeom>
        </p:spPr>
      </p:pic>
      <p:grpSp>
        <p:nvGrpSpPr>
          <p:cNvPr id="3" name="Group 2"/>
          <p:cNvGrpSpPr/>
          <p:nvPr/>
        </p:nvGrpSpPr>
        <p:grpSpPr>
          <a:xfrm>
            <a:off x="2818773" y="501992"/>
            <a:ext cx="5383532" cy="1107996"/>
            <a:chOff x="3751684" y="2776936"/>
            <a:chExt cx="8031299" cy="1107996"/>
          </a:xfrm>
        </p:grpSpPr>
        <p:sp>
          <p:nvSpPr>
            <p:cNvPr id="4" name="TextBox 3"/>
            <p:cNvSpPr txBox="1"/>
            <p:nvPr/>
          </p:nvSpPr>
          <p:spPr>
            <a:xfrm>
              <a:off x="3751684" y="2776936"/>
              <a:ext cx="8031299" cy="1107996"/>
            </a:xfrm>
            <a:prstGeom prst="rect">
              <a:avLst/>
            </a:prstGeom>
            <a:noFill/>
          </p:spPr>
          <p:txBody>
            <a:bodyPr wrap="square" rtlCol="0">
              <a:spAutoFit/>
            </a:bodyPr>
            <a:lstStyle/>
            <a:p>
              <a:r>
                <a:rPr lang="en-US" sz="6600" b="1">
                  <a:ln w="203200">
                    <a:solidFill>
                      <a:srgbClr val="FFCCFF"/>
                    </a:solidFill>
                  </a:ln>
                  <a:solidFill>
                    <a:schemeClr val="bg1"/>
                  </a:solidFill>
                  <a:effectLst>
                    <a:outerShdw blurRad="38100" dist="38100" dir="2700000" algn="tl">
                      <a:srgbClr val="000000">
                        <a:alpha val="43137"/>
                      </a:srgbClr>
                    </a:outerShdw>
                  </a:effectLst>
                  <a:latin typeface="#9Slide05 SVNMaphylla" pitchFamily="2" charset="0"/>
                </a:rPr>
                <a:t>Các em hãy nhớ</a:t>
              </a:r>
              <a:endParaRPr lang="en-US" sz="6600" b="1" dirty="0">
                <a:ln w="203200">
                  <a:solidFill>
                    <a:srgbClr val="FFCCFF"/>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5" name="TextBox 4"/>
            <p:cNvSpPr txBox="1"/>
            <p:nvPr/>
          </p:nvSpPr>
          <p:spPr>
            <a:xfrm>
              <a:off x="3751684" y="2776936"/>
              <a:ext cx="8031299" cy="1107996"/>
            </a:xfrm>
            <a:prstGeom prst="rect">
              <a:avLst/>
            </a:prstGeom>
            <a:noFill/>
          </p:spPr>
          <p:txBody>
            <a:bodyPr wrap="square" rtlCol="0">
              <a:spAutoFit/>
            </a:bodyPr>
            <a:lstStyle/>
            <a:p>
              <a:r>
                <a:rPr lang="en-US" sz="6600" b="1">
                  <a:solidFill>
                    <a:srgbClr val="FF0066"/>
                  </a:solidFill>
                  <a:effectLst>
                    <a:outerShdw blurRad="38100" dist="38100" dir="2700000" algn="tl">
                      <a:srgbClr val="000000">
                        <a:alpha val="43137"/>
                      </a:srgbClr>
                    </a:outerShdw>
                  </a:effectLst>
                  <a:latin typeface="#9Slide05 SVNMaphylla" pitchFamily="2" charset="0"/>
                </a:rPr>
                <a:t>Các em hãy nhớ</a:t>
              </a:r>
              <a:endParaRPr lang="en-US" sz="6600" b="1" dirty="0">
                <a:solidFill>
                  <a:srgbClr val="FF0066"/>
                </a:solidFill>
                <a:effectLst>
                  <a:outerShdw blurRad="38100" dist="38100" dir="2700000" algn="tl">
                    <a:srgbClr val="000000">
                      <a:alpha val="43137"/>
                    </a:srgbClr>
                  </a:outerShdw>
                </a:effectLst>
                <a:latin typeface="#9Slide05 SVNMaphylla" pitchFamily="2" charset="0"/>
              </a:endParaRPr>
            </a:p>
          </p:txBody>
        </p:sp>
      </p:grpSp>
      <p:grpSp>
        <p:nvGrpSpPr>
          <p:cNvPr id="9" name="Group 8"/>
          <p:cNvGrpSpPr/>
          <p:nvPr/>
        </p:nvGrpSpPr>
        <p:grpSpPr>
          <a:xfrm>
            <a:off x="4790364" y="1842448"/>
            <a:ext cx="6632812" cy="3794077"/>
            <a:chOff x="4763069" y="1842448"/>
            <a:chExt cx="6632812" cy="3794077"/>
          </a:xfrm>
        </p:grpSpPr>
        <p:sp>
          <p:nvSpPr>
            <p:cNvPr id="6" name="Rounded Rectangular Callout 5"/>
            <p:cNvSpPr/>
            <p:nvPr/>
          </p:nvSpPr>
          <p:spPr>
            <a:xfrm>
              <a:off x="4763069" y="1842448"/>
              <a:ext cx="6632812" cy="3794077"/>
            </a:xfrm>
            <a:prstGeom prst="wedgeRoundRectCallout">
              <a:avLst>
                <a:gd name="adj1" fmla="val -66023"/>
                <a:gd name="adj2" fmla="val 268"/>
                <a:gd name="adj3" fmla="val 16667"/>
              </a:avLst>
            </a:prstGeom>
            <a:noFill/>
            <a:ln w="28575">
              <a:solidFill>
                <a:srgbClr val="FF66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63319" y="2060812"/>
              <a:ext cx="6155141" cy="3323987"/>
            </a:xfrm>
            <a:prstGeom prst="rect">
              <a:avLst/>
            </a:prstGeom>
            <a:noFill/>
          </p:spPr>
          <p:txBody>
            <a:bodyPr wrap="square" rtlCol="0">
              <a:spAutoFit/>
            </a:bodyPr>
            <a:lstStyle/>
            <a:p>
              <a:pPr algn="just"/>
              <a:r>
                <a:rPr lang="en-US" sz="3000" b="1">
                  <a:latin typeface="UTM Avo" panose="02040603050506020204" pitchFamily="18" charset="0"/>
                </a:rPr>
                <a:t>     </a:t>
              </a:r>
              <a:r>
                <a:rPr lang="en-US" sz="3000" b="1">
                  <a:solidFill>
                    <a:srgbClr val="800000"/>
                  </a:solidFill>
                  <a:latin typeface="UTM Avo" panose="02040603050506020204" pitchFamily="18" charset="0"/>
                </a:rPr>
                <a:t>Trong cuộc sống ai cũng có lúc gặp khó khăn, chúng ta phải biết bình tĩnh để tìm ra cách giải quyết hiệu quả nhất. Mỗi con người cần có tấm lòng nhân hậu, giúp đỡ người khác khi gặp khó khăn.</a:t>
              </a:r>
              <a:endParaRPr lang="en-US" sz="3000" b="1">
                <a:solidFill>
                  <a:srgbClr val="800000"/>
                </a:solidFill>
                <a:latin typeface="UTM Avo"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6979" y="708650"/>
            <a:ext cx="10863619" cy="942730"/>
            <a:chOff x="805217" y="449342"/>
            <a:chExt cx="10822103" cy="1399777"/>
          </a:xfrm>
        </p:grpSpPr>
        <p:sp>
          <p:nvSpPr>
            <p:cNvPr id="3"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4" name="TextBox 3"/>
            <p:cNvSpPr txBox="1"/>
            <p:nvPr/>
          </p:nvSpPr>
          <p:spPr>
            <a:xfrm>
              <a:off x="954771" y="586552"/>
              <a:ext cx="10672549" cy="788463"/>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4. Nói và đáp lời trong các tình huống sau. </a:t>
              </a:r>
              <a:endParaRPr lang="en-US" sz="3600" b="1">
                <a:solidFill>
                  <a:schemeClr val="accent5">
                    <a:lumMod val="75000"/>
                  </a:schemeClr>
                </a:solidFill>
                <a:latin typeface="UTM Avo" panose="02040603050506020204" pitchFamily="18" charset="0"/>
              </a:endParaRPr>
            </a:p>
          </p:txBody>
        </p:sp>
      </p:grpSp>
      <p:sp>
        <p:nvSpPr>
          <p:cNvPr id="7" name="TextBox 6"/>
          <p:cNvSpPr txBox="1"/>
          <p:nvPr/>
        </p:nvSpPr>
        <p:spPr>
          <a:xfrm>
            <a:off x="736979" y="1890733"/>
            <a:ext cx="9909062" cy="2477473"/>
          </a:xfrm>
          <a:prstGeom prst="rect">
            <a:avLst/>
          </a:prstGeom>
          <a:noFill/>
        </p:spPr>
        <p:txBody>
          <a:bodyPr wrap="square" rtlCol="0">
            <a:spAutoFit/>
          </a:bodyPr>
          <a:lstStyle/>
          <a:p>
            <a:pPr marL="742950" indent="-742950">
              <a:lnSpc>
                <a:spcPct val="150000"/>
              </a:lnSpc>
              <a:buAutoNum type="alphaLcPeriod"/>
            </a:pPr>
            <a:r>
              <a:rPr lang="en-US" sz="3600" b="1">
                <a:solidFill>
                  <a:schemeClr val="accent2">
                    <a:lumMod val="50000"/>
                  </a:schemeClr>
                </a:solidFill>
                <a:latin typeface="UTM Avo" panose="02040603050506020204" pitchFamily="18" charset="0"/>
              </a:rPr>
              <a:t>An ủi, động viên bạn khi bị mệt.</a:t>
            </a:r>
            <a:endParaRPr lang="en-US" sz="3600" b="1">
              <a:solidFill>
                <a:schemeClr val="accent2">
                  <a:lumMod val="50000"/>
                </a:schemeClr>
              </a:solidFill>
              <a:latin typeface="UTM Avo" panose="02040603050506020204" pitchFamily="18" charset="0"/>
            </a:endParaRPr>
          </a:p>
          <a:p>
            <a:pPr marL="742950" indent="-742950">
              <a:lnSpc>
                <a:spcPct val="150000"/>
              </a:lnSpc>
              <a:buAutoNum type="alphaLcPeriod"/>
            </a:pPr>
            <a:r>
              <a:rPr lang="en-US" sz="3600" b="1">
                <a:solidFill>
                  <a:schemeClr val="accent2">
                    <a:lumMod val="50000"/>
                  </a:schemeClr>
                </a:solidFill>
                <a:latin typeface="UTM Avo" panose="02040603050506020204" pitchFamily="18" charset="0"/>
              </a:rPr>
              <a:t>Mời bạn đọc một cuốn truyện hay.</a:t>
            </a:r>
            <a:endParaRPr lang="en-US" sz="3600" b="1">
              <a:solidFill>
                <a:schemeClr val="accent2">
                  <a:lumMod val="50000"/>
                </a:schemeClr>
              </a:solidFill>
              <a:latin typeface="UTM Avo" panose="02040603050506020204" pitchFamily="18" charset="0"/>
            </a:endParaRPr>
          </a:p>
          <a:p>
            <a:pPr marL="742950" indent="-742950">
              <a:lnSpc>
                <a:spcPct val="150000"/>
              </a:lnSpc>
              <a:buAutoNum type="alphaLcPeriod"/>
            </a:pPr>
            <a:r>
              <a:rPr lang="en-US" sz="3600" b="1">
                <a:solidFill>
                  <a:schemeClr val="accent2">
                    <a:lumMod val="50000"/>
                  </a:schemeClr>
                </a:solidFill>
                <a:latin typeface="UTM Avo" panose="02040603050506020204" pitchFamily="18" charset="0"/>
              </a:rPr>
              <a:t>Đề nghị bạn hát một bài trước lớp. </a:t>
            </a:r>
            <a:endParaRPr lang="en-US" sz="3600" b="1">
              <a:solidFill>
                <a:schemeClr val="accent2">
                  <a:lumMod val="50000"/>
                </a:schemeClr>
              </a:solidFill>
              <a:latin typeface="UTM Avo"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5798" y="2024824"/>
            <a:ext cx="7799080" cy="3046988"/>
          </a:xfrm>
          <a:prstGeom prst="rect">
            <a:avLst/>
          </a:prstGeom>
          <a:noFill/>
        </p:spPr>
        <p:txBody>
          <a:bodyPr wrap="square" rtlCol="0">
            <a:spAutoFit/>
          </a:bodyPr>
          <a:lstStyle/>
          <a:p>
            <a:pPr algn="ctr"/>
            <a:r>
              <a:rPr lang="en-US" sz="9600">
                <a:solidFill>
                  <a:srgbClr val="7030A0"/>
                </a:solidFill>
                <a:effectLst>
                  <a:outerShdw blurRad="38100" dist="38100" dir="2700000" algn="tl">
                    <a:srgbClr val="000000">
                      <a:alpha val="43137"/>
                    </a:srgbClr>
                  </a:outerShdw>
                </a:effectLst>
                <a:latin typeface="#9Slide07 SVNDessert Menu Scrip" panose="00000500000000000000" pitchFamily="2" charset="0"/>
              </a:rPr>
              <a:t>Thảo luận nhóm 2</a:t>
            </a:r>
            <a:endParaRPr lang="en-US" sz="9600">
              <a:solidFill>
                <a:srgbClr val="7030A0"/>
              </a:solidFill>
              <a:effectLst>
                <a:outerShdw blurRad="38100" dist="38100" dir="2700000" algn="tl">
                  <a:srgbClr val="000000">
                    <a:alpha val="43137"/>
                  </a:srgbClr>
                </a:outerShdw>
              </a:effectLst>
              <a:latin typeface="#9Slide07 SVNDessert Menu Scrip" panose="00000500000000000000" pitchFamily="2" charset="0"/>
            </a:endParaRPr>
          </a:p>
        </p:txBody>
      </p:sp>
      <p:pic>
        <p:nvPicPr>
          <p:cNvPr id="3" name="图片 2"/>
          <p:cNvPicPr>
            <a:picLocks noChangeAspect="1"/>
          </p:cNvPicPr>
          <p:nvPr/>
        </p:nvPicPr>
        <p:blipFill>
          <a:blip r:embed="rId1" cstate="screen"/>
          <a:stretch>
            <a:fillRect/>
          </a:stretch>
        </p:blipFill>
        <p:spPr>
          <a:xfrm>
            <a:off x="-504064" y="2930043"/>
            <a:ext cx="4283538" cy="4283538"/>
          </a:xfrm>
          <a:prstGeom prst="rect">
            <a:avLst/>
          </a:prstGeom>
        </p:spPr>
      </p:pic>
      <p:pic>
        <p:nvPicPr>
          <p:cNvPr id="4" name="CẤM BUÔN BÁN, CẤM REUP">
            <a:hlinkClick r:id="" action="ppaction://noaction"/>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78283" y="0"/>
            <a:ext cx="2713717" cy="31186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875E-6 -4.81481E-6 L -1.875E-6 0.00047 C 0.01693 -0.02476 0.00781 -0.00763 0.0043 -0.05949 C 0.003 -0.08101 0.00391 -0.06689 -0.00234 -0.0824 C -0.00351 -0.08518 -0.00364 -0.08796 -0.00469 -0.09074 C -0.00599 -0.09444 -0.00872 -0.09583 -0.01107 -0.09907 C -0.01679 -0.10601 -0.00989 -0.0993 -0.01562 -0.1074 C -0.01706 -0.10925 -0.01888 -0.11064 -0.02005 -0.11226 C -0.02187 -0.11458 -0.02291 -0.11712 -0.02435 -0.11944 L -0.02669 -0.12314 C -0.0276 -0.12407 -0.02825 -0.12523 -0.0289 -0.12638 L -0.03333 -0.13611 C -0.03398 -0.13773 -0.03463 -0.13935 -0.03541 -0.1412 L -0.03737 -0.14467 C -0.03633 -0.15509 -0.03515 -0.1662 -0.03333 -0.17662 C -0.03281 -0.17824 -0.03242 -0.17986 -0.03099 -0.18171 C -0.03034 -0.18287 -0.02825 -0.18402 -0.02669 -0.18518 C -0.02617 -0.1868 -0.02578 -0.18842 -0.02435 -0.18981 C -0.02344 -0.1912 -0.02135 -0.19236 -0.02005 -0.19375 C -0.01914 -0.19444 -0.01862 -0.19583 -0.01797 -0.19699 C -0.01237 -0.21689 -0.01979 -0.19652 -0.01107 -0.20995 C -0.00963 -0.2125 -0.00898 -0.21805 -0.00664 -0.2206 C -0.00573 -0.22199 -0.00416 -0.22314 -0.00234 -0.2243 C 0.00404 -0.24097 -0.00573 -0.21412 0.00222 -0.24189 C 0.00313 -0.2456 0.00495 -0.25 0.00638 -0.25416 C 0.01029 -0.27615 0.01029 -0.26967 0.00638 -0.30185 C 0.00612 -0.30509 0.00274 -0.30856 -1.875E-6 -0.31157 C -0.00143 -0.31273 -0.00351 -0.31365 -0.00469 -0.31504 C -0.00651 -0.31736 -0.00898 -0.32222 -0.00898 -0.32199 " pathEditMode="relative" rAng="0" ptsTypes="AAAAAAAAAAAAAAAAAAAAAAAAAAAAA">
                                      <p:cBhvr>
                                        <p:cTn id="12" dur="5000" fill="hold"/>
                                        <p:tgtEl>
                                          <p:spTgt spid="4"/>
                                        </p:tgtEl>
                                        <p:attrNameLst>
                                          <p:attrName>ppt_x</p:attrName>
                                          <p:attrName>ppt_y</p:attrName>
                                        </p:attrNameLst>
                                      </p:cBhvr>
                                      <p:rCtr x="-1380" y="-16088"/>
                                    </p:animMotion>
                                  </p:childTnLst>
                                </p:cTn>
                              </p:par>
                            </p:childTnLst>
                          </p:cTn>
                        </p:par>
                      </p:childTnLst>
                    </p:cTn>
                  </p:par>
                </p:childTnLst>
              </p:cTn>
              <p:nextCondLst>
                <p:cond evt="onClick" delay="0">
                  <p:tgtEl>
                    <p:spTgt spid="4"/>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cstate="print">
            <a:extLst>
              <a:ext uri="{28A0092B-C50C-407E-A947-70E740481C1C}">
                <a14:useLocalDpi xmlns:a14="http://schemas.microsoft.com/office/drawing/2010/main" val="0"/>
              </a:ext>
            </a:extLst>
          </a:blip>
          <a:srcRect l="22909" t="15030" r="22596" b="14036"/>
          <a:stretch>
            <a:fillRect/>
          </a:stretch>
        </p:blipFill>
        <p:spPr>
          <a:xfrm>
            <a:off x="868717" y="1582537"/>
            <a:ext cx="3235277" cy="4830418"/>
          </a:xfrm>
          <a:prstGeom prst="rect">
            <a:avLst/>
          </a:prstGeom>
        </p:spPr>
      </p:pic>
      <p:grpSp>
        <p:nvGrpSpPr>
          <p:cNvPr id="3" name="Group 2"/>
          <p:cNvGrpSpPr/>
          <p:nvPr/>
        </p:nvGrpSpPr>
        <p:grpSpPr>
          <a:xfrm>
            <a:off x="1282890" y="517581"/>
            <a:ext cx="8925636" cy="942730"/>
            <a:chOff x="805217" y="449342"/>
            <a:chExt cx="10822103" cy="1399777"/>
          </a:xfrm>
        </p:grpSpPr>
        <p:sp>
          <p:nvSpPr>
            <p:cNvPr id="4"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5" name="TextBox 4"/>
            <p:cNvSpPr txBox="1"/>
            <p:nvPr/>
          </p:nvSpPr>
          <p:spPr>
            <a:xfrm>
              <a:off x="954771" y="586552"/>
              <a:ext cx="10672549" cy="959680"/>
            </a:xfrm>
            <a:prstGeom prst="rect">
              <a:avLst/>
            </a:prstGeom>
            <a:noFill/>
          </p:spPr>
          <p:txBody>
            <a:bodyPr wrap="square" rtlCol="0">
              <a:spAutoFit/>
            </a:bodyPr>
            <a:lstStyle/>
            <a:p>
              <a:r>
                <a:rPr lang="en-US" sz="3600" b="1">
                  <a:solidFill>
                    <a:schemeClr val="accent6">
                      <a:lumMod val="50000"/>
                    </a:schemeClr>
                  </a:solidFill>
                  <a:latin typeface="UTM Avo" panose="02040603050506020204" pitchFamily="18" charset="0"/>
                </a:rPr>
                <a:t>a. An ủi, động viên bạn khi bị mệt.</a:t>
              </a:r>
              <a:endParaRPr lang="en-US" sz="3600" b="1">
                <a:solidFill>
                  <a:schemeClr val="accent6">
                    <a:lumMod val="50000"/>
                  </a:schemeClr>
                </a:solidFill>
                <a:latin typeface="UTM Avo" panose="02040603050506020204" pitchFamily="18" charset="0"/>
              </a:endParaRPr>
            </a:p>
          </p:txBody>
        </p:sp>
      </p:grpSp>
      <p:sp>
        <p:nvSpPr>
          <p:cNvPr id="8" name="Flowchart: Terminator 7"/>
          <p:cNvSpPr/>
          <p:nvPr/>
        </p:nvSpPr>
        <p:spPr>
          <a:xfrm>
            <a:off x="4518167" y="1801883"/>
            <a:ext cx="6891362" cy="4421495"/>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932339" y="1996693"/>
            <a:ext cx="6063017" cy="4031873"/>
          </a:xfrm>
          <a:prstGeom prst="rect">
            <a:avLst/>
          </a:prstGeom>
          <a:noFill/>
        </p:spPr>
        <p:txBody>
          <a:bodyPr wrap="square">
            <a:spAutoFit/>
          </a:bodyPr>
          <a:lstStyle/>
          <a:p>
            <a:pPr algn="just">
              <a:defRPr/>
            </a:pPr>
            <a:r>
              <a:rPr lang="vi-VN" sz="3200" b="1" dirty="0">
                <a:solidFill>
                  <a:srgbClr val="002060"/>
                </a:solidFill>
                <a:latin typeface="Times New Roman" panose="02020603050405020304" pitchFamily="18" charset="0"/>
                <a:ea typeface="Vibur" charset="0"/>
                <a:cs typeface="Times New Roman" panose="02020603050405020304" pitchFamily="18" charset="0"/>
              </a:rPr>
              <a:t>- Bạn có mệt lắm không? Tớ nói với cô giáo đưa bạn xuống phòng y tế nhé.</a:t>
            </a:r>
            <a:endParaRPr lang="vi-VN" sz="3200" b="1" dirty="0">
              <a:solidFill>
                <a:srgbClr val="002060"/>
              </a:solidFill>
              <a:latin typeface="Times New Roman" panose="02020603050405020304" pitchFamily="18" charset="0"/>
              <a:ea typeface="Vibur" charset="0"/>
              <a:cs typeface="Times New Roman" panose="02020603050405020304" pitchFamily="18" charset="0"/>
            </a:endParaRPr>
          </a:p>
          <a:p>
            <a:pPr algn="just">
              <a:defRPr/>
            </a:pPr>
            <a:r>
              <a:rPr lang="vi-VN" sz="3200" b="1" dirty="0">
                <a:solidFill>
                  <a:srgbClr val="0070C0"/>
                </a:solidFill>
                <a:latin typeface="Times New Roman" panose="02020603050405020304" pitchFamily="18" charset="0"/>
                <a:ea typeface="Vibur" charset="0"/>
                <a:cs typeface="Times New Roman" panose="02020603050405020304" pitchFamily="18" charset="0"/>
              </a:rPr>
              <a:t>- Mình lấy nước cho bạn uống nhé! Mình nhờ cô giáo gọi điện cho mẹ bạn nhé! </a:t>
            </a:r>
            <a:endParaRPr lang="vi-VN" sz="3200" b="1" dirty="0">
              <a:solidFill>
                <a:srgbClr val="0070C0"/>
              </a:solidFill>
              <a:latin typeface="Times New Roman" panose="02020603050405020304" pitchFamily="18" charset="0"/>
              <a:ea typeface="Vibur" charset="0"/>
              <a:cs typeface="Times New Roman" panose="02020603050405020304" pitchFamily="18" charset="0"/>
            </a:endParaRPr>
          </a:p>
          <a:p>
            <a:pPr algn="just">
              <a:defRPr/>
            </a:pPr>
            <a:r>
              <a:rPr lang="vi-VN" sz="3200" b="1">
                <a:solidFill>
                  <a:srgbClr val="0000FF"/>
                </a:solidFill>
                <a:latin typeface="Times New Roman" panose="02020603050405020304" pitchFamily="18" charset="0"/>
                <a:ea typeface="Vibur" charset="0"/>
                <a:cs typeface="Times New Roman" panose="02020603050405020304" pitchFamily="18" charset="0"/>
              </a:rPr>
              <a:t>- </a:t>
            </a:r>
            <a:r>
              <a:rPr lang="vi-VN" sz="3200" b="1" dirty="0">
                <a:solidFill>
                  <a:srgbClr val="0000FF"/>
                </a:solidFill>
                <a:latin typeface="Times New Roman" panose="02020603050405020304" pitchFamily="18" charset="0"/>
                <a:ea typeface="Vibur" charset="0"/>
                <a:cs typeface="Times New Roman" panose="02020603050405020304" pitchFamily="18" charset="0"/>
              </a:rPr>
              <a:t>Bạn mệt lắm hả ? Mình có thể giúp bạn điều </a:t>
            </a:r>
            <a:r>
              <a:rPr lang="vi-VN" sz="3200" b="1">
                <a:solidFill>
                  <a:srgbClr val="0000FF"/>
                </a:solidFill>
                <a:latin typeface="Times New Roman" panose="02020603050405020304" pitchFamily="18" charset="0"/>
                <a:ea typeface="Vibur" charset="0"/>
                <a:cs typeface="Times New Roman" panose="02020603050405020304" pitchFamily="18" charset="0"/>
              </a:rPr>
              <a:t>gì ?</a:t>
            </a:r>
            <a:endParaRPr lang="vi-VN" sz="3200" b="1" dirty="0">
              <a:solidFill>
                <a:srgbClr val="0000FF"/>
              </a:solidFill>
              <a:latin typeface="Times New Roman" panose="02020603050405020304" pitchFamily="18" charset="0"/>
              <a:ea typeface="Vibur"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0" presetClass="entr" presetSubtype="0"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wedg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4525" y="531229"/>
            <a:ext cx="10317707" cy="942730"/>
            <a:chOff x="805217" y="449342"/>
            <a:chExt cx="10822103" cy="1399777"/>
          </a:xfrm>
        </p:grpSpPr>
        <p:sp>
          <p:nvSpPr>
            <p:cNvPr id="4"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5" name="TextBox 4"/>
            <p:cNvSpPr txBox="1"/>
            <p:nvPr/>
          </p:nvSpPr>
          <p:spPr>
            <a:xfrm>
              <a:off x="954771" y="586552"/>
              <a:ext cx="10672549" cy="959680"/>
            </a:xfrm>
            <a:prstGeom prst="rect">
              <a:avLst/>
            </a:prstGeom>
            <a:noFill/>
          </p:spPr>
          <p:txBody>
            <a:bodyPr wrap="square" rtlCol="0">
              <a:spAutoFit/>
            </a:bodyPr>
            <a:lstStyle/>
            <a:p>
              <a:r>
                <a:rPr lang="en-US" sz="3600" b="1">
                  <a:solidFill>
                    <a:schemeClr val="accent5">
                      <a:lumMod val="50000"/>
                    </a:schemeClr>
                  </a:solidFill>
                  <a:latin typeface="UTM Avo" panose="02040603050506020204" pitchFamily="18" charset="0"/>
                </a:rPr>
                <a:t>b. Mời bạn đọc một cuốn truyện hay.</a:t>
              </a:r>
              <a:endParaRPr lang="en-US" sz="3600" b="1">
                <a:solidFill>
                  <a:schemeClr val="accent5">
                    <a:lumMod val="50000"/>
                  </a:schemeClr>
                </a:solidFill>
                <a:latin typeface="UTM Avo" panose="02040603050506020204" pitchFamily="18" charset="0"/>
              </a:endParaRPr>
            </a:p>
          </p:txBody>
        </p:sp>
      </p:grpSp>
      <p:pic>
        <p:nvPicPr>
          <p:cNvPr id="2" name="Picture 1"/>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10000" r="90000">
                        <a14:foregroundMark x1="43974" y1="31636" x2="61319" y2="33818"/>
                      </a14:backgroundRemoval>
                    </a14:imgEffect>
                  </a14:imgLayer>
                </a14:imgProps>
              </a:ext>
              <a:ext uri="{28A0092B-C50C-407E-A947-70E740481C1C}">
                <a14:useLocalDpi xmlns:a14="http://schemas.microsoft.com/office/drawing/2010/main" val="0"/>
              </a:ext>
            </a:extLst>
          </a:blip>
          <a:stretch>
            <a:fillRect/>
          </a:stretch>
        </p:blipFill>
        <p:spPr>
          <a:xfrm>
            <a:off x="8024884" y="1424925"/>
            <a:ext cx="4579859" cy="6156406"/>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7156" b="93754" l="9863" r="89976"/>
                    </a14:imgEffect>
                  </a14:imgLayer>
                </a14:imgProps>
              </a:ext>
              <a:ext uri="{28A0092B-C50C-407E-A947-70E740481C1C}">
                <a14:useLocalDpi xmlns:a14="http://schemas.microsoft.com/office/drawing/2010/main" val="0"/>
              </a:ext>
            </a:extLst>
          </a:blip>
          <a:stretch>
            <a:fillRect/>
          </a:stretch>
        </p:blipFill>
        <p:spPr>
          <a:xfrm>
            <a:off x="6183218" y="2128419"/>
            <a:ext cx="3683331" cy="4911108"/>
          </a:xfrm>
          <a:prstGeom prst="rect">
            <a:avLst/>
          </a:prstGeom>
        </p:spPr>
      </p:pic>
      <p:grpSp>
        <p:nvGrpSpPr>
          <p:cNvPr id="8" name="Group 7"/>
          <p:cNvGrpSpPr/>
          <p:nvPr/>
        </p:nvGrpSpPr>
        <p:grpSpPr>
          <a:xfrm>
            <a:off x="641445" y="2101119"/>
            <a:ext cx="6141492" cy="4135908"/>
            <a:chOff x="4763069" y="1828796"/>
            <a:chExt cx="6632812" cy="4135908"/>
          </a:xfrm>
        </p:grpSpPr>
        <p:sp>
          <p:nvSpPr>
            <p:cNvPr id="9" name="Rounded Rectangular Callout 8"/>
            <p:cNvSpPr/>
            <p:nvPr/>
          </p:nvSpPr>
          <p:spPr>
            <a:xfrm flipH="1">
              <a:off x="4763069" y="1842448"/>
              <a:ext cx="6632812" cy="4122256"/>
            </a:xfrm>
            <a:prstGeom prst="wedgeRoundRectCallout">
              <a:avLst>
                <a:gd name="adj1" fmla="val -57579"/>
                <a:gd name="adj2" fmla="val 9538"/>
                <a:gd name="adj3" fmla="val 16667"/>
              </a:avLst>
            </a:prstGeom>
            <a:noFill/>
            <a:ln w="28575">
              <a:solidFill>
                <a:srgbClr val="FF66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63319" y="1828796"/>
              <a:ext cx="6155141" cy="3970318"/>
            </a:xfrm>
            <a:prstGeom prst="rect">
              <a:avLst/>
            </a:prstGeom>
            <a:noFill/>
          </p:spPr>
          <p:txBody>
            <a:bodyPr wrap="square" rtlCol="0">
              <a:spAutoFit/>
            </a:bodyPr>
            <a:lstStyle/>
            <a:p>
              <a:pPr algn="just">
                <a:defRPr/>
              </a:pPr>
              <a:r>
                <a:rPr lang="en-US" sz="3600" b="1">
                  <a:solidFill>
                    <a:schemeClr val="accent2">
                      <a:lumMod val="75000"/>
                    </a:schemeClr>
                  </a:solidFill>
                  <a:latin typeface="Times New Roman" panose="02020603050405020304" pitchFamily="18" charset="0"/>
                  <a:ea typeface="Vibur" charset="0"/>
                  <a:cs typeface="Times New Roman" panose="02020603050405020304" pitchFamily="18" charset="0"/>
                </a:rPr>
                <a:t>- </a:t>
              </a:r>
              <a:r>
                <a:rPr lang="vi-VN" sz="3600" b="1">
                  <a:solidFill>
                    <a:schemeClr val="accent2">
                      <a:lumMod val="75000"/>
                    </a:schemeClr>
                  </a:solidFill>
                  <a:latin typeface="Times New Roman" panose="02020603050405020304" pitchFamily="18" charset="0"/>
                  <a:ea typeface="Vibur" charset="0"/>
                  <a:cs typeface="Times New Roman" panose="02020603050405020304" pitchFamily="18" charset="0"/>
                </a:rPr>
                <a:t>Cuốn truyện này rất hay, bạn đọc đi, thế nào bạn cũng thích.</a:t>
              </a:r>
              <a:endParaRPr lang="vi-VN" sz="3600" b="1">
                <a:solidFill>
                  <a:schemeClr val="accent2">
                    <a:lumMod val="75000"/>
                  </a:schemeClr>
                </a:solidFill>
                <a:latin typeface="Times New Roman" panose="02020603050405020304" pitchFamily="18" charset="0"/>
                <a:ea typeface="Vibur" charset="0"/>
                <a:cs typeface="Times New Roman" panose="02020603050405020304" pitchFamily="18" charset="0"/>
              </a:endParaRPr>
            </a:p>
            <a:p>
              <a:pPr algn="just">
                <a:defRPr/>
              </a:pPr>
              <a:r>
                <a:rPr lang="en-US" sz="3600" b="1">
                  <a:solidFill>
                    <a:srgbClr val="C00000"/>
                  </a:solidFill>
                  <a:latin typeface="UTM Avo" panose="02040603050506020204" pitchFamily="18" charset="0"/>
                  <a:ea typeface="Vibur" charset="0"/>
                  <a:cs typeface="Times New Roman" panose="02020603050405020304" pitchFamily="18" charset="0"/>
                </a:rPr>
                <a:t>- </a:t>
              </a:r>
              <a:r>
                <a:rPr lang="vi-VN" sz="3600" b="1">
                  <a:solidFill>
                    <a:srgbClr val="C00000"/>
                  </a:solidFill>
                  <a:latin typeface="Times New Roman" panose="02020603050405020304" pitchFamily="18" charset="0"/>
                  <a:ea typeface="Vibur" charset="0"/>
                  <a:cs typeface="Times New Roman" panose="02020603050405020304" pitchFamily="18" charset="0"/>
                </a:rPr>
                <a:t>Truyện này hay lắm bạn ạ, bạn đọc sẽ mê luôn.</a:t>
              </a:r>
              <a:endParaRPr lang="vi-VN" sz="3600" b="1">
                <a:solidFill>
                  <a:srgbClr val="C00000"/>
                </a:solidFill>
                <a:latin typeface="Times New Roman" panose="02020603050405020304" pitchFamily="18" charset="0"/>
                <a:ea typeface="Vibur" charset="0"/>
                <a:cs typeface="Times New Roman" panose="02020603050405020304" pitchFamily="18" charset="0"/>
              </a:endParaRPr>
            </a:p>
            <a:p>
              <a:pPr algn="just">
                <a:defRPr/>
              </a:pPr>
              <a:r>
                <a:rPr lang="en-US" sz="3600" b="1">
                  <a:solidFill>
                    <a:schemeClr val="accent4">
                      <a:lumMod val="50000"/>
                    </a:schemeClr>
                  </a:solidFill>
                  <a:latin typeface="UTM Avo" panose="02040603050506020204" pitchFamily="18" charset="0"/>
                  <a:ea typeface="Vibur" charset="0"/>
                  <a:cs typeface="Times New Roman" panose="02020603050405020304" pitchFamily="18" charset="0"/>
                </a:rPr>
                <a:t>- </a:t>
              </a:r>
              <a:r>
                <a:rPr lang="vi-VN" sz="3600" b="1">
                  <a:solidFill>
                    <a:schemeClr val="accent4">
                      <a:lumMod val="50000"/>
                    </a:schemeClr>
                  </a:solidFill>
                  <a:latin typeface="Times New Roman" panose="02020603050405020304" pitchFamily="18" charset="0"/>
                  <a:ea typeface="Vibur" charset="0"/>
                  <a:cs typeface="Times New Roman" panose="02020603050405020304" pitchFamily="18" charset="0"/>
                </a:rPr>
                <a:t>Mình có truyện này thú vị lắm, bạn đọc đi nhé. </a:t>
              </a:r>
              <a:endParaRPr lang="vi-VN" sz="3600" b="1" dirty="0">
                <a:solidFill>
                  <a:schemeClr val="accent4">
                    <a:lumMod val="50000"/>
                  </a:schemeClr>
                </a:solidFill>
                <a:latin typeface="Times New Roman" panose="02020603050405020304" pitchFamily="18" charset="0"/>
                <a:ea typeface="Vibur"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78173" y="531229"/>
            <a:ext cx="10058399" cy="942730"/>
            <a:chOff x="805217" y="449342"/>
            <a:chExt cx="10896026" cy="1399777"/>
          </a:xfrm>
        </p:grpSpPr>
        <p:sp>
          <p:nvSpPr>
            <p:cNvPr id="4"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5" name="TextBox 4"/>
            <p:cNvSpPr txBox="1"/>
            <p:nvPr/>
          </p:nvSpPr>
          <p:spPr>
            <a:xfrm>
              <a:off x="1028694" y="485228"/>
              <a:ext cx="10672549" cy="1210835"/>
            </a:xfrm>
            <a:prstGeom prst="rect">
              <a:avLst/>
            </a:prstGeom>
            <a:noFill/>
          </p:spPr>
          <p:txBody>
            <a:bodyPr wrap="square" rtlCol="0">
              <a:spAutoFit/>
            </a:bodyPr>
            <a:lstStyle/>
            <a:p>
              <a:pPr>
                <a:lnSpc>
                  <a:spcPct val="150000"/>
                </a:lnSpc>
              </a:pPr>
              <a:r>
                <a:rPr lang="en-US" sz="3600" b="1">
                  <a:solidFill>
                    <a:schemeClr val="accent4">
                      <a:lumMod val="50000"/>
                    </a:schemeClr>
                  </a:solidFill>
                  <a:latin typeface="UTM Avo" panose="02040603050506020204" pitchFamily="18" charset="0"/>
                </a:rPr>
                <a:t>c. Đề nghị bạn hát một bài trước lớp.   </a:t>
              </a:r>
              <a:endParaRPr lang="en-US" sz="3600" b="1">
                <a:solidFill>
                  <a:schemeClr val="accent4">
                    <a:lumMod val="50000"/>
                  </a:schemeClr>
                </a:solidFill>
                <a:latin typeface="UTM Avo" panose="02040603050506020204" pitchFamily="18" charset="0"/>
              </a:endParaRPr>
            </a:p>
          </p:txBody>
        </p:sp>
      </p:grpSp>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backgroundRemoval t="2304" b="89994" l="3275" r="89994">
                        <a14:foregroundMark x1="33172" y1="14736" x2="31352" y2="16131"/>
                        <a14:foregroundMark x1="24621" y1="27653" x2="22195" y2="30625"/>
                        <a14:foregroundMark x1="32565" y1="10734" x2="32383" y2="14736"/>
                        <a14:foregroundMark x1="19830" y1="44209" x2="15039" y2="48575"/>
                        <a14:foregroundMark x1="23590" y1="57489" x2="15464" y2="81019"/>
                        <a14:foregroundMark x1="47059" y1="28260" x2="65797" y2="21892"/>
                        <a14:foregroundMark x1="71559" y1="28684" x2="77502" y2="38023"/>
                      </a14:backgroundRemoval>
                    </a14:imgEffect>
                  </a14:imgLayer>
                </a14:imgProps>
              </a:ext>
              <a:ext uri="{28A0092B-C50C-407E-A947-70E740481C1C}">
                <a14:useLocalDpi xmlns:a14="http://schemas.microsoft.com/office/drawing/2010/main" val="0"/>
              </a:ext>
            </a:extLst>
          </a:blip>
          <a:stretch>
            <a:fillRect/>
          </a:stretch>
        </p:blipFill>
        <p:spPr>
          <a:xfrm>
            <a:off x="7260608" y="2246192"/>
            <a:ext cx="4802875" cy="4802875"/>
          </a:xfrm>
          <a:prstGeom prst="rect">
            <a:avLst/>
          </a:prstGeom>
        </p:spPr>
      </p:pic>
      <p:sp>
        <p:nvSpPr>
          <p:cNvPr id="7" name="Google Shape;117;p2"/>
          <p:cNvSpPr/>
          <p:nvPr/>
        </p:nvSpPr>
        <p:spPr>
          <a:xfrm>
            <a:off x="703058" y="1939526"/>
            <a:ext cx="6448369" cy="4338444"/>
          </a:xfrm>
          <a:prstGeom prst="roundRect">
            <a:avLst>
              <a:gd name="adj" fmla="val 16667"/>
            </a:avLst>
          </a:prstGeom>
          <a:noFill/>
          <a:ln w="38100" cap="flat" cmpd="sng">
            <a:solidFill>
              <a:schemeClr val="accent4">
                <a:lumMod val="60000"/>
                <a:lumOff val="40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8" name="TextBox 13"/>
          <p:cNvSpPr txBox="1">
            <a:spLocks noChangeArrowheads="1"/>
          </p:cNvSpPr>
          <p:nvPr/>
        </p:nvSpPr>
        <p:spPr bwMode="auto">
          <a:xfrm>
            <a:off x="859809" y="2183642"/>
            <a:ext cx="619608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vi-VN" altLang="vi-VN" sz="3400" b="1">
                <a:solidFill>
                  <a:srgbClr val="0070C0"/>
                </a:solidFill>
                <a:latin typeface="Times New Roman" panose="02020603050405020304" pitchFamily="18" charset="0"/>
                <a:ea typeface="Vibur" charset="0"/>
                <a:cs typeface="Times New Roman" panose="02020603050405020304" pitchFamily="18" charset="0"/>
              </a:rPr>
              <a:t>- </a:t>
            </a:r>
            <a:r>
              <a:rPr lang="vi-VN" altLang="vi-VN" sz="3400" b="1" dirty="0">
                <a:solidFill>
                  <a:srgbClr val="0070C0"/>
                </a:solidFill>
                <a:latin typeface="Times New Roman" panose="02020603050405020304" pitchFamily="18" charset="0"/>
                <a:ea typeface="Vibur" charset="0"/>
                <a:cs typeface="Times New Roman" panose="02020603050405020304" pitchFamily="18" charset="0"/>
              </a:rPr>
              <a:t>Bạn có giọng hát hay, hát tặng chúng tớ một bài nhé!</a:t>
            </a:r>
            <a:endParaRPr lang="vi-VN" altLang="vi-VN" sz="3400" b="1" dirty="0">
              <a:solidFill>
                <a:srgbClr val="0070C0"/>
              </a:solidFill>
              <a:latin typeface="Times New Roman" panose="02020603050405020304" pitchFamily="18" charset="0"/>
              <a:ea typeface="Vibur" charset="0"/>
              <a:cs typeface="Times New Roman" panose="02020603050405020304" pitchFamily="18" charset="0"/>
            </a:endParaRPr>
          </a:p>
          <a:p>
            <a:pPr algn="just">
              <a:defRPr/>
            </a:pPr>
            <a:r>
              <a:rPr lang="vi-VN" altLang="vi-VN" sz="3400" b="1" dirty="0">
                <a:solidFill>
                  <a:srgbClr val="002060"/>
                </a:solidFill>
                <a:latin typeface="Times New Roman" panose="02020603050405020304" pitchFamily="18" charset="0"/>
                <a:ea typeface="Vibur" charset="0"/>
                <a:cs typeface="Times New Roman" panose="02020603050405020304" pitchFamily="18" charset="0"/>
              </a:rPr>
              <a:t>- Bạn hát rất hay! Bạn hát tặng cả lớp một </a:t>
            </a:r>
            <a:r>
              <a:rPr lang="vi-VN" altLang="vi-VN" sz="3400" b="1">
                <a:solidFill>
                  <a:srgbClr val="002060"/>
                </a:solidFill>
                <a:latin typeface="Times New Roman" panose="02020603050405020304" pitchFamily="18" charset="0"/>
                <a:ea typeface="Vibur" charset="0"/>
                <a:cs typeface="Times New Roman" panose="02020603050405020304" pitchFamily="18" charset="0"/>
              </a:rPr>
              <a:t>bài </a:t>
            </a:r>
            <a:r>
              <a:rPr lang="en-US" altLang="vi-VN" sz="3400" b="1">
                <a:solidFill>
                  <a:srgbClr val="002060"/>
                </a:solidFill>
                <a:latin typeface="Times New Roman" panose="02020603050405020304" pitchFamily="18" charset="0"/>
                <a:ea typeface="Vibur" charset="0"/>
                <a:cs typeface="Times New Roman" panose="02020603050405020304" pitchFamily="18" charset="0"/>
              </a:rPr>
              <a:t>nào.</a:t>
            </a:r>
            <a:endParaRPr lang="vi-VN" altLang="vi-VN" sz="3400" b="1" dirty="0">
              <a:solidFill>
                <a:srgbClr val="002060"/>
              </a:solidFill>
              <a:latin typeface="Times New Roman" panose="02020603050405020304" pitchFamily="18" charset="0"/>
              <a:ea typeface="Vibur" charset="0"/>
              <a:cs typeface="Times New Roman" panose="02020603050405020304" pitchFamily="18" charset="0"/>
            </a:endParaRPr>
          </a:p>
          <a:p>
            <a:pPr algn="just">
              <a:defRPr/>
            </a:pPr>
            <a:r>
              <a:rPr lang="vi-VN" altLang="vi-VN" sz="3400" b="1" dirty="0">
                <a:solidFill>
                  <a:srgbClr val="7030A0"/>
                </a:solidFill>
                <a:latin typeface="Times New Roman" panose="02020603050405020304" pitchFamily="18" charset="0"/>
                <a:ea typeface="Vibur" charset="0"/>
                <a:cs typeface="Times New Roman" panose="02020603050405020304" pitchFamily="18" charset="0"/>
              </a:rPr>
              <a:t>- Cả lớp rất thích nghe giọng ca của bạn, bạn hát tặng chúng tớ một ca </a:t>
            </a:r>
            <a:r>
              <a:rPr lang="vi-VN" altLang="vi-VN" sz="3400" b="1">
                <a:solidFill>
                  <a:srgbClr val="7030A0"/>
                </a:solidFill>
                <a:latin typeface="Times New Roman" panose="02020603050405020304" pitchFamily="18" charset="0"/>
                <a:ea typeface="Vibur" charset="0"/>
                <a:cs typeface="Times New Roman" panose="02020603050405020304" pitchFamily="18" charset="0"/>
              </a:rPr>
              <a:t>khúc nhé</a:t>
            </a:r>
            <a:r>
              <a:rPr lang="en-US" altLang="vi-VN" sz="3400" b="1">
                <a:solidFill>
                  <a:srgbClr val="7030A0"/>
                </a:solidFill>
                <a:latin typeface="Times New Roman" panose="02020603050405020304" pitchFamily="18" charset="0"/>
                <a:ea typeface="Vibur" charset="0"/>
                <a:cs typeface="Times New Roman" panose="02020603050405020304" pitchFamily="18" charset="0"/>
              </a:rPr>
              <a:t>!</a:t>
            </a:r>
            <a:endParaRPr lang="vi-VN" altLang="vi-VN" sz="3400" b="1" dirty="0">
              <a:solidFill>
                <a:srgbClr val="7030A0"/>
              </a:solidFill>
              <a:latin typeface="Times New Roman" panose="02020603050405020304" pitchFamily="18" charset="0"/>
              <a:ea typeface="Vibur"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ppt_w</p:attrName>
                                        </p:attrNameLst>
                                      </p:cBhvr>
                                      <p:tavLst>
                                        <p:tav tm="0">
                                          <p:val>
                                            <p:fltVal val="0"/>
                                          </p:val>
                                        </p:tav>
                                        <p:tav tm="100000">
                                          <p:val>
                                            <p:strVal val="#ppt_w"/>
                                          </p:val>
                                        </p:tav>
                                      </p:tavLst>
                                    </p:anim>
                                    <p:anim calcmode="lin" valueType="num">
                                      <p:cBhvr additive="base">
                                        <p:cTn id="13" dur="500"/>
                                        <p:tgtEl>
                                          <p:spTgt spid="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2387" y="450369"/>
            <a:ext cx="10836322" cy="1209088"/>
            <a:chOff x="805217" y="600162"/>
            <a:chExt cx="10794911" cy="1106479"/>
          </a:xfrm>
        </p:grpSpPr>
        <p:sp>
          <p:nvSpPr>
            <p:cNvPr id="3" name="Google Shape;117;p2"/>
            <p:cNvSpPr/>
            <p:nvPr/>
          </p:nvSpPr>
          <p:spPr>
            <a:xfrm>
              <a:off x="805217" y="600162"/>
              <a:ext cx="10794911" cy="1106479"/>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4" name="TextBox 3"/>
            <p:cNvSpPr txBox="1"/>
            <p:nvPr/>
          </p:nvSpPr>
          <p:spPr>
            <a:xfrm>
              <a:off x="954771" y="600163"/>
              <a:ext cx="10522995" cy="1098464"/>
            </a:xfrm>
            <a:prstGeom prst="rect">
              <a:avLst/>
            </a:prstGeom>
            <a:noFill/>
          </p:spPr>
          <p:txBody>
            <a:bodyPr wrap="square" rtlCol="0">
              <a:spAutoFit/>
            </a:bodyPr>
            <a:lstStyle/>
            <a:p>
              <a:pPr algn="just"/>
              <a:r>
                <a:rPr lang="en-US" sz="3600" b="1">
                  <a:solidFill>
                    <a:schemeClr val="accent5">
                      <a:lumMod val="75000"/>
                    </a:schemeClr>
                  </a:solidFill>
                  <a:latin typeface="UTM Avo" panose="02040603050506020204" pitchFamily="18" charset="0"/>
                </a:rPr>
                <a:t>5. Tìm trong bài </a:t>
              </a:r>
              <a:r>
                <a:rPr lang="en-US" sz="3600" b="1" i="1">
                  <a:solidFill>
                    <a:schemeClr val="accent5">
                      <a:lumMod val="75000"/>
                    </a:schemeClr>
                  </a:solidFill>
                  <a:latin typeface="UTM Avo" panose="02040603050506020204" pitchFamily="18" charset="0"/>
                </a:rPr>
                <a:t>Cánh cam lạc mẹ</a:t>
              </a:r>
              <a:r>
                <a:rPr lang="en-US" sz="3600" b="1">
                  <a:solidFill>
                    <a:schemeClr val="accent5">
                      <a:lumMod val="75000"/>
                    </a:schemeClr>
                  </a:solidFill>
                  <a:latin typeface="UTM Avo" panose="02040603050506020204" pitchFamily="18" charset="0"/>
                </a:rPr>
                <a:t> từ ngữ chỉ hoạt động của mỗi con vật (theo mẫu).</a:t>
              </a:r>
              <a:endParaRPr lang="en-US" sz="3600" b="1">
                <a:solidFill>
                  <a:schemeClr val="accent5">
                    <a:lumMod val="75000"/>
                  </a:schemeClr>
                </a:solidFill>
                <a:latin typeface="UTM Avo" panose="02040603050506020204" pitchFamily="18" charset="0"/>
              </a:endParaRPr>
            </a:p>
          </p:txBody>
        </p:sp>
      </p:grpSp>
      <p:graphicFrame>
        <p:nvGraphicFramePr>
          <p:cNvPr id="5" name="Table 4"/>
          <p:cNvGraphicFramePr>
            <a:graphicFrameLocks noGrp="1"/>
          </p:cNvGraphicFramePr>
          <p:nvPr/>
        </p:nvGraphicFramePr>
        <p:xfrm>
          <a:off x="976460" y="1870773"/>
          <a:ext cx="10345003" cy="4683606"/>
        </p:xfrm>
        <a:graphic>
          <a:graphicData uri="http://schemas.openxmlformats.org/drawingml/2006/table">
            <a:tbl>
              <a:tblPr firstRow="1" bandRow="1">
                <a:tableStyleId>{D7AC3CCA-C797-4891-BE02-D94E43425B78}</a:tableStyleId>
              </a:tblPr>
              <a:tblGrid>
                <a:gridCol w="3889612"/>
                <a:gridCol w="6455391"/>
              </a:tblGrid>
              <a:tr h="780601">
                <a:tc>
                  <a:txBody>
                    <a:bodyPr/>
                    <a:lstStyle/>
                    <a:p>
                      <a:pPr algn="ctr"/>
                      <a:r>
                        <a:rPr lang="en-US" sz="3200">
                          <a:latin typeface="UTM Avo" panose="02040603050506020204" pitchFamily="18" charset="0"/>
                        </a:rPr>
                        <a:t>Con vật</a:t>
                      </a:r>
                      <a:endParaRPr lang="en-US" sz="320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UTM Avo" panose="02040603050506020204" pitchFamily="18" charset="0"/>
                        </a:rPr>
                        <a:t>Từ ngữ</a:t>
                      </a:r>
                      <a:r>
                        <a:rPr lang="en-US" sz="3200" baseline="0">
                          <a:latin typeface="UTM Avo" panose="02040603050506020204" pitchFamily="18" charset="0"/>
                        </a:rPr>
                        <a:t> chỉ hoạt động</a:t>
                      </a:r>
                      <a:endParaRPr lang="en-US" sz="320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0601">
                <a:tc>
                  <a:txBody>
                    <a:bodyPr/>
                    <a:lstStyle/>
                    <a:p>
                      <a:pPr algn="ctr"/>
                      <a:r>
                        <a:rPr lang="en-US" sz="3200">
                          <a:solidFill>
                            <a:schemeClr val="accent2">
                              <a:lumMod val="75000"/>
                            </a:schemeClr>
                          </a:solidFill>
                          <a:latin typeface="UTM Avo" panose="02040603050506020204" pitchFamily="18" charset="0"/>
                        </a:rPr>
                        <a:t>M</a:t>
                      </a:r>
                      <a:r>
                        <a:rPr lang="en-US" sz="3200">
                          <a:latin typeface="UTM Avo" panose="02040603050506020204" pitchFamily="18" charset="0"/>
                        </a:rPr>
                        <a:t>. </a:t>
                      </a:r>
                      <a:r>
                        <a:rPr lang="en-US" sz="3200" b="1">
                          <a:solidFill>
                            <a:srgbClr val="800000"/>
                          </a:solidFill>
                          <a:latin typeface="UTM Avo" panose="02040603050506020204" pitchFamily="18" charset="0"/>
                        </a:rPr>
                        <a:t>ve sầu</a:t>
                      </a:r>
                      <a:endParaRPr lang="en-US" sz="3200" b="1">
                        <a:solidFill>
                          <a:srgbClr val="800000"/>
                        </a:solidFill>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200" baseline="0">
                          <a:latin typeface="UTM Avo" panose="02040603050506020204" pitchFamily="18" charset="0"/>
                        </a:rPr>
                        <a:t>  </a:t>
                      </a:r>
                      <a:r>
                        <a:rPr lang="en-US" sz="3200" b="1" baseline="0">
                          <a:solidFill>
                            <a:srgbClr val="800000"/>
                          </a:solidFill>
                          <a:latin typeface="UTM Avo" panose="02040603050506020204" pitchFamily="18" charset="0"/>
                        </a:rPr>
                        <a:t>k</a:t>
                      </a:r>
                      <a:r>
                        <a:rPr lang="en-US" sz="3200" b="1">
                          <a:solidFill>
                            <a:srgbClr val="800000"/>
                          </a:solidFill>
                          <a:latin typeface="UTM Avo" panose="02040603050506020204" pitchFamily="18" charset="0"/>
                        </a:rPr>
                        <a:t>êu</a:t>
                      </a:r>
                      <a:r>
                        <a:rPr lang="en-US" sz="3200" b="1" baseline="0">
                          <a:solidFill>
                            <a:srgbClr val="800000"/>
                          </a:solidFill>
                          <a:latin typeface="UTM Avo" panose="02040603050506020204" pitchFamily="18" charset="0"/>
                        </a:rPr>
                        <a:t> ran </a:t>
                      </a:r>
                      <a:endParaRPr lang="en-US" sz="3200" b="1">
                        <a:solidFill>
                          <a:srgbClr val="800000"/>
                        </a:solidFill>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1721013" y="3525543"/>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Cánh cam</a:t>
            </a:r>
            <a:endParaRPr lang="en-US" sz="3200" b="1">
              <a:solidFill>
                <a:srgbClr val="800000"/>
              </a:solidFill>
              <a:latin typeface="UTM Avo" panose="02040603050506020204" pitchFamily="18" charset="0"/>
            </a:endParaRPr>
          </a:p>
        </p:txBody>
      </p:sp>
      <p:sp>
        <p:nvSpPr>
          <p:cNvPr id="7" name="TextBox 6"/>
          <p:cNvSpPr txBox="1"/>
          <p:nvPr/>
        </p:nvSpPr>
        <p:spPr>
          <a:xfrm>
            <a:off x="4912636" y="3540479"/>
            <a:ext cx="5998951"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đi lạc, gọi mẹ</a:t>
            </a:r>
            <a:endParaRPr lang="en-US" sz="3200" b="1">
              <a:solidFill>
                <a:srgbClr val="800000"/>
              </a:solidFill>
              <a:latin typeface="UTM Avo" panose="02040603050506020204" pitchFamily="18" charset="0"/>
            </a:endParaRPr>
          </a:p>
        </p:txBody>
      </p:sp>
      <p:sp>
        <p:nvSpPr>
          <p:cNvPr id="8" name="TextBox 7"/>
          <p:cNvSpPr txBox="1"/>
          <p:nvPr/>
        </p:nvSpPr>
        <p:spPr>
          <a:xfrm>
            <a:off x="1721013" y="4307403"/>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Bọ dừa</a:t>
            </a:r>
            <a:endParaRPr lang="en-US" sz="3200" b="1">
              <a:solidFill>
                <a:srgbClr val="800000"/>
              </a:solidFill>
              <a:latin typeface="UTM Avo" panose="02040603050506020204" pitchFamily="18" charset="0"/>
            </a:endParaRPr>
          </a:p>
        </p:txBody>
      </p:sp>
      <p:sp>
        <p:nvSpPr>
          <p:cNvPr id="9" name="TextBox 8"/>
          <p:cNvSpPr txBox="1"/>
          <p:nvPr/>
        </p:nvSpPr>
        <p:spPr>
          <a:xfrm>
            <a:off x="4892935" y="4296583"/>
            <a:ext cx="6235511"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dừng nấu cơm</a:t>
            </a:r>
            <a:endParaRPr lang="en-US" sz="3200" b="1">
              <a:solidFill>
                <a:srgbClr val="800000"/>
              </a:solidFill>
              <a:latin typeface="UTM Avo" panose="02040603050506020204" pitchFamily="18" charset="0"/>
            </a:endParaRPr>
          </a:p>
        </p:txBody>
      </p:sp>
      <p:sp>
        <p:nvSpPr>
          <p:cNvPr id="10" name="TextBox 9"/>
          <p:cNvSpPr txBox="1"/>
          <p:nvPr/>
        </p:nvSpPr>
        <p:spPr>
          <a:xfrm>
            <a:off x="1707365" y="5100143"/>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Cào cào</a:t>
            </a:r>
            <a:endParaRPr lang="en-US" sz="3200" b="1">
              <a:solidFill>
                <a:srgbClr val="800000"/>
              </a:solidFill>
              <a:latin typeface="UTM Avo" panose="02040603050506020204" pitchFamily="18" charset="0"/>
            </a:endParaRPr>
          </a:p>
        </p:txBody>
      </p:sp>
      <p:sp>
        <p:nvSpPr>
          <p:cNvPr id="11" name="TextBox 10"/>
          <p:cNvSpPr txBox="1"/>
          <p:nvPr/>
        </p:nvSpPr>
        <p:spPr>
          <a:xfrm>
            <a:off x="4930513" y="5099079"/>
            <a:ext cx="5881431"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ngưng giã gạo</a:t>
            </a:r>
            <a:endParaRPr lang="en-US" sz="3200" b="1">
              <a:solidFill>
                <a:srgbClr val="800000"/>
              </a:solidFill>
              <a:latin typeface="UTM Avo" panose="02040603050506020204" pitchFamily="18" charset="0"/>
            </a:endParaRPr>
          </a:p>
        </p:txBody>
      </p:sp>
      <p:sp>
        <p:nvSpPr>
          <p:cNvPr id="12" name="TextBox 11"/>
          <p:cNvSpPr txBox="1"/>
          <p:nvPr/>
        </p:nvSpPr>
        <p:spPr>
          <a:xfrm>
            <a:off x="1680069" y="5882479"/>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Xén tóc</a:t>
            </a:r>
            <a:endParaRPr lang="en-US" sz="3200" b="1">
              <a:solidFill>
                <a:srgbClr val="800000"/>
              </a:solidFill>
              <a:latin typeface="UTM Avo" panose="02040603050506020204" pitchFamily="18" charset="0"/>
            </a:endParaRPr>
          </a:p>
        </p:txBody>
      </p:sp>
      <p:sp>
        <p:nvSpPr>
          <p:cNvPr id="13" name="TextBox 12"/>
          <p:cNvSpPr txBox="1"/>
          <p:nvPr/>
        </p:nvSpPr>
        <p:spPr>
          <a:xfrm>
            <a:off x="4936360" y="5882479"/>
            <a:ext cx="450983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thôi cắt áo</a:t>
            </a:r>
            <a:endParaRPr lang="en-US" sz="3200" b="1">
              <a:solidFill>
                <a:srgbClr val="800000"/>
              </a:solidFill>
              <a:latin typeface="UTM Avo"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4" name="主题班会-1" hidden="1"/>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rPr>
              <a:t>BY YUSHEN</a:t>
            </a:r>
            <a:endParaRPr kumimoji="0" lang="zh-CN" altLang="en-US"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endParaRPr>
          </a:p>
        </p:txBody>
      </p:sp>
      <p:pic>
        <p:nvPicPr>
          <p:cNvPr id="30" name="图片 29"/>
          <p:cNvPicPr>
            <a:picLocks noChangeAspect="1"/>
          </p:cNvPicPr>
          <p:nvPr/>
        </p:nvPicPr>
        <p:blipFill>
          <a:blip r:embed="rId2" cstate="screen"/>
          <a:stretch>
            <a:fillRect/>
          </a:stretch>
        </p:blipFill>
        <p:spPr>
          <a:xfrm>
            <a:off x="-407663" y="3117996"/>
            <a:ext cx="3854287" cy="3854287"/>
          </a:xfrm>
          <a:prstGeom prst="rect">
            <a:avLst/>
          </a:prstGeom>
        </p:spPr>
      </p:pic>
      <p:pic>
        <p:nvPicPr>
          <p:cNvPr id="37" name="图片 36"/>
          <p:cNvPicPr>
            <a:picLocks noChangeAspect="1"/>
          </p:cNvPicPr>
          <p:nvPr/>
        </p:nvPicPr>
        <p:blipFill>
          <a:blip r:embed="rId3" cstate="screen"/>
          <a:stretch>
            <a:fillRect/>
          </a:stretch>
        </p:blipFill>
        <p:spPr>
          <a:xfrm>
            <a:off x="318655" y="516082"/>
            <a:ext cx="1562100" cy="1562100"/>
          </a:xfrm>
          <a:prstGeom prst="rect">
            <a:avLst/>
          </a:prstGeom>
        </p:spPr>
      </p:pic>
      <p:pic>
        <p:nvPicPr>
          <p:cNvPr id="39" name="图片 38"/>
          <p:cNvPicPr>
            <a:picLocks noChangeAspect="1"/>
          </p:cNvPicPr>
          <p:nvPr/>
        </p:nvPicPr>
        <p:blipFill>
          <a:blip r:embed="rId4" cstate="screen"/>
          <a:stretch>
            <a:fillRect/>
          </a:stretch>
        </p:blipFill>
        <p:spPr>
          <a:xfrm>
            <a:off x="9027491" y="0"/>
            <a:ext cx="3162300" cy="3162300"/>
          </a:xfrm>
          <a:prstGeom prst="rect">
            <a:avLst/>
          </a:prstGeom>
        </p:spPr>
      </p:pic>
      <p:pic>
        <p:nvPicPr>
          <p:cNvPr id="6" name="Picture 5" descr="Logo, company nam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82" y="-24796"/>
            <a:ext cx="1450596" cy="1450596"/>
          </a:xfrm>
          <a:prstGeom prst="rect">
            <a:avLst/>
          </a:prstGeom>
        </p:spPr>
      </p:pic>
      <p:grpSp>
        <p:nvGrpSpPr>
          <p:cNvPr id="7" name="Group 6"/>
          <p:cNvGrpSpPr/>
          <p:nvPr/>
        </p:nvGrpSpPr>
        <p:grpSpPr>
          <a:xfrm>
            <a:off x="-1091395" y="1015018"/>
            <a:ext cx="2811440" cy="1105510"/>
            <a:chOff x="-856881" y="1091821"/>
            <a:chExt cx="2811440" cy="1105510"/>
          </a:xfrm>
        </p:grpSpPr>
        <p:sp>
          <p:nvSpPr>
            <p:cNvPr id="8" name="Google Shape;1910;p31"/>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algn="r" defTabSz="121920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endPar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endParaRPr>
            </a:p>
          </p:txBody>
        </p:sp>
        <p:sp>
          <p:nvSpPr>
            <p:cNvPr id="9" name="Google Shape;1910;p31"/>
            <p:cNvSpPr txBox="1"/>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algn="r" defTabSz="121920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endPar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endParaRPr>
            </a:p>
          </p:txBody>
        </p:sp>
      </p:grpSp>
      <p:grpSp>
        <p:nvGrpSpPr>
          <p:cNvPr id="10" name="Group 9"/>
          <p:cNvGrpSpPr/>
          <p:nvPr/>
        </p:nvGrpSpPr>
        <p:grpSpPr>
          <a:xfrm>
            <a:off x="3381027" y="1923479"/>
            <a:ext cx="6611934" cy="1944979"/>
            <a:chOff x="2618140" y="2103995"/>
            <a:chExt cx="5398145" cy="1944979"/>
          </a:xfrm>
        </p:grpSpPr>
        <p:sp>
          <p:nvSpPr>
            <p:cNvPr id="11" name="TextBox 10"/>
            <p:cNvSpPr txBox="1"/>
            <p:nvPr/>
          </p:nvSpPr>
          <p:spPr>
            <a:xfrm>
              <a:off x="2622494" y="2103995"/>
              <a:ext cx="5393791" cy="1938992"/>
            </a:xfrm>
            <a:prstGeom prst="rect">
              <a:avLst/>
            </a:prstGeom>
            <a:noFill/>
          </p:spPr>
          <p:txBody>
            <a:bodyPr wrap="square" rtlCol="0">
              <a:spAutoFit/>
            </a:bodyPr>
            <a:lstStyle/>
            <a:p>
              <a:r>
                <a:rPr lang="en-US" sz="120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rPr>
                <a:t>ÔN TẬP</a:t>
              </a:r>
              <a:endParaRPr lang="en-US" sz="120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endParaRPr>
            </a:p>
          </p:txBody>
        </p:sp>
        <p:sp>
          <p:nvSpPr>
            <p:cNvPr id="12" name="TextBox 11"/>
            <p:cNvSpPr txBox="1"/>
            <p:nvPr/>
          </p:nvSpPr>
          <p:spPr>
            <a:xfrm>
              <a:off x="2618140" y="2109982"/>
              <a:ext cx="5393791"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a:solidFill>
                    <a:srgbClr val="0070C0"/>
                  </a:solidFill>
                  <a:effectLst>
                    <a:outerShdw blurRad="38100" dist="38100" dir="2700000" algn="tl">
                      <a:srgbClr val="000000">
                        <a:alpha val="43137"/>
                      </a:srgbClr>
                    </a:outerShdw>
                  </a:effectLst>
                  <a:latin typeface="UTM Showcard" panose="02040603050506020204" pitchFamily="18" charset="0"/>
                </a:rPr>
                <a:t>ÔN TẬP</a:t>
              </a:r>
              <a:endParaRPr lang="en-US" sz="12000">
                <a:solidFill>
                  <a:srgbClr val="0070C0"/>
                </a:solidFill>
                <a:effectLst>
                  <a:outerShdw blurRad="38100" dist="38100" dir="2700000" algn="tl">
                    <a:srgbClr val="000000">
                      <a:alpha val="43137"/>
                    </a:srgbClr>
                  </a:outerShdw>
                </a:effectLst>
                <a:latin typeface="UTM Showcard" panose="02040603050506020204" pitchFamily="18" charset="0"/>
              </a:endParaRPr>
            </a:p>
          </p:txBody>
        </p:sp>
      </p:grpSp>
      <p:sp>
        <p:nvSpPr>
          <p:cNvPr id="13" name="TextBox 12"/>
          <p:cNvSpPr txBox="1"/>
          <p:nvPr/>
        </p:nvSpPr>
        <p:spPr>
          <a:xfrm>
            <a:off x="4354285" y="4239622"/>
            <a:ext cx="3570514" cy="1200329"/>
          </a:xfrm>
          <a:prstGeom prst="rect">
            <a:avLst/>
          </a:prstGeom>
          <a:noFill/>
        </p:spPr>
        <p:txBody>
          <a:bodyPr wrap="square" rtlCol="0">
            <a:spAutoFit/>
          </a:bodyPr>
          <a:lstStyle/>
          <a:p>
            <a:r>
              <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rPr>
              <a:t>(Tiết 3, 4)</a:t>
            </a:r>
            <a:endPar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endParaRPr>
          </a:p>
        </p:txBody>
      </p:sp>
      <p:pic>
        <p:nvPicPr>
          <p:cNvPr id="14" name="图片 4"/>
          <p:cNvPicPr>
            <a:picLocks noChangeAspect="1"/>
          </p:cNvPicPr>
          <p:nvPr/>
        </p:nvPicPr>
        <p:blipFill>
          <a:blip r:embed="rId6" cstate="screen"/>
          <a:stretch>
            <a:fillRect/>
          </a:stretch>
        </p:blipFill>
        <p:spPr>
          <a:xfrm>
            <a:off x="8287656" y="3337346"/>
            <a:ext cx="4106471" cy="41064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1" cstate="screen"/>
          <a:stretch>
            <a:fillRect/>
          </a:stretch>
        </p:blipFill>
        <p:spPr>
          <a:xfrm>
            <a:off x="9456542" y="3439885"/>
            <a:ext cx="2735458" cy="4103187"/>
          </a:xfrm>
          <a:prstGeom prst="rect">
            <a:avLst/>
          </a:prstGeom>
        </p:spPr>
      </p:pic>
      <p:grpSp>
        <p:nvGrpSpPr>
          <p:cNvPr id="3" name="Group 2"/>
          <p:cNvGrpSpPr/>
          <p:nvPr/>
        </p:nvGrpSpPr>
        <p:grpSpPr>
          <a:xfrm>
            <a:off x="3514809" y="229037"/>
            <a:ext cx="8031299" cy="1107996"/>
            <a:chOff x="3751685" y="2531276"/>
            <a:chExt cx="8031299" cy="1107996"/>
          </a:xfrm>
        </p:grpSpPr>
        <p:sp>
          <p:nvSpPr>
            <p:cNvPr id="4" name="TextBox 3"/>
            <p:cNvSpPr txBox="1"/>
            <p:nvPr/>
          </p:nvSpPr>
          <p:spPr>
            <a:xfrm>
              <a:off x="3751685" y="2531276"/>
              <a:ext cx="8031299" cy="1107996"/>
            </a:xfrm>
            <a:prstGeom prst="rect">
              <a:avLst/>
            </a:prstGeom>
            <a:noFill/>
          </p:spPr>
          <p:txBody>
            <a:bodyPr wrap="square" rtlCol="0">
              <a:spAutoFit/>
            </a:bodyPr>
            <a:lstStyle/>
            <a:p>
              <a:r>
                <a:rPr lang="en-US" sz="6600" b="1">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Yêu cầu cần đạt</a:t>
              </a:r>
              <a:endParaRPr lang="en-US" sz="6600" b="1" dirty="0">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5" name="TextBox 4"/>
            <p:cNvSpPr txBox="1"/>
            <p:nvPr/>
          </p:nvSpPr>
          <p:spPr>
            <a:xfrm>
              <a:off x="3751685" y="2531276"/>
              <a:ext cx="8031299" cy="1107996"/>
            </a:xfrm>
            <a:prstGeom prst="rect">
              <a:avLst/>
            </a:prstGeom>
            <a:noFill/>
          </p:spPr>
          <p:txBody>
            <a:bodyPr wrap="square" rtlCol="0">
              <a:spAutoFit/>
            </a:bodyPr>
            <a:lstStyle/>
            <a:p>
              <a:r>
                <a:rPr lang="en-US" sz="6600" b="1">
                  <a:solidFill>
                    <a:srgbClr val="FF0066"/>
                  </a:solidFill>
                  <a:effectLst>
                    <a:outerShdw blurRad="38100" dist="38100" dir="2700000" algn="tl">
                      <a:srgbClr val="000000">
                        <a:alpha val="43137"/>
                      </a:srgbClr>
                    </a:outerShdw>
                  </a:effectLst>
                  <a:latin typeface="#9Slide05 SVNMaphylla" pitchFamily="2" charset="0"/>
                </a:rPr>
                <a:t>Yêu cầu cần đạt</a:t>
              </a:r>
              <a:endParaRPr lang="en-US" sz="6600" b="1" dirty="0">
                <a:solidFill>
                  <a:srgbClr val="FF0066"/>
                </a:solidFill>
                <a:effectLst>
                  <a:outerShdw blurRad="38100" dist="38100" dir="2700000" algn="tl">
                    <a:srgbClr val="000000">
                      <a:alpha val="43137"/>
                    </a:srgbClr>
                  </a:outerShdw>
                </a:effectLst>
                <a:latin typeface="#9Slide05 SVNMaphylla" pitchFamily="2" charset="0"/>
              </a:endParaRPr>
            </a:p>
          </p:txBody>
        </p:sp>
      </p:grpSp>
      <p:sp>
        <p:nvSpPr>
          <p:cNvPr id="6" name="TextBox 5"/>
          <p:cNvSpPr txBox="1"/>
          <p:nvPr/>
        </p:nvSpPr>
        <p:spPr>
          <a:xfrm>
            <a:off x="546242" y="1190441"/>
            <a:ext cx="10999865" cy="5293757"/>
          </a:xfrm>
          <a:prstGeom prst="rect">
            <a:avLst/>
          </a:prstGeom>
          <a:noFill/>
        </p:spPr>
        <p:txBody>
          <a:bodyPr wrap="square" rtlCol="0">
            <a:spAutoFit/>
          </a:bodyPr>
          <a:lstStyle/>
          <a:p>
            <a:pPr algn="just"/>
            <a:r>
              <a:rPr lang="en-US" sz="2600" b="1">
                <a:solidFill>
                  <a:schemeClr val="accent2">
                    <a:lumMod val="50000"/>
                  </a:schemeClr>
                </a:solidFill>
                <a:latin typeface="UTM Avo" panose="02040603050506020204" pitchFamily="18" charset="0"/>
              </a:rPr>
              <a:t>*Kiến thức, kĩ năng:</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Đọc đúng và rõ ràng, bài thơ, biết ngắt nghỉ hơi ở chỗ ngắt nhịp thơ. Tốc độ đọc khoảng 65 tiếng/phút. Hiểu nội dung bài đọc. nhận biết được thái độ, tình cảm giữa các nhân vật thể hiện qua hành động, lời nói. </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Tìm được các từ ngữ chỉ hoạt động trong bài đọc, các từ ngữ chỉ sự vật, màu sắc của sự vật trong trong tranh, biết sử dụng</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các từ ngữ.</a:t>
            </a:r>
            <a:endParaRPr lang="en-US" sz="2600">
              <a:solidFill>
                <a:schemeClr val="accent2">
                  <a:lumMod val="50000"/>
                </a:schemeClr>
              </a:solidFill>
              <a:latin typeface="UTM Avo" panose="02040603050506020204" pitchFamily="18" charset="0"/>
            </a:endParaRPr>
          </a:p>
          <a:p>
            <a:pPr algn="just"/>
            <a:r>
              <a:rPr lang="en-US" sz="2600" b="1">
                <a:solidFill>
                  <a:schemeClr val="accent2">
                    <a:lumMod val="50000"/>
                  </a:schemeClr>
                </a:solidFill>
                <a:latin typeface="UTM Avo" panose="02040603050506020204" pitchFamily="18" charset="0"/>
              </a:rPr>
              <a:t>*Phát triển năng lực và phẩm chất:</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Giúp hình thành và phát triển năng lực văn học, năng lực </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ngôn ngữ, năng lực giao tiếp và hợp tác. </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Giúp hình thành và phát triển các phẩm chất: nhân ái,</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trách nhiệm, chăm chỉ.</a:t>
            </a:r>
            <a:endParaRPr lang="en-US" sz="2600">
              <a:solidFill>
                <a:schemeClr val="accent2">
                  <a:lumMod val="50000"/>
                </a:schemeClr>
              </a:solidFill>
              <a:latin typeface="UTM Avo"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81248" y="235962"/>
            <a:ext cx="4910752" cy="2875547"/>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77898">
            <a:off x="-3813219" y="2252582"/>
            <a:ext cx="3219935" cy="2024718"/>
          </a:xfrm>
          <a:prstGeom prst="rect">
            <a:avLst/>
          </a:prstGeom>
        </p:spPr>
      </p:pic>
      <p:pic>
        <p:nvPicPr>
          <p:cNvPr id="4" name="ĐC SHARE MIỄN PHÍ BỞI NK POWERSKILLS">
            <a:hlinkClick r:id="" action="ppaction://noaction"/>
          </p:cNvPr>
          <p:cNvPicPr>
            <a:picLocks noChangeAspect="1"/>
          </p:cNvPicPr>
          <p:nvPr/>
        </p:nvPicPr>
        <p:blipFill>
          <a:blip r:embed="rId3"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6138277" y="235962"/>
            <a:ext cx="1142971" cy="1703178"/>
          </a:xfrm>
          <a:prstGeom prst="rect">
            <a:avLst/>
          </a:prstGeom>
        </p:spPr>
      </p:pic>
      <p:pic>
        <p:nvPicPr>
          <p:cNvPr id="5" name="ĐC SHARE MIỄN PHÍ BỞI NK POWERSKILLS">
            <a:hlinkClick r:id="" action="ppaction://noaction"/>
          </p:cNvPr>
          <p:cNvPicPr>
            <a:picLocks noChangeAspect="1"/>
          </p:cNvPicPr>
          <p:nvPr/>
        </p:nvPicPr>
        <p:blipFill>
          <a:blip r:embed="rId3"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331590" y="2887566"/>
            <a:ext cx="917798" cy="1367640"/>
          </a:xfrm>
          <a:prstGeom prst="rect">
            <a:avLst/>
          </a:prstGeom>
        </p:spPr>
      </p:pic>
      <p:sp>
        <p:nvSpPr>
          <p:cNvPr id="6" name="TextBox 5"/>
          <p:cNvSpPr txBox="1"/>
          <p:nvPr/>
        </p:nvSpPr>
        <p:spPr>
          <a:xfrm>
            <a:off x="3801517" y="2196171"/>
            <a:ext cx="4216777" cy="3631763"/>
          </a:xfrm>
          <a:prstGeom prst="rect">
            <a:avLst/>
          </a:prstGeom>
          <a:noFill/>
        </p:spPr>
        <p:txBody>
          <a:bodyPr wrap="square" rtlCol="0">
            <a:spAutoFit/>
          </a:bodyPr>
          <a:lstStyle/>
          <a:p>
            <a:pPr algn="ctr"/>
            <a:r>
              <a:rPr lang="en-US" sz="11500">
                <a:solidFill>
                  <a:srgbClr val="7030A0"/>
                </a:solidFill>
                <a:effectLst>
                  <a:outerShdw blurRad="38100" dist="38100" dir="2700000" algn="tl">
                    <a:srgbClr val="000000">
                      <a:alpha val="43137"/>
                    </a:srgbClr>
                  </a:outerShdw>
                </a:effectLst>
                <a:latin typeface="#9Slide07 SVNDessert Menu Scrip" panose="00000500000000000000" pitchFamily="2" charset="0"/>
              </a:rPr>
              <a:t>Khởi động</a:t>
            </a:r>
            <a:endParaRPr lang="en-US" sz="11500">
              <a:solidFill>
                <a:srgbClr val="7030A0"/>
              </a:solidFill>
              <a:effectLst>
                <a:outerShdw blurRad="38100" dist="38100" dir="2700000" algn="tl">
                  <a:srgbClr val="000000">
                    <a:alpha val="43137"/>
                  </a:srgbClr>
                </a:outerShdw>
              </a:effectLst>
              <a:latin typeface="#9Slide07 SVNDessert Menu Scrip"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1" presetClass="path" presetSubtype="0" accel="50000" decel="50000" fill="hold" nodeType="withEffect">
                                  <p:stCondLst>
                                    <p:cond delay="1000"/>
                                  </p:stCondLst>
                                  <p:childTnLst>
                                    <p:animMotion origin="layout" path="M 0.08737 0.01828 C 0.09323 0.02453 0.11042 0.02476 0.11589 0.02222 C 0.15208 0.00625 0.17227 -0.13149 0.15482 -0.25255 C 0.16341 -0.19144 0.19063 -0.13959 0.20794 -0.14723 C 0.2263 -0.15556 0.2349 -0.22408 0.22656 -0.28449 C 0.23086 -0.2544 0.2444 -0.22662 0.25391 -0.23149 C 0.26263 -0.23542 0.2681 -0.26968 0.26354 -0.30093 C 0.26589 -0.28542 0.27266 -0.27292 0.27721 -0.27454 C 0.28164 -0.27662 0.28412 -0.29422 0.28177 -0.3088 C 0.28346 -0.3007 0.28646 -0.29399 0.28893 -0.29561 C 0.28984 -0.29607 0.29258 -0.30487 0.29141 -0.3125 C 0.29193 -0.30926 0.29362 -0.30556 0.29453 -0.30625 C 0.29466 -0.3051 0.29649 -0.31112 0.2957 -0.31459 C 0.29622 -0.3132 0.29649 -0.31112 0.29766 -0.31135 C 0.29753 -0.31227 0.2987 -0.31366 0.29818 -0.31621 C 0.29818 -0.31528 0.2987 -0.31343 0.2987 -0.3132 C 0.29961 -0.31343 0.29961 -0.31459 0.29948 -0.31574 C 0.30091 -0.31644 0.30104 -0.31551 0.30117 -0.31436 C 0.30234 -0.31482 0.30221 -0.31574 0.30182 -0.3169 " pathEditMode="relative" rAng="9960000" ptsTypes="AAAAAAAAAAAAAAAAAAA">
                                      <p:cBhvr>
                                        <p:cTn id="16" dur="2000" fill="hold"/>
                                        <p:tgtEl>
                                          <p:spTgt spid="3"/>
                                        </p:tgtEl>
                                        <p:attrNameLst>
                                          <p:attrName>ppt_x</p:attrName>
                                          <p:attrName>ppt_y</p:attrName>
                                        </p:attrNameLst>
                                      </p:cBhvr>
                                      <p:rCtr x="10833" y="-16019"/>
                                    </p:animMotion>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6.25E-7 -4.81481E-6 L -6.25E-7 0.00047 C 0.00013 -0.0081 0.00052 -0.0162 0.00091 -0.02407 C 0.00117 -0.03055 0.00182 -0.03703 0.00182 -0.04351 C 0.00182 -0.05393 0.00274 -0.06458 0.00091 -0.07476 C -0.00104 -0.08449 -0.00456 -0.08171 -0.00859 -0.08449 C -0.00963 -0.08518 -0.01068 -0.08587 -0.01133 -0.0868 C -0.0125 -0.08819 -0.01784 -0.09861 -0.01797 -0.09884 C -0.01836 -0.10023 -0.01849 -0.10138 -0.01888 -0.10254 C -0.01979 -0.10393 -0.02083 -0.10486 -0.02174 -0.10648 L -0.02357 -0.11342 C -0.02396 -0.11458 -0.0237 -0.11643 -0.02461 -0.11689 L -0.02721 -0.11944 C -0.02682 -0.12361 -0.02721 -0.12824 -0.02552 -0.13148 L -0.02174 -0.13865 C -0.02109 -0.14027 -0.01979 -0.14097 -0.01888 -0.14236 C -0.01471 -0.15023 -0.01979 -0.1449 -0.01419 -0.14976 C -0.00742 -0.16273 -0.01797 -0.14282 -0.0095 -0.15694 C -0.0082 -0.15925 -0.00651 -0.16157 -0.00573 -0.16388 C -0.00547 -0.16527 -0.00534 -0.16666 -0.00482 -0.16782 C -0.00065 -0.17592 -0.00325 -0.16712 -6.25E-7 -0.175 C 0.00026 -0.17638 0.00026 -0.17754 0.00091 -0.17847 C 0.00156 -0.18032 0.00287 -0.18171 0.00378 -0.18333 C 0.01133 -0.20115 0.00104 -0.18078 0.00755 -0.19305 C 0.00768 -0.19537 0.00794 -0.19791 0.00846 -0.20023 C 0.00859 -0.20162 0.00899 -0.20277 0.00938 -0.20393 C 0.00977 -0.20555 0.01003 -0.20717 0.01029 -0.20879 C 0.01068 -0.21111 0.01081 -0.21342 0.01133 -0.21574 C 0.01172 -0.21805 0.01263 -0.22037 0.01315 -0.22314 C 0.01354 -0.22546 0.0138 -0.228 0.01406 -0.23032 C 0.01432 -0.2324 0.01471 -0.23449 0.01524 -0.23634 C 0.01471 -0.24421 0.01458 -0.25231 0.01406 -0.26041 C 0.01393 -0.2625 0.01341 -0.26435 0.01315 -0.26643 C 0.01211 -0.27222 0.01224 -0.27129 0.01029 -0.27731 C 0.00977 -0.28125 0.00859 -0.2912 0.00755 -0.29421 L 0.0056 -0.29907 C 0.00495 -0.30393 0.0043 -0.30879 0.00378 -0.31365 C 0.00339 -0.3162 0.00287 -0.31921 0.00274 -0.32199 C 0.0026 -0.32523 0.00274 -0.32847 0.00274 -0.33171 " pathEditMode="relative" rAng="0" ptsTypes="AAAAAAAAAAAAAAAAAAAAAAAAAAAAAAAAAAAAAAA">
                                      <p:cBhvr>
                                        <p:cTn id="25" dur="5000" fill="hold"/>
                                        <p:tgtEl>
                                          <p:spTgt spid="4"/>
                                        </p:tgtEl>
                                        <p:attrNameLst>
                                          <p:attrName>ppt_x</p:attrName>
                                          <p:attrName>ppt_y</p:attrName>
                                        </p:attrNameLst>
                                      </p:cBhvr>
                                      <p:rCtr x="-599" y="-16551"/>
                                    </p:animMotion>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E-6 -1.85185E-6 L 5E-6 0.00046 C 0.00014 -0.0081 0.00053 -0.0162 0.00092 -0.02407 C 0.00118 -0.03055 0.00183 -0.03704 0.00183 -0.04352 C 0.00183 -0.05393 0.00274 -0.06458 0.00092 -0.07477 C -0.00104 -0.08449 -0.00456 -0.08171 -0.00859 -0.08449 C -0.00963 -0.08518 -0.01068 -0.08588 -0.01133 -0.0868 C -0.0125 -0.08819 -0.01784 -0.09861 -0.01797 -0.09884 C -0.01836 -0.10023 -0.01849 -0.10139 -0.01889 -0.10254 C -0.0198 -0.10393 -0.02084 -0.10486 -0.02175 -0.10648 L -0.02357 -0.11342 C -0.02396 -0.11458 -0.0237 -0.11643 -0.02461 -0.1169 L -0.02722 -0.11944 C -0.02683 -0.12361 -0.02722 -0.12824 -0.02553 -0.13148 L -0.02175 -0.13866 C -0.0211 -0.14028 -0.0198 -0.14097 -0.01889 -0.14213 C -0.01472 -0.15 -0.0198 -0.14491 -0.0142 -0.14977 C -0.00742 -0.16273 -0.01797 -0.14282 -0.00951 -0.15694 C -0.00821 -0.15926 -0.00651 -0.16157 -0.00573 -0.16389 C -0.00546 -0.16528 -0.00533 -0.16666 -0.00481 -0.16782 C -0.00065 -0.17592 -0.00326 -0.16713 5E-6 -0.175 C 0.00027 -0.17639 0.00027 -0.17754 0.00092 -0.17847 C 0.00157 -0.18032 0.00287 -0.18171 0.00378 -0.18333 C 0.01133 -0.20116 0.00105 -0.18079 0.00756 -0.19305 C 0.00769 -0.19537 0.00795 -0.19791 0.00847 -0.20023 C 0.0086 -0.20162 0.00899 -0.20278 0.00938 -0.20393 C 0.00977 -0.20555 0.01003 -0.20717 0.01029 -0.20879 C 0.01068 -0.21111 0.01081 -0.21342 0.01133 -0.21574 C 0.01172 -0.21805 0.01264 -0.22037 0.01316 -0.22315 C 0.01355 -0.22546 0.01381 -0.22801 0.01407 -0.23032 C 0.01433 -0.23241 0.01472 -0.23449 0.01524 -0.23634 C 0.01472 -0.24421 0.01459 -0.25231 0.01407 -0.26041 C 0.01394 -0.2625 0.01342 -0.26435 0.01316 -0.26643 C 0.01211 -0.27222 0.01224 -0.27129 0.01029 -0.27731 C 0.00977 -0.28125 0.0086 -0.2912 0.00756 -0.29421 L 0.0056 -0.29907 C 0.00495 -0.30393 0.00429 -0.30879 0.00378 -0.31366 C 0.00339 -0.3162 0.00287 -0.31921 0.00274 -0.32199 C 0.00261 -0.32523 0.00274 -0.32847 0.00274 -0.33171 " pathEditMode="relative" rAng="0" ptsTypes="AAAAAAAAAAAAAAAAAAAAAAAAAAAAAAAAAAAAAAA">
                                      <p:cBhvr>
                                        <p:cTn id="30" dur="5000" fill="hold"/>
                                        <p:tgtEl>
                                          <p:spTgt spid="5"/>
                                        </p:tgtEl>
                                        <p:attrNameLst>
                                          <p:attrName>ppt_x</p:attrName>
                                          <p:attrName>ppt_y</p:attrName>
                                        </p:attrNameLst>
                                      </p:cBhvr>
                                      <p:rCtr x="-599" y="-16574"/>
                                    </p:animMotion>
                                  </p:childTnLst>
                                </p:cTn>
                              </p:par>
                            </p:childTnLst>
                          </p:cTn>
                        </p:par>
                      </p:childTnLst>
                    </p:cTn>
                  </p:par>
                </p:childTnLst>
              </p:cTn>
              <p:nextCondLst>
                <p:cond evt="onClick" delay="0">
                  <p:tgtEl>
                    <p:spTgt spid="5"/>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480419" y="619779"/>
            <a:ext cx="4009694" cy="6371571"/>
          </a:xfrm>
          <a:prstGeom prst="rect">
            <a:avLst/>
          </a:prstGeom>
        </p:spPr>
      </p:pic>
      <p:grpSp>
        <p:nvGrpSpPr>
          <p:cNvPr id="5" name="Group 4"/>
          <p:cNvGrpSpPr/>
          <p:nvPr/>
        </p:nvGrpSpPr>
        <p:grpSpPr>
          <a:xfrm>
            <a:off x="4017379" y="288922"/>
            <a:ext cx="6964866" cy="4519769"/>
            <a:chOff x="4017379" y="288922"/>
            <a:chExt cx="6964866" cy="4519769"/>
          </a:xfrm>
        </p:grpSpPr>
        <p:pic>
          <p:nvPicPr>
            <p:cNvPr id="3" name="图片 8" descr="图片包含 游戏机, 镜子, 放大镜, 盘子&#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2530" flipH="1">
              <a:off x="4017379" y="288922"/>
              <a:ext cx="6964866" cy="4519769"/>
            </a:xfrm>
            <a:prstGeom prst="rect">
              <a:avLst/>
            </a:prstGeom>
          </p:spPr>
        </p:pic>
        <p:sp>
          <p:nvSpPr>
            <p:cNvPr id="4" name="TextBox 3"/>
            <p:cNvSpPr txBox="1"/>
            <p:nvPr/>
          </p:nvSpPr>
          <p:spPr>
            <a:xfrm>
              <a:off x="5062907" y="1412491"/>
              <a:ext cx="4873810" cy="1938992"/>
            </a:xfrm>
            <a:prstGeom prst="rect">
              <a:avLst/>
            </a:prstGeom>
            <a:noFill/>
          </p:spPr>
          <p:txBody>
            <a:bodyPr wrap="square" rtlCol="0">
              <a:spAutoFit/>
            </a:bodyPr>
            <a:lstStyle/>
            <a:p>
              <a:pPr algn="ctr"/>
              <a:r>
                <a:rPr lang="en-US" sz="4000" b="1">
                  <a:solidFill>
                    <a:srgbClr val="7030A0"/>
                  </a:solidFill>
                  <a:latin typeface="UTM Avo" panose="02040603050506020204" pitchFamily="18" charset="0"/>
                </a:rPr>
                <a:t>Đã bao giờ bạn bị lạc gia đình, ba mẹ chưa?</a:t>
              </a:r>
              <a:endParaRPr lang="en-US" sz="4000" b="1">
                <a:solidFill>
                  <a:srgbClr val="7030A0"/>
                </a:solidFill>
                <a:latin typeface="UTM Avo" panose="02040603050506020204" pitchFamily="18" charset="0"/>
              </a:endParaRPr>
            </a:p>
          </p:txBody>
        </p:sp>
      </p:grpSp>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3298" r="4383"/>
          <a:stretch>
            <a:fillRect/>
          </a:stretch>
        </p:blipFill>
        <p:spPr>
          <a:xfrm flipH="1">
            <a:off x="8503041" y="4717046"/>
            <a:ext cx="3866380" cy="2386613"/>
          </a:xfrm>
          <a:prstGeom prst="rect">
            <a:avLst/>
          </a:prstGeom>
        </p:spPr>
      </p:pic>
      <p:pic>
        <p:nvPicPr>
          <p:cNvPr id="7"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935702" y="131408"/>
            <a:ext cx="1142971" cy="17031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2.08333E-7 2.96296E-6 L -2.08333E-7 0.00046 C 0.00013 -0.0081 0.00052 -0.01621 0.00091 -0.02408 C 0.00117 -0.03056 0.00182 -0.03704 0.00182 -0.04352 C 0.00182 -0.05394 0.00273 -0.06459 0.00091 -0.07477 C -0.00104 -0.08449 -0.00456 -0.08172 -0.00859 -0.08449 C -0.00964 -0.08519 -0.01068 -0.08588 -0.01133 -0.08681 C -0.0125 -0.0882 -0.01784 -0.09861 -0.01797 -0.09885 C -0.01836 -0.10023 -0.01849 -0.10139 -0.01888 -0.10255 C -0.01979 -0.10394 -0.02083 -0.10486 -0.02174 -0.10648 L -0.02357 -0.11343 C -0.02396 -0.11459 -0.0237 -0.11644 -0.02461 -0.1169 L -0.02721 -0.11945 C -0.02682 -0.12361 -0.02721 -0.12824 -0.02552 -0.13148 L -0.02174 -0.13866 C -0.02109 -0.14028 -0.01979 -0.14098 -0.01888 -0.14236 C -0.01471 -0.15 -0.01979 -0.14491 -0.01419 -0.14977 C -0.00742 -0.16273 -0.01797 -0.14283 -0.0095 -0.15695 C -0.0082 -0.15926 -0.00651 -0.16158 -0.00573 -0.16389 C -0.00547 -0.16528 -0.00534 -0.16667 -0.00482 -0.16783 C -0.00065 -0.17593 -0.00325 -0.16713 -2.08333E-7 -0.175 C 0.00026 -0.17639 0.00026 -0.17755 0.00091 -0.17848 C 0.00156 -0.18033 0.00286 -0.18172 0.00378 -0.18334 C 0.01133 -0.20116 0.00104 -0.18079 0.00755 -0.19306 C 0.00768 -0.19537 0.00794 -0.19792 0.00846 -0.20023 C 0.00859 -0.20162 0.00898 -0.20278 0.00938 -0.20394 C 0.00977 -0.20556 0.01003 -0.20718 0.01029 -0.2088 C 0.01068 -0.21111 0.01081 -0.21343 0.01133 -0.21574 C 0.01172 -0.21806 0.01263 -0.22037 0.01315 -0.22315 C 0.01354 -0.22547 0.0138 -0.22801 0.01406 -0.23033 C 0.01432 -0.23241 0.01471 -0.23449 0.01523 -0.23635 C 0.01471 -0.24422 0.01458 -0.25232 0.01406 -0.26042 C 0.01393 -0.2625 0.01341 -0.26435 0.01315 -0.26644 C 0.01211 -0.27223 0.01224 -0.2713 0.01029 -0.27732 C 0.00977 -0.28125 0.00859 -0.29121 0.00755 -0.29422 L 0.0056 -0.29908 C 0.00495 -0.30394 0.0043 -0.3088 0.00378 -0.31366 C 0.00339 -0.31621 0.00286 -0.31922 0.00273 -0.32199 C 0.0026 -0.32523 0.00273 -0.32848 0.00273 -0.33172 " pathEditMode="relative" rAng="0" ptsTypes="AAAAAAAAAAAAAAAAAAAAAAAAAAAAAAAAAAAAAAA">
                                      <p:cBhvr>
                                        <p:cTn id="23" dur="5000" fill="hold"/>
                                        <p:tgtEl>
                                          <p:spTgt spid="7"/>
                                        </p:tgtEl>
                                        <p:attrNameLst>
                                          <p:attrName>ppt_x</p:attrName>
                                          <p:attrName>ppt_y</p:attrName>
                                        </p:attrNameLst>
                                      </p:cBhvr>
                                      <p:rCtr x="-599" y="-16551"/>
                                    </p:animMotion>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480419" y="619779"/>
            <a:ext cx="4009694" cy="6371571"/>
          </a:xfrm>
          <a:prstGeom prst="rect">
            <a:avLst/>
          </a:prstGeom>
        </p:spPr>
      </p:pic>
      <p:grpSp>
        <p:nvGrpSpPr>
          <p:cNvPr id="5" name="Group 4"/>
          <p:cNvGrpSpPr/>
          <p:nvPr/>
        </p:nvGrpSpPr>
        <p:grpSpPr>
          <a:xfrm>
            <a:off x="4017379" y="288922"/>
            <a:ext cx="6964866" cy="4519769"/>
            <a:chOff x="4017379" y="288922"/>
            <a:chExt cx="6964866" cy="4519769"/>
          </a:xfrm>
        </p:grpSpPr>
        <p:pic>
          <p:nvPicPr>
            <p:cNvPr id="3" name="图片 8" descr="图片包含 游戏机, 镜子, 放大镜, 盘子&#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2530" flipH="1">
              <a:off x="4017379" y="288922"/>
              <a:ext cx="6964866" cy="4519769"/>
            </a:xfrm>
            <a:prstGeom prst="rect">
              <a:avLst/>
            </a:prstGeom>
          </p:spPr>
        </p:pic>
        <p:sp>
          <p:nvSpPr>
            <p:cNvPr id="4" name="TextBox 3"/>
            <p:cNvSpPr txBox="1"/>
            <p:nvPr/>
          </p:nvSpPr>
          <p:spPr>
            <a:xfrm>
              <a:off x="5062907" y="1251019"/>
              <a:ext cx="4873810" cy="2554545"/>
            </a:xfrm>
            <a:prstGeom prst="rect">
              <a:avLst/>
            </a:prstGeom>
            <a:noFill/>
          </p:spPr>
          <p:txBody>
            <a:bodyPr wrap="square" rtlCol="0">
              <a:spAutoFit/>
            </a:bodyPr>
            <a:lstStyle/>
            <a:p>
              <a:pPr algn="ctr"/>
              <a:r>
                <a:rPr lang="en-US" sz="4000" b="1">
                  <a:solidFill>
                    <a:schemeClr val="accent1">
                      <a:lumMod val="50000"/>
                    </a:schemeClr>
                  </a:solidFill>
                  <a:latin typeface="UTM Avo" panose="02040603050506020204" pitchFamily="18" charset="0"/>
                </a:rPr>
                <a:t>Khi bị lạc ai đã giúp đỡ em và giúp đỡ như thế nào?</a:t>
              </a:r>
              <a:endParaRPr lang="en-US" sz="4000" b="1">
                <a:solidFill>
                  <a:schemeClr val="accent1">
                    <a:lumMod val="50000"/>
                  </a:schemeClr>
                </a:solidFill>
                <a:latin typeface="UTM Avo" panose="02040603050506020204" pitchFamily="18" charset="0"/>
              </a:endParaRPr>
            </a:p>
          </p:txBody>
        </p:sp>
      </p:grpSp>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3298" r="4383"/>
          <a:stretch>
            <a:fillRect/>
          </a:stretch>
        </p:blipFill>
        <p:spPr>
          <a:xfrm flipH="1">
            <a:off x="8503041" y="4717046"/>
            <a:ext cx="3866380" cy="2386613"/>
          </a:xfrm>
          <a:prstGeom prst="rect">
            <a:avLst/>
          </a:prstGeom>
        </p:spPr>
      </p:pic>
      <p:pic>
        <p:nvPicPr>
          <p:cNvPr id="7"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894759" y="0"/>
            <a:ext cx="1142971" cy="17031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4.79167E-6 -4.07407E-6 L -4.79167E-6 0.00047 C 0.00014 -0.0081 0.00053 -0.0162 0.00092 -0.02407 C 0.00118 -0.03055 0.00183 -0.03703 0.00183 -0.04351 C 0.00183 -0.05393 0.00274 -0.06458 0.00092 -0.07476 C -0.00104 -0.08449 -0.00455 -0.08171 -0.00859 -0.08449 C -0.00963 -0.08518 -0.01067 -0.08588 -0.01132 -0.0868 C -0.0125 -0.08819 -0.01783 -0.09861 -0.01796 -0.09884 C -0.01835 -0.10023 -0.01848 -0.10138 -0.01888 -0.10254 C -0.01979 -0.10393 -0.02083 -0.10486 -0.02174 -0.10648 L -0.02356 -0.11342 C -0.02395 -0.11458 -0.02369 -0.11643 -0.0246 -0.11689 L -0.02721 -0.11944 C -0.02682 -0.12361 -0.02721 -0.12801 -0.02552 -0.13125 L -0.02174 -0.13865 C -0.02109 -0.14027 -0.01979 -0.14097 -0.01888 -0.14213 C -0.01471 -0.15 -0.01979 -0.1449 -0.01419 -0.14976 C -0.00742 -0.16273 -0.01796 -0.14282 -0.0095 -0.15694 C -0.0082 -0.15926 -0.00651 -0.16157 -0.00572 -0.16388 C -0.00546 -0.16527 -0.00533 -0.16666 -0.00481 -0.16782 C -0.00065 -0.17592 -0.00325 -0.16713 -4.79167E-6 -0.175 C 0.00027 -0.17638 0.00027 -0.17754 0.00092 -0.17847 C 0.00157 -0.18032 0.00287 -0.18171 0.00378 -0.18333 C 0.01133 -0.20115 0.00105 -0.18078 0.00756 -0.19305 C 0.00769 -0.19537 0.00795 -0.19791 0.00847 -0.20023 C 0.0086 -0.20162 0.00899 -0.20277 0.00938 -0.20393 C 0.00977 -0.20555 0.01003 -0.20717 0.01029 -0.20879 C 0.01068 -0.21111 0.01081 -0.21342 0.01133 -0.21574 C 0.01172 -0.21805 0.01264 -0.22037 0.01316 -0.22314 C 0.01355 -0.22546 0.01381 -0.22801 0.01407 -0.23032 C 0.01433 -0.2324 0.01472 -0.23449 0.01524 -0.23634 C 0.01472 -0.24421 0.01459 -0.25231 0.01407 -0.26041 C 0.01394 -0.2625 0.01342 -0.26435 0.01316 -0.26643 C 0.01211 -0.27222 0.01224 -0.27129 0.01029 -0.27731 C 0.00977 -0.28125 0.0086 -0.2912 0.00756 -0.29421 L 0.0056 -0.29907 C 0.00495 -0.30393 0.0043 -0.30879 0.00378 -0.31365 C 0.00339 -0.3162 0.00287 -0.31921 0.00274 -0.32199 C 0.00261 -0.32523 0.00274 -0.32847 0.00274 -0.33171 " pathEditMode="relative" rAng="0" ptsTypes="AAAAAAAAAAAAAAAAAAAAAAAAAAAAAAAAAAAAAAA">
                                      <p:cBhvr>
                                        <p:cTn id="23" dur="5000" fill="hold"/>
                                        <p:tgtEl>
                                          <p:spTgt spid="7"/>
                                        </p:tgtEl>
                                        <p:attrNameLst>
                                          <p:attrName>ppt_x</p:attrName>
                                          <p:attrName>ppt_y</p:attrName>
                                        </p:attrNameLst>
                                      </p:cBhvr>
                                      <p:rCtr x="-599" y="-16551"/>
                                    </p:animMotion>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4" name="主题班会-1" hidden="1"/>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rPr>
              <a:t>BY YUSHEN</a:t>
            </a:r>
            <a:endParaRPr kumimoji="0" lang="zh-CN" altLang="en-US"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endParaRPr>
          </a:p>
        </p:txBody>
      </p:sp>
      <p:pic>
        <p:nvPicPr>
          <p:cNvPr id="30" name="图片 29"/>
          <p:cNvPicPr>
            <a:picLocks noChangeAspect="1"/>
          </p:cNvPicPr>
          <p:nvPr/>
        </p:nvPicPr>
        <p:blipFill>
          <a:blip r:embed="rId2" cstate="screen"/>
          <a:stretch>
            <a:fillRect/>
          </a:stretch>
        </p:blipFill>
        <p:spPr>
          <a:xfrm>
            <a:off x="-407663" y="3117996"/>
            <a:ext cx="3854287" cy="3854287"/>
          </a:xfrm>
          <a:prstGeom prst="rect">
            <a:avLst/>
          </a:prstGeom>
        </p:spPr>
      </p:pic>
      <p:pic>
        <p:nvPicPr>
          <p:cNvPr id="37" name="图片 36"/>
          <p:cNvPicPr>
            <a:picLocks noChangeAspect="1"/>
          </p:cNvPicPr>
          <p:nvPr/>
        </p:nvPicPr>
        <p:blipFill>
          <a:blip r:embed="rId3" cstate="screen"/>
          <a:stretch>
            <a:fillRect/>
          </a:stretch>
        </p:blipFill>
        <p:spPr>
          <a:xfrm>
            <a:off x="318655" y="516082"/>
            <a:ext cx="1562100" cy="1562100"/>
          </a:xfrm>
          <a:prstGeom prst="rect">
            <a:avLst/>
          </a:prstGeom>
        </p:spPr>
      </p:pic>
      <p:pic>
        <p:nvPicPr>
          <p:cNvPr id="39" name="图片 38"/>
          <p:cNvPicPr>
            <a:picLocks noChangeAspect="1"/>
          </p:cNvPicPr>
          <p:nvPr/>
        </p:nvPicPr>
        <p:blipFill>
          <a:blip r:embed="rId4" cstate="screen"/>
          <a:stretch>
            <a:fillRect/>
          </a:stretch>
        </p:blipFill>
        <p:spPr>
          <a:xfrm>
            <a:off x="9027491" y="0"/>
            <a:ext cx="3162300" cy="3162300"/>
          </a:xfrm>
          <a:prstGeom prst="rect">
            <a:avLst/>
          </a:prstGeom>
        </p:spPr>
      </p:pic>
      <p:pic>
        <p:nvPicPr>
          <p:cNvPr id="6" name="Picture 5" descr="Logo, company nam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82" y="-24796"/>
            <a:ext cx="1450596" cy="1450596"/>
          </a:xfrm>
          <a:prstGeom prst="rect">
            <a:avLst/>
          </a:prstGeom>
        </p:spPr>
      </p:pic>
      <p:grpSp>
        <p:nvGrpSpPr>
          <p:cNvPr id="7" name="Group 6"/>
          <p:cNvGrpSpPr/>
          <p:nvPr/>
        </p:nvGrpSpPr>
        <p:grpSpPr>
          <a:xfrm>
            <a:off x="-1091395" y="1015018"/>
            <a:ext cx="2811440" cy="1105510"/>
            <a:chOff x="-856881" y="1091821"/>
            <a:chExt cx="2811440" cy="1105510"/>
          </a:xfrm>
        </p:grpSpPr>
        <p:sp>
          <p:nvSpPr>
            <p:cNvPr id="8" name="Google Shape;1910;p31"/>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algn="r" defTabSz="121920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endPar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endParaRPr>
            </a:p>
          </p:txBody>
        </p:sp>
        <p:sp>
          <p:nvSpPr>
            <p:cNvPr id="9" name="Google Shape;1910;p31"/>
            <p:cNvSpPr txBox="1"/>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algn="r" defTabSz="121920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endPar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endParaRPr>
            </a:p>
          </p:txBody>
        </p:sp>
      </p:grpSp>
      <p:grpSp>
        <p:nvGrpSpPr>
          <p:cNvPr id="10" name="Group 9"/>
          <p:cNvGrpSpPr/>
          <p:nvPr/>
        </p:nvGrpSpPr>
        <p:grpSpPr>
          <a:xfrm>
            <a:off x="3381027" y="1923479"/>
            <a:ext cx="6611934" cy="1944979"/>
            <a:chOff x="2618140" y="2103995"/>
            <a:chExt cx="5398145" cy="1944979"/>
          </a:xfrm>
        </p:grpSpPr>
        <p:sp>
          <p:nvSpPr>
            <p:cNvPr id="11" name="TextBox 10"/>
            <p:cNvSpPr txBox="1"/>
            <p:nvPr/>
          </p:nvSpPr>
          <p:spPr>
            <a:xfrm>
              <a:off x="2622494" y="2103995"/>
              <a:ext cx="5393791" cy="1938992"/>
            </a:xfrm>
            <a:prstGeom prst="rect">
              <a:avLst/>
            </a:prstGeom>
            <a:noFill/>
          </p:spPr>
          <p:txBody>
            <a:bodyPr wrap="square" rtlCol="0">
              <a:spAutoFit/>
            </a:bodyPr>
            <a:lstStyle/>
            <a:p>
              <a:r>
                <a:rPr lang="en-US" sz="120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rPr>
                <a:t>ÔN TẬP</a:t>
              </a:r>
              <a:endParaRPr lang="en-US" sz="120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endParaRPr>
            </a:p>
          </p:txBody>
        </p:sp>
        <p:sp>
          <p:nvSpPr>
            <p:cNvPr id="12" name="TextBox 11"/>
            <p:cNvSpPr txBox="1"/>
            <p:nvPr/>
          </p:nvSpPr>
          <p:spPr>
            <a:xfrm>
              <a:off x="2618140" y="2109982"/>
              <a:ext cx="5393791"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a:solidFill>
                    <a:srgbClr val="0070C0"/>
                  </a:solidFill>
                  <a:effectLst>
                    <a:outerShdw blurRad="38100" dist="38100" dir="2700000" algn="tl">
                      <a:srgbClr val="000000">
                        <a:alpha val="43137"/>
                      </a:srgbClr>
                    </a:outerShdw>
                  </a:effectLst>
                  <a:latin typeface="UTM Showcard" panose="02040603050506020204" pitchFamily="18" charset="0"/>
                </a:rPr>
                <a:t>ÔN TẬP</a:t>
              </a:r>
              <a:endParaRPr lang="en-US" sz="12000">
                <a:solidFill>
                  <a:srgbClr val="0070C0"/>
                </a:solidFill>
                <a:effectLst>
                  <a:outerShdw blurRad="38100" dist="38100" dir="2700000" algn="tl">
                    <a:srgbClr val="000000">
                      <a:alpha val="43137"/>
                    </a:srgbClr>
                  </a:outerShdw>
                </a:effectLst>
                <a:latin typeface="UTM Showcard" panose="02040603050506020204" pitchFamily="18" charset="0"/>
              </a:endParaRPr>
            </a:p>
          </p:txBody>
        </p:sp>
      </p:grpSp>
      <p:sp>
        <p:nvSpPr>
          <p:cNvPr id="13" name="TextBox 12"/>
          <p:cNvSpPr txBox="1"/>
          <p:nvPr/>
        </p:nvSpPr>
        <p:spPr>
          <a:xfrm>
            <a:off x="4354285" y="4239622"/>
            <a:ext cx="3570514" cy="1200329"/>
          </a:xfrm>
          <a:prstGeom prst="rect">
            <a:avLst/>
          </a:prstGeom>
          <a:noFill/>
        </p:spPr>
        <p:txBody>
          <a:bodyPr wrap="square" rtlCol="0">
            <a:spAutoFit/>
          </a:bodyPr>
          <a:lstStyle/>
          <a:p>
            <a:r>
              <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rPr>
              <a:t>(Tiết 3, 4)</a:t>
            </a:r>
            <a:endPar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endParaRPr>
          </a:p>
        </p:txBody>
      </p:sp>
      <p:pic>
        <p:nvPicPr>
          <p:cNvPr id="14" name="图片 4"/>
          <p:cNvPicPr>
            <a:picLocks noChangeAspect="1"/>
          </p:cNvPicPr>
          <p:nvPr/>
        </p:nvPicPr>
        <p:blipFill>
          <a:blip r:embed="rId6" cstate="screen"/>
          <a:stretch>
            <a:fillRect/>
          </a:stretch>
        </p:blipFill>
        <p:spPr>
          <a:xfrm>
            <a:off x="8287656" y="3337346"/>
            <a:ext cx="4106471" cy="41064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440" y="350044"/>
            <a:ext cx="11129553"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3. Đọc bài thơ dưới đây và trả lời câu hỏi. </a:t>
            </a:r>
            <a:endParaRPr lang="en-US" sz="3200" b="1">
              <a:solidFill>
                <a:schemeClr val="accent5">
                  <a:lumMod val="75000"/>
                </a:schemeClr>
              </a:solidFill>
              <a:latin typeface="UTM Avo" panose="02040603050506020204" pitchFamily="18" charset="0"/>
            </a:endParaRPr>
          </a:p>
        </p:txBody>
      </p:sp>
      <p:sp>
        <p:nvSpPr>
          <p:cNvPr id="3" name="TextBox 2"/>
          <p:cNvSpPr txBox="1"/>
          <p:nvPr/>
        </p:nvSpPr>
        <p:spPr>
          <a:xfrm>
            <a:off x="3574154" y="934819"/>
            <a:ext cx="4190989" cy="584775"/>
          </a:xfrm>
          <a:prstGeom prst="rect">
            <a:avLst/>
          </a:prstGeom>
          <a:noFill/>
        </p:spPr>
        <p:txBody>
          <a:bodyPr wrap="square" rtlCol="0">
            <a:spAutoFit/>
          </a:bodyPr>
          <a:lstStyle/>
          <a:p>
            <a:r>
              <a:rPr lang="en-US" sz="3200" b="1">
                <a:solidFill>
                  <a:schemeClr val="accent2">
                    <a:lumMod val="50000"/>
                  </a:schemeClr>
                </a:solidFill>
                <a:latin typeface="UTM Avo" panose="02040603050506020204" pitchFamily="18" charset="0"/>
              </a:rPr>
              <a:t>Cánh cam lạc mẹ</a:t>
            </a:r>
            <a:endParaRPr lang="en-US" sz="3200" b="1">
              <a:solidFill>
                <a:schemeClr val="accent2">
                  <a:lumMod val="50000"/>
                </a:schemeClr>
              </a:solidFill>
              <a:latin typeface="UTM Avo" panose="02040603050506020204" pitchFamily="18" charset="0"/>
            </a:endParaRPr>
          </a:p>
        </p:txBody>
      </p:sp>
      <p:sp>
        <p:nvSpPr>
          <p:cNvPr id="4" name="TextBox 3"/>
          <p:cNvSpPr txBox="1"/>
          <p:nvPr/>
        </p:nvSpPr>
        <p:spPr>
          <a:xfrm>
            <a:off x="489869" y="1624248"/>
            <a:ext cx="5257788" cy="1938992"/>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Cánh cam đi lạc mẹ</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Gió xô vào vườn hoang</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Giữa bao nhiêu gai góc</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Lũ ve sầu kêu ran.</a:t>
            </a:r>
            <a:endParaRPr lang="en-US" sz="3000">
              <a:solidFill>
                <a:schemeClr val="accent2">
                  <a:lumMod val="50000"/>
                </a:schemeClr>
              </a:solidFill>
              <a:latin typeface="UTM Avo" panose="02040603050506020204" pitchFamily="18" charset="0"/>
            </a:endParaRPr>
          </a:p>
        </p:txBody>
      </p:sp>
      <p:sp>
        <p:nvSpPr>
          <p:cNvPr id="9" name="TextBox 8"/>
          <p:cNvSpPr txBox="1"/>
          <p:nvPr/>
        </p:nvSpPr>
        <p:spPr>
          <a:xfrm>
            <a:off x="504382" y="3939277"/>
            <a:ext cx="6186703" cy="1938992"/>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Chiều nhạt nắng trắng sương</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Trời rộng xanh như bể</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Tiếng cánh cam gọi mẹ</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Khản đặc trên lối mòn.</a:t>
            </a:r>
            <a:endParaRPr lang="en-US" sz="3000">
              <a:solidFill>
                <a:schemeClr val="accent2">
                  <a:lumMod val="50000"/>
                </a:schemeClr>
              </a:solidFill>
              <a:latin typeface="UTM Avo" panose="02040603050506020204" pitchFamily="18" charset="0"/>
            </a:endParaRPr>
          </a:p>
        </p:txBody>
      </p:sp>
      <p:sp>
        <p:nvSpPr>
          <p:cNvPr id="10" name="TextBox 9"/>
          <p:cNvSpPr txBox="1"/>
          <p:nvPr/>
        </p:nvSpPr>
        <p:spPr>
          <a:xfrm>
            <a:off x="6381216" y="1625950"/>
            <a:ext cx="5257788" cy="1938992"/>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Bọ dừa dừng nấu cơm</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Cào cào ngưng giã gạo</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Xén tôi thôi cắt áo</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Đều bảo nhau đi tìm.</a:t>
            </a:r>
            <a:endParaRPr lang="en-US" sz="3000">
              <a:solidFill>
                <a:schemeClr val="accent2">
                  <a:lumMod val="50000"/>
                </a:schemeClr>
              </a:solidFill>
              <a:latin typeface="UTM Avo" panose="02040603050506020204" pitchFamily="18" charset="0"/>
            </a:endParaRPr>
          </a:p>
        </p:txBody>
      </p:sp>
      <p:sp>
        <p:nvSpPr>
          <p:cNvPr id="14" name="TextBox 13"/>
          <p:cNvSpPr txBox="1"/>
          <p:nvPr/>
        </p:nvSpPr>
        <p:spPr>
          <a:xfrm>
            <a:off x="6381216" y="3939277"/>
            <a:ext cx="5257788" cy="2400657"/>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Khu vườn hoang lặng im</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Bỗng râm ran khắp lối</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Có điều ai cũng nói</a:t>
            </a:r>
            <a:endParaRPr lang="en-US" sz="3000">
              <a:solidFill>
                <a:schemeClr val="accent2">
                  <a:lumMod val="50000"/>
                </a:schemeClr>
              </a:solidFill>
              <a:latin typeface="UTM Avo" panose="02040603050506020204" pitchFamily="18" charset="0"/>
            </a:endParaRPr>
          </a:p>
          <a:p>
            <a:r>
              <a:rPr lang="en-US" sz="3000">
                <a:solidFill>
                  <a:schemeClr val="accent2">
                    <a:lumMod val="50000"/>
                  </a:schemeClr>
                </a:solidFill>
                <a:latin typeface="UTM Avo" panose="02040603050506020204" pitchFamily="18" charset="0"/>
              </a:rPr>
              <a:t>Cánh cam về nhà tôi.</a:t>
            </a:r>
            <a:endParaRPr lang="en-US" sz="3000">
              <a:solidFill>
                <a:schemeClr val="accent2">
                  <a:lumMod val="50000"/>
                </a:schemeClr>
              </a:solidFill>
              <a:latin typeface="UTM Avo" panose="02040603050506020204" pitchFamily="18" charset="0"/>
            </a:endParaRPr>
          </a:p>
          <a:p>
            <a:pPr algn="r"/>
            <a:r>
              <a:rPr lang="en-US" sz="3000">
                <a:solidFill>
                  <a:schemeClr val="accent2">
                    <a:lumMod val="50000"/>
                  </a:schemeClr>
                </a:solidFill>
                <a:latin typeface="UTM Avo" panose="02040603050506020204" pitchFamily="18" charset="0"/>
              </a:rPr>
              <a:t>(Ngân Vịnh)</a:t>
            </a:r>
            <a:endParaRPr lang="en-US" sz="3000">
              <a:solidFill>
                <a:schemeClr val="accent2">
                  <a:lumMod val="50000"/>
                </a:schemeClr>
              </a:solidFill>
              <a:latin typeface="UTM Avo"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9689912" cy="983673"/>
            <a:chOff x="805217" y="449342"/>
            <a:chExt cx="10672549" cy="983673"/>
          </a:xfrm>
        </p:grpSpPr>
        <p:sp>
          <p:nvSpPr>
            <p:cNvPr id="2" name="Google Shape;117;p2"/>
            <p:cNvSpPr/>
            <p:nvPr/>
          </p:nvSpPr>
          <p:spPr>
            <a:xfrm>
              <a:off x="805217" y="449342"/>
              <a:ext cx="10672549" cy="98367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3" name="TextBox 2"/>
            <p:cNvSpPr txBox="1"/>
            <p:nvPr/>
          </p:nvSpPr>
          <p:spPr>
            <a:xfrm>
              <a:off x="1056920" y="648790"/>
              <a:ext cx="10169142" cy="646331"/>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a. Chuyện gì xảy ra với cánh cam?</a:t>
              </a:r>
              <a:endParaRPr lang="en-US" sz="3600" b="1">
                <a:solidFill>
                  <a:schemeClr val="accent2">
                    <a:lumMod val="50000"/>
                  </a:schemeClr>
                </a:solidFill>
                <a:latin typeface="UTM Avo" panose="02040603050506020204" pitchFamily="18" charset="0"/>
              </a:endParaRPr>
            </a:p>
          </p:txBody>
        </p:sp>
      </p:grpSp>
      <p:pic>
        <p:nvPicPr>
          <p:cNvPr id="5" name="Picture 4"/>
          <p:cNvPicPr>
            <a:picLocks noChangeAspect="1"/>
          </p:cNvPicPr>
          <p:nvPr/>
        </p:nvPicPr>
        <p:blipFill>
          <a:blip r:embed="rId1" cstate="print">
            <a:extLst>
              <a:ext uri="{BEBA8EAE-BF5A-486C-A8C5-ECC9F3942E4B}">
                <a14:imgProps xmlns:a14="http://schemas.microsoft.com/office/drawing/2010/main">
                  <a14:imgLayer r:embed="rId2">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540" y="1487606"/>
            <a:ext cx="4449170" cy="4940311"/>
          </a:xfrm>
          <a:prstGeom prst="rect">
            <a:avLst/>
          </a:prstGeom>
        </p:spPr>
      </p:pic>
      <p:grpSp>
        <p:nvGrpSpPr>
          <p:cNvPr id="11" name="Group 10"/>
          <p:cNvGrpSpPr/>
          <p:nvPr/>
        </p:nvGrpSpPr>
        <p:grpSpPr>
          <a:xfrm>
            <a:off x="1071348" y="2274176"/>
            <a:ext cx="5540992" cy="3367168"/>
            <a:chOff x="1071348" y="2274176"/>
            <a:chExt cx="5540992" cy="3367168"/>
          </a:xfrm>
        </p:grpSpPr>
        <p:sp>
          <p:nvSpPr>
            <p:cNvPr id="9" name="TextBox 8"/>
            <p:cNvSpPr txBox="1"/>
            <p:nvPr/>
          </p:nvSpPr>
          <p:spPr>
            <a:xfrm>
              <a:off x="1364775" y="2557377"/>
              <a:ext cx="4790365" cy="2800767"/>
            </a:xfrm>
            <a:prstGeom prst="rect">
              <a:avLst/>
            </a:prstGeom>
            <a:noFill/>
          </p:spPr>
          <p:txBody>
            <a:bodyPr wrap="square" rtlCol="0">
              <a:spAutoFit/>
            </a:bodyPr>
            <a:lstStyle/>
            <a:p>
              <a:pPr algn="just"/>
              <a:r>
                <a:rPr lang="en-US" sz="4400">
                  <a:latin typeface="UTM Avo" panose="02040603050506020204" pitchFamily="18" charset="0"/>
                </a:rPr>
                <a:t>    </a:t>
              </a:r>
              <a:r>
                <a:rPr lang="en-US" sz="4400">
                  <a:solidFill>
                    <a:srgbClr val="002060"/>
                  </a:solidFill>
                  <a:latin typeface="UTM Avo" panose="02040603050506020204" pitchFamily="18" charset="0"/>
                </a:rPr>
                <a:t>Cánh cam bị lạc mẹ, bị gió xô vào vườn hoang đầy gai góc.</a:t>
              </a:r>
              <a:endParaRPr lang="en-US" sz="4400">
                <a:solidFill>
                  <a:srgbClr val="002060"/>
                </a:solidFill>
                <a:latin typeface="UTM Avo" panose="02040603050506020204" pitchFamily="18" charset="0"/>
              </a:endParaRPr>
            </a:p>
          </p:txBody>
        </p:sp>
        <p:sp>
          <p:nvSpPr>
            <p:cNvPr id="10" name="Flowchart: Terminator 9"/>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2400" b="1">
                <a:solidFill>
                  <a:srgbClr val="5FBDAC"/>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思源黑体 CN Bold"/>
        <a:ea typeface="思源黑体 CN Bold"/>
        <a:cs typeface=""/>
      </a:majorFont>
      <a:minorFont>
        <a:latin typeface="思源黑体 CN Bold"/>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2905</Words>
  <Application>WPS Presentation</Application>
  <PresentationFormat>Widescreen</PresentationFormat>
  <Paragraphs>147</Paragraphs>
  <Slides>18</Slides>
  <Notes>0</Notes>
  <HiddenSlides>0</HiddenSlides>
  <MMClips>0</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18</vt:i4>
      </vt:variant>
    </vt:vector>
  </HeadingPairs>
  <TitlesOfParts>
    <vt:vector size="52" baseType="lpstr">
      <vt:lpstr>Arial</vt:lpstr>
      <vt:lpstr>SimSun</vt:lpstr>
      <vt:lpstr>Wingdings</vt:lpstr>
      <vt:lpstr>Arial</vt:lpstr>
      <vt:lpstr>SVN-Newton</vt:lpstr>
      <vt:lpstr>Segoe Print</vt:lpstr>
      <vt:lpstr>Times New Roman</vt:lpstr>
      <vt:lpstr>#9Slide07 HoneyCream</vt:lpstr>
      <vt:lpstr>#9Slide05 Bodega Script</vt:lpstr>
      <vt:lpstr>思源黑体 CN Light</vt:lpstr>
      <vt:lpstr>思源黑体 CN Bold</vt:lpstr>
      <vt:lpstr>思源黑体 CN Bold</vt:lpstr>
      <vt:lpstr>Chango</vt:lpstr>
      <vt:lpstr>#9Slide05 Aphrodite Pro</vt:lpstr>
      <vt:lpstr>UTM Showcard</vt:lpstr>
      <vt:lpstr>#9Slide05 Fourth Medium</vt:lpstr>
      <vt:lpstr>#9Slide05 SVNMaphylla</vt:lpstr>
      <vt:lpstr>UTM Avo</vt:lpstr>
      <vt:lpstr>#9Slide07 SVNDessert Menu Scrip</vt:lpstr>
      <vt:lpstr>Tahoma</vt:lpstr>
      <vt:lpstr>Vibur</vt:lpstr>
      <vt:lpstr>Englebert</vt:lpstr>
      <vt:lpstr>Oswald SemiBold</vt:lpstr>
      <vt:lpstr>#9Slide07 IcielCrocante</vt:lpstr>
      <vt:lpstr>SVN-Dancing Script</vt:lpstr>
      <vt:lpstr>Microsoft YaHei</vt:lpstr>
      <vt:lpstr>Arial Unicode MS</vt:lpstr>
      <vt:lpstr>Calibri</vt:lpstr>
      <vt:lpstr>Calibri</vt:lpstr>
      <vt:lpstr>Open Sans Bold</vt:lpstr>
      <vt:lpstr>Open Sans</vt:lpstr>
      <vt:lpstr>Lobster</vt:lpstr>
      <vt:lpstr>Lobster 1.4</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Mỹ Linh</cp:lastModifiedBy>
  <cp:revision>25</cp:revision>
  <dcterms:created xsi:type="dcterms:W3CDTF">2023-03-11T09:41:00Z</dcterms:created>
  <dcterms:modified xsi:type="dcterms:W3CDTF">2025-03-17T07:46:17Z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E3663477DE6145C280E53D34B27D0A06_12</vt:lpwstr>
  </property>
  <property fmtid="{D5CDD505-2E9C-101B-9397-08002B2CF9AE}" pid="3" name="KSOProductBuildVer">
    <vt:lpwstr>1033-12.2.0.20326</vt:lpwstr>
  </property>
</Properties>
</file>