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77" r:id="rId3"/>
    <p:sldId id="259" r:id="rId5"/>
    <p:sldId id="262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/>
      <p:regular r:id="rId18"/>
      <p:bold r:id="rId19"/>
      <p:italic r:id="rId20"/>
      <p:boldItalic r:id="rId21"/>
    </p:embeddedFont>
    <p:embeddedFont>
      <p:font typeface="#9Slide07 HoneyCream" pitchFamily="2"/>
      <p:regular r:id="rId22"/>
    </p:embeddedFont>
    <p:embeddedFont>
      <p:font typeface="#9Slide07 Altus" pitchFamily="2"/>
      <p:regular r:id="rId23"/>
    </p:embeddedFont>
    <p:embeddedFont>
      <p:font typeface="等线 Light" panose="02010600030101010101" charset="-122"/>
      <p:regular r:id="rId24"/>
    </p:embeddedFont>
    <p:embeddedFont>
      <p:font typeface="等线" panose="02010600030101010101" charset="-122"/>
      <p:regular r:id="rId25"/>
    </p:embeddedFont>
    <p:embeddedFont>
      <p:font typeface="#9Slide05 Aphrodite Pro" panose="02000000000000000000" pitchFamily="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17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2E4D8-D8B7-4F72-8AC8-375486701C1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4F8F6-C8C1-4E4A-B387-1205E1B336F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9C3A3C-FB4E-41DE-A1EE-0DC10FCE17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B8EEF2-01F8-440C-B0A4-52B68D83AB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DF87CD-2858-45DF-AE3A-FF2ADB286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5C2F70-9976-4986-B912-73D42D9A3BC7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AEDF45-E1D9-4986-9ABE-51895F5477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 txBox="1">
            <a:spLocks noGrp="1"/>
          </p:cNvSpPr>
          <p:nvPr>
            <p:ph sz="half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596342-116A-4A33-9BC9-5DB25DD96F9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A74C72-0010-4D61-B7D0-883D8106D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文本占位符 4"/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6" name="内容占位符 5"/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7" name="日期占位符 6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C576A-DEF0-4EF9-9814-A2CAF5AAFE2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页脚占位符 7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2AF47B-96E7-420C-940B-987AA716D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日期占位符 2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2968FC5-CE7B-4D3C-893A-A17887A93F8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页脚占位符 3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A9F387-4560-4275-9B75-F83E3053A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1F3681-D973-4474-8DBB-E975A593253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页脚占位符 2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455D91-695D-433B-9EF8-194B76BB4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sz="28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sz="24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DED53F-6310-471F-8290-22D33429649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9EF52C-DCBA-45B3-8031-1AFBCE0446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53059A8-FC10-40AD-A489-B1A1FC17ABA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FB70DC-4790-4638-9123-486EDD9EF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anose="020B0604020202020204" pitchFamily="34"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2A2CD4-0309-4E4D-86C5-30AD80FB3E6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2B90DB-F8CA-4C23-8BEA-E5D215929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3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CBD8-E401-4862-9CEA-389948817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11"/>
          <a:srcRect t="37667"/>
          <a:stretch>
            <a:fillRect/>
          </a:stretch>
        </p:blipFill>
        <p:spPr>
          <a:xfrm>
            <a:off x="-2052206" y="-221074"/>
            <a:ext cx="2186248" cy="2317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12"/>
          <a:srcRect t="38142"/>
          <a:stretch>
            <a:fillRect/>
          </a:stretch>
        </p:blipFill>
        <p:spPr>
          <a:xfrm>
            <a:off x="1616128" y="7791446"/>
            <a:ext cx="1824008" cy="20024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3"/>
          <p:cNvSpPr txBox="1"/>
          <p:nvPr/>
        </p:nvSpPr>
        <p:spPr>
          <a:xfrm>
            <a:off x="3047996" y="9098618"/>
            <a:ext cx="622817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itchFamily="18"/>
                <a:ea typeface="+mn-ea"/>
                <a:cs typeface="Times New Roman" panose="02020603050405020304" pitchFamily="18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itchFamily="18"/>
              <a:ea typeface="+mn-ea"/>
              <a:cs typeface="Times New Roman" panose="02020603050405020304" pitchFamily="1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Mời truy cập: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  <a:hlinkClick r:id="rId1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itchFamily="18"/>
              <a:ea typeface="+mn-ea"/>
              <a:cs typeface="Times New Roman" panose="02020603050405020304" pitchFamily="1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itchFamily="18"/>
                <a:ea typeface="+mn-ea"/>
                <a:cs typeface="Times New Roman" panose="02020603050405020304" pitchFamily="18"/>
              </a:rPr>
              <a:t>SĐT ZALO :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itchFamily="18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itchFamily="18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itchFamily="18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10298594" y="-221074"/>
            <a:ext cx="2186248" cy="787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BE5D6"/>
                </a:solidFill>
                <a:effectLst/>
                <a:uLnTx/>
                <a:uFillTx/>
                <a:latin typeface="#9Slide07 HoneyCream" pitchFamily="2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BE5D6"/>
              </a:solidFill>
              <a:effectLst/>
              <a:uLnTx/>
              <a:uFillTx/>
              <a:latin typeface="#9Slide07 HoneyCream" pitchFamily="2"/>
              <a:ea typeface="+mn-ea"/>
              <a:cs typeface="+mn-cs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435013" y="9462558"/>
            <a:ext cx="2186248" cy="787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/>
              <a:ea typeface="+mn-ea"/>
              <a:cs typeface="+mn-cs"/>
            </a:endParaRP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976693" y="-26525564"/>
            <a:ext cx="2186248" cy="37177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58509" y="-26525564"/>
            <a:ext cx="2186248" cy="37177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0863118" y="29176638"/>
            <a:ext cx="2186248" cy="37177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82668" y="29176638"/>
            <a:ext cx="2186248" cy="37177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itle 1"/>
          <p:cNvSpPr txBox="1"/>
          <p:nvPr/>
        </p:nvSpPr>
        <p:spPr>
          <a:xfrm>
            <a:off x="10260674" y="-809134"/>
            <a:ext cx="2186248" cy="787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#9Slide07 Altus" pitchFamily="2"/>
                <a:ea typeface="+mn-ea"/>
                <a:cs typeface="+mn-cs"/>
              </a:rPr>
              <a:t>By: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#9Slide07 Altus" pitchFamily="2"/>
                <a:ea typeface="+mn-ea"/>
                <a:cs typeface="+mn-cs"/>
              </a:rPr>
              <a:t> Tư Bùi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85723"/>
              </a:solidFill>
              <a:effectLst/>
              <a:uLnTx/>
              <a:uFillTx/>
              <a:latin typeface="#9Slide07 Altus" pitchFamily="2"/>
              <a:ea typeface="+mn-ea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-570119" y="6070601"/>
            <a:ext cx="2186248" cy="787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9C9C9"/>
                </a:solidFill>
                <a:effectLst/>
                <a:uLnTx/>
                <a:uFillTx/>
                <a:latin typeface="#9Slide07 HoneyCream" pitchFamily="2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9C9C9"/>
              </a:solidFill>
              <a:effectLst/>
              <a:uLnTx/>
              <a:uFillTx/>
              <a:latin typeface="#9Slide07 HoneyCream" pitchFamily="2"/>
              <a:ea typeface="+mn-ea"/>
              <a:cs typeface="+mn-cs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-2052206" y="1690689"/>
            <a:ext cx="2186248" cy="787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/>
              <a:ea typeface="+mn-ea"/>
              <a:cs typeface="+mn-cs"/>
            </a:endParaRP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14"/>
          <a:srcRect t="30568" r="10051"/>
          <a:stretch>
            <a:fillRect/>
          </a:stretch>
        </p:blipFill>
        <p:spPr>
          <a:xfrm>
            <a:off x="-44511099" y="-19326758"/>
            <a:ext cx="3627534" cy="4761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0"/>
          <p:cNvPicPr>
            <a:picLocks noChangeAspect="1"/>
          </p:cNvPicPr>
          <p:nvPr/>
        </p:nvPicPr>
        <p:blipFill>
          <a:blip r:embed="rId14"/>
          <a:srcRect t="30568" r="10051"/>
          <a:stretch>
            <a:fillRect/>
          </a:stretch>
        </p:blipFill>
        <p:spPr>
          <a:xfrm>
            <a:off x="-44511099" y="23671813"/>
            <a:ext cx="3627534" cy="4761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14"/>
          <a:srcRect t="30568" r="10051"/>
          <a:stretch>
            <a:fillRect/>
          </a:stretch>
        </p:blipFill>
        <p:spPr>
          <a:xfrm>
            <a:off x="52475797" y="-19326758"/>
            <a:ext cx="3627534" cy="4761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4"/>
          <a:srcRect t="30568" r="10051"/>
          <a:stretch>
            <a:fillRect/>
          </a:stretch>
        </p:blipFill>
        <p:spPr>
          <a:xfrm>
            <a:off x="52738934" y="23671813"/>
            <a:ext cx="3627534" cy="476167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GIF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0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9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0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9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93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ÔN TẬP GIỮ</a:t>
            </a: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A HỌC KÌ 2 TIẾT 1,</a:t>
            </a: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2</a:t>
            </a:r>
            <a:endParaRPr kumimoji="0" lang="vi-VN" altLang="en-US" sz="2615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TIẾNG VIỆT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/>
          <p:cNvSpPr/>
          <p:nvPr/>
        </p:nvSpPr>
        <p:spPr>
          <a:xfrm>
            <a:off x="1749046" y="2788865"/>
            <a:ext cx="6785360" cy="38298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273314" y="1420684"/>
            <a:ext cx="9037829" cy="1251366"/>
            <a:chOff x="273314" y="1420684"/>
            <a:chExt cx="9037829" cy="1251366"/>
          </a:xfrm>
        </p:grpSpPr>
        <p:sp>
          <p:nvSpPr>
            <p:cNvPr id="4" name="Rectangle: Rounded Corners 9"/>
            <p:cNvSpPr/>
            <p:nvPr/>
          </p:nvSpPr>
          <p:spPr>
            <a:xfrm>
              <a:off x="273314" y="1420684"/>
              <a:ext cx="9037829" cy="120452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1FB4EA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文本框 21"/>
            <p:cNvSpPr txBox="1"/>
            <p:nvPr/>
          </p:nvSpPr>
          <p:spPr>
            <a:xfrm>
              <a:off x="273314" y="1502496"/>
              <a:ext cx="8801858" cy="1169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/>
                  <a:ea typeface="+mn-ea"/>
                  <a:cs typeface="Times New Roman" panose="02020603050405020304" pitchFamily="18"/>
                </a:rPr>
                <a:t>a. Tìm trong bài đọc những câu văn, câu thơ hay nói về cây cối hoặc loài vật, cảnh vật.</a:t>
              </a:r>
              <a:endPara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714C43"/>
                </a:solidFill>
                <a:effectLst/>
                <a:uLnTx/>
                <a:uFillTx/>
                <a:latin typeface="Cambria" panose="02040503050406030204" pitchFamily="18"/>
                <a:ea typeface="Vogue-ExtraBold" pitchFamily="34"/>
                <a:cs typeface="Vogue-ExtraBold" pitchFamily="34"/>
              </a:endParaRPr>
            </a:p>
          </p:txBody>
        </p:sp>
      </p:grpSp>
      <p:sp>
        <p:nvSpPr>
          <p:cNvPr id="6" name="ô 9"/>
          <p:cNvSpPr/>
          <p:nvPr/>
        </p:nvSpPr>
        <p:spPr>
          <a:xfrm>
            <a:off x="3274146" y="231480"/>
            <a:ext cx="8711379" cy="10467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C0066"/>
          </a:solidFill>
          <a:ln w="57150" cap="flat">
            <a:solidFill>
              <a:srgbClr val="FFFFFF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Bài  2 : Đọc bài em thích và thực hiện yêu cầu: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3774588" y="2962509"/>
            <a:ext cx="1911105" cy="7078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/>
                <a:ea typeface="+mn-ea"/>
                <a:cs typeface="+mn-cs"/>
              </a:rPr>
              <a:t>Lũy tre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/>
              <a:ea typeface="+mn-ea"/>
              <a:cs typeface="+mn-cs"/>
            </a:endParaRPr>
          </a:p>
        </p:txBody>
      </p:sp>
      <p:sp>
        <p:nvSpPr>
          <p:cNvPr id="8" name="Rounded Rectangle 10"/>
          <p:cNvSpPr/>
          <p:nvPr/>
        </p:nvSpPr>
        <p:spPr>
          <a:xfrm>
            <a:off x="1854741" y="2753852"/>
            <a:ext cx="6573959" cy="37559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38103" cap="flat">
            <a:solidFill>
              <a:srgbClr val="FF3399"/>
            </a:solidFill>
            <a:custDash>
              <a:ds d="799927" sp="799927"/>
              <a:ds d="100000" sp="799927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2223445" y="3670392"/>
            <a:ext cx="7250908" cy="3170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trưa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đầy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nắng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Trâu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nằm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râm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Tre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thần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gió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Chợt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đầy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tiếng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chim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58883"/>
            <a:ext cx="2289950" cy="22899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766" y="2161283"/>
            <a:ext cx="7271521" cy="2738710"/>
            <a:chOff x="709601" y="2330247"/>
            <a:chExt cx="6841568" cy="3411791"/>
          </a:xfrm>
        </p:grpSpPr>
        <p:sp>
          <p:nvSpPr>
            <p:cNvPr id="3" name="Rectangle: Rounded Corners 9"/>
            <p:cNvSpPr/>
            <p:nvPr/>
          </p:nvSpPr>
          <p:spPr>
            <a:xfrm>
              <a:off x="709601" y="2578800"/>
              <a:ext cx="6841568" cy="316323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1FB4EA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709601" y="2330247"/>
              <a:ext cx="6841568" cy="296453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/>
                  <a:ea typeface="+mn-ea"/>
                  <a:cs typeface="Times New Roman" panose="02020603050405020304" pitchFamily="18"/>
                </a:rPr>
                <a:t>b. Nêu tên một nhân vật em yêu thích trong bài đọc và giải thích vì sao em yêu thích nhân vật đó.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endParaRPr>
            </a:p>
          </p:txBody>
        </p:sp>
      </p:grpSp>
      <p:sp>
        <p:nvSpPr>
          <p:cNvPr id="5" name="ô 9"/>
          <p:cNvSpPr/>
          <p:nvPr/>
        </p:nvSpPr>
        <p:spPr>
          <a:xfrm>
            <a:off x="506785" y="1112218"/>
            <a:ext cx="8711379" cy="10467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2060"/>
          </a:solidFill>
          <a:ln w="57150" cap="flat">
            <a:solidFill>
              <a:srgbClr val="FFFFFF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Bài  2 : Đọc bài em thích và thực hiện yêu cầu: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 rot="21037945">
            <a:off x="3256628" y="930658"/>
            <a:ext cx="3179789" cy="10464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65097" dir="2700000">
                    <a:srgbClr val="EC9684"/>
                  </a:outerShdw>
                </a:effectLst>
                <a:uLnTx/>
                <a:uFillTx/>
                <a:latin typeface="#9Slide05 Aphrodite Pro" panose="02000000000000000000" pitchFamily="2"/>
                <a:ea typeface="+mn-ea"/>
                <a:cs typeface="#9Slide05 Bodega Script" pitchFamily="2"/>
              </a:rPr>
              <a:t>Tiếng việt </a:t>
            </a:r>
            <a:endParaRPr kumimoji="0" lang="id-ID" sz="4800" b="0" i="0" u="none" strike="noStrike" kern="0" cap="none" spc="0" normalizeH="0" baseline="0" noProof="0">
              <a:ln>
                <a:noFill/>
              </a:ln>
              <a:solidFill>
                <a:srgbClr val="F0305E"/>
              </a:solidFill>
              <a:effectLst>
                <a:outerShdw dist="165097" dir="2700000">
                  <a:srgbClr val="EC9684"/>
                </a:outerShdw>
              </a:effectLst>
              <a:uLnTx/>
              <a:uFillTx/>
              <a:latin typeface="#9Slide05 Aphrodite Pro" panose="02000000000000000000" pitchFamily="2"/>
              <a:ea typeface="+mn-ea"/>
              <a:cs typeface="#9Slide05 Bodega Script" pitchFamily="2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4869335" y="3604418"/>
            <a:ext cx="1834158" cy="7078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#9Slide07 HoneyCream" pitchFamily="2"/>
                <a:ea typeface="+mn-ea"/>
                <a:cs typeface="+mn-cs"/>
              </a:rPr>
              <a:t>(Tiết 1,2)</a:t>
            </a: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476850" y="4365528"/>
            <a:ext cx="2570744" cy="25232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30" y="2559277"/>
            <a:ext cx="4635907" cy="46359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19" y="1528428"/>
            <a:ext cx="7260966" cy="32067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0049" y="4083308"/>
            <a:ext cx="2911897" cy="29118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图片 24"/>
          <p:cNvPicPr>
            <a:picLocks noChangeAspect="1"/>
          </p:cNvPicPr>
          <p:nvPr/>
        </p:nvPicPr>
        <p:blipFill>
          <a:blip r:embed="rId2"/>
          <a:srcRect l="52999" b="69825"/>
          <a:stretch>
            <a:fillRect/>
          </a:stretch>
        </p:blipFill>
        <p:spPr>
          <a:xfrm>
            <a:off x="473805" y="2002453"/>
            <a:ext cx="5150248" cy="4992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20" y="1073670"/>
            <a:ext cx="8260799" cy="26763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>
          <a:xfrm>
            <a:off x="-232586" y="3825931"/>
            <a:ext cx="5435375" cy="1970449"/>
            <a:chOff x="-232586" y="3825931"/>
            <a:chExt cx="5435375" cy="1970449"/>
          </a:xfrm>
        </p:grpSpPr>
        <p:sp>
          <p:nvSpPr>
            <p:cNvPr id="3" name="Title 1"/>
            <p:cNvSpPr txBox="1"/>
            <p:nvPr/>
          </p:nvSpPr>
          <p:spPr>
            <a:xfrm>
              <a:off x="1039563" y="4076431"/>
              <a:ext cx="4163226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5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Họa Mi hót</a:t>
              </a:r>
              <a:endPara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4" name="Picture 3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32586" y="3825931"/>
              <a:ext cx="2021912" cy="197044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oup 33"/>
          <p:cNvGrpSpPr/>
          <p:nvPr/>
        </p:nvGrpSpPr>
        <p:grpSpPr>
          <a:xfrm>
            <a:off x="-442478" y="5283055"/>
            <a:ext cx="5716023" cy="2017010"/>
            <a:chOff x="-442478" y="5283055"/>
            <a:chExt cx="5716023" cy="2017010"/>
          </a:xfrm>
        </p:grpSpPr>
        <p:sp>
          <p:nvSpPr>
            <p:cNvPr id="6" name="Title 1"/>
            <p:cNvSpPr txBox="1"/>
            <p:nvPr/>
          </p:nvSpPr>
          <p:spPr>
            <a:xfrm>
              <a:off x="1110319" y="5709230"/>
              <a:ext cx="4163226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Chuyện bốn mùa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7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478" y="5283055"/>
              <a:ext cx="1835703" cy="2017010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oup 36"/>
          <p:cNvGrpSpPr/>
          <p:nvPr/>
        </p:nvGrpSpPr>
        <p:grpSpPr>
          <a:xfrm>
            <a:off x="5989054" y="5283055"/>
            <a:ext cx="5893143" cy="2061789"/>
            <a:chOff x="5989054" y="5283055"/>
            <a:chExt cx="5893143" cy="2061789"/>
          </a:xfrm>
        </p:grpSpPr>
        <p:sp>
          <p:nvSpPr>
            <p:cNvPr id="9" name="Title 1"/>
            <p:cNvSpPr txBox="1"/>
            <p:nvPr/>
          </p:nvSpPr>
          <p:spPr>
            <a:xfrm>
              <a:off x="7528803" y="5611846"/>
              <a:ext cx="4353394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Mùa vàng</a:t>
              </a: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10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054" y="5283055"/>
              <a:ext cx="1869463" cy="206178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1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283" y="5369987"/>
            <a:ext cx="1485278" cy="1266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401" y="3727460"/>
            <a:ext cx="1228944" cy="1220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174" y="5551615"/>
            <a:ext cx="1335188" cy="13262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Am-thanh-chien-thang-www_tiengdong_com"/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6793" y="-365814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Am-thanh-khi-chon-nham-www_tiengdong_com"/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5434" y="1453201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Am-thanh-khi-chon-nham-www_tiengdong_com"/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5434" y="2345911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Am-thanh-khi-chon-nham-www_tiengdong_com"/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6793" y="3189893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8" name="Group 46"/>
          <p:cNvGrpSpPr/>
          <p:nvPr/>
        </p:nvGrpSpPr>
        <p:grpSpPr>
          <a:xfrm>
            <a:off x="6046451" y="3734830"/>
            <a:ext cx="5356564" cy="1970440"/>
            <a:chOff x="6046451" y="3734830"/>
            <a:chExt cx="5356564" cy="1970440"/>
          </a:xfrm>
        </p:grpSpPr>
        <p:sp>
          <p:nvSpPr>
            <p:cNvPr id="19" name="Title 1"/>
            <p:cNvSpPr txBox="1"/>
            <p:nvPr/>
          </p:nvSpPr>
          <p:spPr>
            <a:xfrm>
              <a:off x="6940231" y="4046082"/>
              <a:ext cx="4462784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Hạt thóc</a:t>
              </a: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20" name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6451" y="3734830"/>
              <a:ext cx="1793330" cy="1970440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1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5580" y="3750978"/>
            <a:ext cx="1181587" cy="11737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Title 1"/>
          <p:cNvSpPr txBox="1"/>
          <p:nvPr/>
        </p:nvSpPr>
        <p:spPr>
          <a:xfrm>
            <a:off x="625275" y="1042041"/>
            <a:ext cx="5133313" cy="118172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. Ghép tranh sau với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tên bài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 tương ứng: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等线 Light" panose="02010600030101010101" charset="-122"/>
              <a:cs typeface="+mn-cs"/>
            </a:endParaRPr>
          </a:p>
        </p:txBody>
      </p:sp>
      <p:pic>
        <p:nvPicPr>
          <p:cNvPr id="23" name="Picture 1"/>
          <p:cNvPicPr>
            <a:picLocks noChangeAspect="1"/>
          </p:cNvPicPr>
          <p:nvPr/>
        </p:nvPicPr>
        <p:blipFill>
          <a:blip r:embed="rId13"/>
          <a:srcRect l="6091" r="555"/>
          <a:stretch>
            <a:fillRect/>
          </a:stretch>
        </p:blipFill>
        <p:spPr>
          <a:xfrm>
            <a:off x="5989054" y="6803"/>
            <a:ext cx="5796244" cy="36130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indefinite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5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indefinite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6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indefinite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5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indefinite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8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/>
          <p:cNvPicPr>
            <a:picLocks noChangeAspect="1"/>
          </p:cNvPicPr>
          <p:nvPr/>
        </p:nvPicPr>
        <p:blipFill>
          <a:blip r:embed="rId1"/>
          <a:srcRect l="10907" r="1701" b="7995"/>
          <a:stretch>
            <a:fillRect/>
          </a:stretch>
        </p:blipFill>
        <p:spPr>
          <a:xfrm>
            <a:off x="5973619" y="28392"/>
            <a:ext cx="5117796" cy="3636239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sp>
        <p:nvSpPr>
          <p:cNvPr id="3" name="Title 1"/>
          <p:cNvSpPr txBox="1"/>
          <p:nvPr/>
        </p:nvSpPr>
        <p:spPr>
          <a:xfrm>
            <a:off x="883840" y="882377"/>
            <a:ext cx="5081147" cy="118172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5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. Ghép tranh sau với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</a:b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tên bài học</a:t>
            </a: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 tương ứng:</a:t>
            </a: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等线 Light" panose="02010600030101010101" charset="-122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-407639" y="3952274"/>
            <a:ext cx="5780533" cy="1970449"/>
            <a:chOff x="-407639" y="3952274"/>
            <a:chExt cx="5780533" cy="1970449"/>
          </a:xfrm>
        </p:grpSpPr>
        <p:sp>
          <p:nvSpPr>
            <p:cNvPr id="5" name="Title 1"/>
            <p:cNvSpPr txBox="1"/>
            <p:nvPr/>
          </p:nvSpPr>
          <p:spPr>
            <a:xfrm>
              <a:off x="1209668" y="4203990"/>
              <a:ext cx="4163226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Lũy tre</a:t>
              </a: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7639" y="3952274"/>
              <a:ext cx="2021912" cy="197044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7" name="Group 5"/>
          <p:cNvGrpSpPr/>
          <p:nvPr/>
        </p:nvGrpSpPr>
        <p:grpSpPr>
          <a:xfrm>
            <a:off x="-419352" y="5436409"/>
            <a:ext cx="5877313" cy="2017010"/>
            <a:chOff x="-419352" y="5436409"/>
            <a:chExt cx="5877313" cy="2017010"/>
          </a:xfrm>
        </p:grpSpPr>
        <p:sp>
          <p:nvSpPr>
            <p:cNvPr id="8" name="Title 1"/>
            <p:cNvSpPr txBox="1"/>
            <p:nvPr/>
          </p:nvSpPr>
          <p:spPr>
            <a:xfrm>
              <a:off x="1294735" y="5790456"/>
              <a:ext cx="4163226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Hạt thóc</a:t>
              </a: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9352" y="5436409"/>
              <a:ext cx="1835703" cy="2017010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0" name="Group 8"/>
          <p:cNvGrpSpPr/>
          <p:nvPr/>
        </p:nvGrpSpPr>
        <p:grpSpPr>
          <a:xfrm>
            <a:off x="5776347" y="5325090"/>
            <a:ext cx="5945812" cy="2061789"/>
            <a:chOff x="5776347" y="5325090"/>
            <a:chExt cx="5945812" cy="2061789"/>
          </a:xfrm>
        </p:grpSpPr>
        <p:sp>
          <p:nvSpPr>
            <p:cNvPr id="11" name="Title 1"/>
            <p:cNvSpPr txBox="1"/>
            <p:nvPr/>
          </p:nvSpPr>
          <p:spPr>
            <a:xfrm>
              <a:off x="7368765" y="5899297"/>
              <a:ext cx="4353394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Chuyện bốn mùa</a:t>
              </a:r>
              <a:endPara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6347" y="5325090"/>
              <a:ext cx="1869463" cy="206178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3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515" y="5367281"/>
            <a:ext cx="1485278" cy="1266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122" y="3952274"/>
            <a:ext cx="1228944" cy="1220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3486" y="5769589"/>
            <a:ext cx="1077355" cy="1070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Am-thanh-chien-thang-www_tiengdong_com"/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6793" y="-365814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Am-thanh-khi-chon-nham-www_tiengdong_com"/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5434" y="1453201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Am-thanh-khi-chon-nham-www_tiengdong_com"/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5434" y="2345911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Am-thanh-khi-chon-nham-www_tiengdong_com"/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6793" y="3189893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0" name="Group 18"/>
          <p:cNvGrpSpPr/>
          <p:nvPr/>
        </p:nvGrpSpPr>
        <p:grpSpPr>
          <a:xfrm>
            <a:off x="5798356" y="3664640"/>
            <a:ext cx="5825789" cy="1970440"/>
            <a:chOff x="5798356" y="3664640"/>
            <a:chExt cx="5825789" cy="1970440"/>
          </a:xfrm>
        </p:grpSpPr>
        <p:sp>
          <p:nvSpPr>
            <p:cNvPr id="21" name="Title 1"/>
            <p:cNvSpPr txBox="1"/>
            <p:nvPr/>
          </p:nvSpPr>
          <p:spPr>
            <a:xfrm>
              <a:off x="7161361" y="3909105"/>
              <a:ext cx="4462784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Mùa vàng</a:t>
              </a:r>
              <a:endPara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22" name="Pictur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98356" y="3664640"/>
              <a:ext cx="1793330" cy="1970440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3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5282" y="3763789"/>
            <a:ext cx="1181587" cy="11737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5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indefinite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6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indefinite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5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indefinite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68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5963" r="1173"/>
          <a:stretch>
            <a:fillRect/>
          </a:stretch>
        </p:blipFill>
        <p:spPr>
          <a:xfrm>
            <a:off x="6783933" y="98325"/>
            <a:ext cx="5083597" cy="2753029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grpSp>
        <p:nvGrpSpPr>
          <p:cNvPr id="3" name="Group 3"/>
          <p:cNvGrpSpPr/>
          <p:nvPr/>
        </p:nvGrpSpPr>
        <p:grpSpPr>
          <a:xfrm>
            <a:off x="24624" y="3178500"/>
            <a:ext cx="5421075" cy="1970449"/>
            <a:chOff x="24624" y="3178500"/>
            <a:chExt cx="5421075" cy="1970449"/>
          </a:xfrm>
        </p:grpSpPr>
        <p:sp>
          <p:nvSpPr>
            <p:cNvPr id="4" name="Title 1"/>
            <p:cNvSpPr txBox="1"/>
            <p:nvPr/>
          </p:nvSpPr>
          <p:spPr>
            <a:xfrm>
              <a:off x="1282473" y="3429000"/>
              <a:ext cx="4163226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Mùa vàng</a:t>
              </a:r>
              <a:endPara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24" y="3178500"/>
              <a:ext cx="2021912" cy="197044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" name="Group 6"/>
          <p:cNvGrpSpPr/>
          <p:nvPr/>
        </p:nvGrpSpPr>
        <p:grpSpPr>
          <a:xfrm>
            <a:off x="-193871" y="5048502"/>
            <a:ext cx="5639570" cy="2017010"/>
            <a:chOff x="-193871" y="5048502"/>
            <a:chExt cx="5639570" cy="2017010"/>
          </a:xfrm>
        </p:grpSpPr>
        <p:sp>
          <p:nvSpPr>
            <p:cNvPr id="7" name="Title 1"/>
            <p:cNvSpPr txBox="1"/>
            <p:nvPr/>
          </p:nvSpPr>
          <p:spPr>
            <a:xfrm>
              <a:off x="1282473" y="5424687"/>
              <a:ext cx="4163226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Chuyện bố mùa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3871" y="5048502"/>
              <a:ext cx="1835703" cy="2017010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9" name="Group 9"/>
          <p:cNvGrpSpPr/>
          <p:nvPr/>
        </p:nvGrpSpPr>
        <p:grpSpPr>
          <a:xfrm>
            <a:off x="5974387" y="5026118"/>
            <a:ext cx="5523662" cy="2061789"/>
            <a:chOff x="5974387" y="5026118"/>
            <a:chExt cx="5523662" cy="2061789"/>
          </a:xfrm>
        </p:grpSpPr>
        <p:sp>
          <p:nvSpPr>
            <p:cNvPr id="10" name="Title 1"/>
            <p:cNvSpPr txBox="1"/>
            <p:nvPr/>
          </p:nvSpPr>
          <p:spPr>
            <a:xfrm>
              <a:off x="7144655" y="5370728"/>
              <a:ext cx="4353394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Hạt thóc</a:t>
              </a: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4387" y="5026118"/>
              <a:ext cx="1869463" cy="206178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2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402" y="5026118"/>
            <a:ext cx="1485278" cy="1266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480" y="3069019"/>
            <a:ext cx="1228944" cy="1220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3318" y="5070165"/>
            <a:ext cx="1335188" cy="13262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Am-thanh-chien-thang-www_tiengdong_com"/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6793" y="-365814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Am-thanh-khi-chon-nham-www_tiengdong_com"/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5434" y="1453201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Am-thanh-khi-chon-nham-www_tiengdong_com"/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5434" y="2345911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Am-thanh-khi-chon-nham-www_tiengdong_com"/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6793" y="3189893"/>
            <a:ext cx="1082923" cy="108292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9" name="Group 19"/>
          <p:cNvGrpSpPr/>
          <p:nvPr/>
        </p:nvGrpSpPr>
        <p:grpSpPr>
          <a:xfrm>
            <a:off x="6093040" y="3055668"/>
            <a:ext cx="5514399" cy="1970440"/>
            <a:chOff x="6093040" y="3055668"/>
            <a:chExt cx="5514399" cy="1970440"/>
          </a:xfrm>
        </p:grpSpPr>
        <p:sp>
          <p:nvSpPr>
            <p:cNvPr id="20" name="Title 1"/>
            <p:cNvSpPr txBox="1"/>
            <p:nvPr/>
          </p:nvSpPr>
          <p:spPr>
            <a:xfrm>
              <a:off x="7144655" y="3352958"/>
              <a:ext cx="4462784" cy="810771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161924" dir="8219988" algn="tl">
                <a:srgbClr val="5B9BD5">
                  <a:alpha val="52000"/>
                </a:srgbClr>
              </a:outerShdw>
            </a:effectLst>
          </p:spPr>
          <p:txBody>
            <a:bodyPr vert="horz" wrap="square" lIns="121898" tIns="121898" rIns="121898" bIns="121898" anchor="ctr" anchorCtr="1" compatLnSpc="1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itchFamily="18"/>
                  <a:ea typeface="Lilita One"/>
                  <a:cs typeface="Lilita One"/>
                </a:rPr>
                <a:t>Tết đến rồi</a:t>
              </a: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Lilita One"/>
                <a:cs typeface="Lilita One"/>
              </a:endParaRPr>
            </a:p>
          </p:txBody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3040" y="3055668"/>
              <a:ext cx="1793330" cy="1970440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714" y="3118670"/>
            <a:ext cx="1181587" cy="11737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3" name="Title 1"/>
          <p:cNvSpPr txBox="1"/>
          <p:nvPr/>
        </p:nvSpPr>
        <p:spPr>
          <a:xfrm>
            <a:off x="625275" y="1042041"/>
            <a:ext cx="5133313" cy="118172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6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. Ghép tranh sau với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tên bài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/>
                <a:ea typeface="等线 Light" panose="02010600030101010101" charset="-122"/>
                <a:cs typeface="+mn-cs"/>
              </a:rPr>
              <a:t> tương ứng: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等线 Light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indefinite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5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indefinite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6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indefinite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indefinite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68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/>
          <p:cNvSpPr/>
          <p:nvPr/>
        </p:nvSpPr>
        <p:spPr>
          <a:xfrm>
            <a:off x="1038384" y="2696419"/>
            <a:ext cx="5598770" cy="414996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273314" y="1420684"/>
            <a:ext cx="7651488" cy="1096374"/>
            <a:chOff x="273314" y="1420684"/>
            <a:chExt cx="7651488" cy="1096374"/>
          </a:xfrm>
        </p:grpSpPr>
        <p:sp>
          <p:nvSpPr>
            <p:cNvPr id="4" name="Rectangle: Rounded Corners 9"/>
            <p:cNvSpPr/>
            <p:nvPr/>
          </p:nvSpPr>
          <p:spPr>
            <a:xfrm>
              <a:off x="273314" y="1420684"/>
              <a:ext cx="7651488" cy="109637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1FB4EA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文本框 21"/>
            <p:cNvSpPr txBox="1"/>
            <p:nvPr/>
          </p:nvSpPr>
          <p:spPr>
            <a:xfrm>
              <a:off x="273314" y="1502496"/>
              <a:ext cx="7450915" cy="72136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/>
                  <a:ea typeface="+mn-ea"/>
                  <a:cs typeface="Times New Roman" panose="02020603050405020304" pitchFamily="18"/>
                </a:rPr>
                <a:t>a. Tìm trong bài đọc những câu văn, câu thơ hay nói về cây cối hoặc loài vật, cảnh vật.</a:t>
              </a: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714C43"/>
                </a:solidFill>
                <a:effectLst/>
                <a:uLnTx/>
                <a:uFillTx/>
                <a:latin typeface="Cambria" panose="02040503050406030204" pitchFamily="18"/>
                <a:ea typeface="Vogue-ExtraBold" pitchFamily="34"/>
                <a:cs typeface="Vogue-ExtraBold" pitchFamily="34"/>
              </a:endParaRPr>
            </a:p>
          </p:txBody>
        </p:sp>
      </p:grpSp>
      <p:sp>
        <p:nvSpPr>
          <p:cNvPr id="6" name="ô 9"/>
          <p:cNvSpPr/>
          <p:nvPr/>
        </p:nvSpPr>
        <p:spPr>
          <a:xfrm>
            <a:off x="3274146" y="231480"/>
            <a:ext cx="8711379" cy="10467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C0066"/>
          </a:solidFill>
          <a:ln w="57150" cap="flat">
            <a:solidFill>
              <a:srgbClr val="FFFFFF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Bài  2 : Đọc bài em thích và thực hiện yêu cầu: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998284" y="2844762"/>
            <a:ext cx="3339379" cy="630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/>
                <a:ea typeface="+mn-ea"/>
                <a:cs typeface="+mn-cs"/>
              </a:rPr>
              <a:t>Mùa nước nổi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/>
              <a:ea typeface="+mn-ea"/>
              <a:cs typeface="+mn-cs"/>
            </a:endParaRPr>
          </a:p>
        </p:txBody>
      </p:sp>
      <p:sp>
        <p:nvSpPr>
          <p:cNvPr id="8" name="Rounded Rectangle 10"/>
          <p:cNvSpPr/>
          <p:nvPr/>
        </p:nvSpPr>
        <p:spPr>
          <a:xfrm>
            <a:off x="1064224" y="2733370"/>
            <a:ext cx="5628269" cy="407606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38103" cap="flat">
            <a:solidFill>
              <a:srgbClr val="FF3399"/>
            </a:solidFill>
            <a:custDash>
              <a:ds d="799927" sp="799927"/>
              <a:ds d="100000" sp="799927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1283496" y="3504748"/>
            <a:ext cx="5485051" cy="34470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ruộng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vườn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phù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sa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dần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/>
          <p:cNvSpPr/>
          <p:nvPr/>
        </p:nvSpPr>
        <p:spPr>
          <a:xfrm>
            <a:off x="405463" y="2693612"/>
            <a:ext cx="7519339" cy="38298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273314" y="1420684"/>
            <a:ext cx="7651488" cy="1096374"/>
            <a:chOff x="273314" y="1420684"/>
            <a:chExt cx="7651488" cy="1096374"/>
          </a:xfrm>
        </p:grpSpPr>
        <p:sp>
          <p:nvSpPr>
            <p:cNvPr id="4" name="Rectangle: Rounded Corners 9"/>
            <p:cNvSpPr/>
            <p:nvPr/>
          </p:nvSpPr>
          <p:spPr>
            <a:xfrm>
              <a:off x="273314" y="1420684"/>
              <a:ext cx="7651488" cy="109637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1FB4EA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文本框 21"/>
            <p:cNvSpPr txBox="1"/>
            <p:nvPr/>
          </p:nvSpPr>
          <p:spPr>
            <a:xfrm>
              <a:off x="273314" y="1502496"/>
              <a:ext cx="7450915" cy="72136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/>
                  <a:ea typeface="+mn-ea"/>
                  <a:cs typeface="Times New Roman" panose="02020603050405020304" pitchFamily="18"/>
                </a:rPr>
                <a:t>a. Tìm trong bài đọc những câu văn, câu thơ hay nói về cây cối hoặc loài vật, cảnh vật.</a:t>
              </a: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714C43"/>
                </a:solidFill>
                <a:effectLst/>
                <a:uLnTx/>
                <a:uFillTx/>
                <a:latin typeface="Cambria" panose="02040503050406030204" pitchFamily="18"/>
                <a:ea typeface="Vogue-ExtraBold" pitchFamily="34"/>
                <a:cs typeface="Vogue-ExtraBold" pitchFamily="34"/>
              </a:endParaRPr>
            </a:p>
          </p:txBody>
        </p:sp>
      </p:grpSp>
      <p:sp>
        <p:nvSpPr>
          <p:cNvPr id="6" name="ô 9"/>
          <p:cNvSpPr/>
          <p:nvPr/>
        </p:nvSpPr>
        <p:spPr>
          <a:xfrm>
            <a:off x="3274146" y="231480"/>
            <a:ext cx="8711379" cy="10467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C0066"/>
          </a:solidFill>
          <a:ln w="57150" cap="flat">
            <a:solidFill>
              <a:srgbClr val="FFFFFF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Bài  2 : Đọc bài em thích và thực hiện yêu cầu: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3200919" y="2862757"/>
            <a:ext cx="2509022" cy="6309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/>
                <a:ea typeface="+mn-ea"/>
                <a:cs typeface="+mn-cs"/>
              </a:rPr>
              <a:t>Mùa vàng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/>
              <a:ea typeface="+mn-ea"/>
              <a:cs typeface="+mn-cs"/>
            </a:endParaRPr>
          </a:p>
        </p:txBody>
      </p:sp>
      <p:sp>
        <p:nvSpPr>
          <p:cNvPr id="8" name="Rounded Rectangle 10"/>
          <p:cNvSpPr/>
          <p:nvPr/>
        </p:nvSpPr>
        <p:spPr>
          <a:xfrm>
            <a:off x="574087" y="2862757"/>
            <a:ext cx="7450512" cy="37559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38103" cap="flat">
            <a:solidFill>
              <a:srgbClr val="FF3399"/>
            </a:solidFill>
            <a:custDash>
              <a:ds d="799927" sp="799927"/>
              <a:ds d="100000" sp="799927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673894" y="3424080"/>
            <a:ext cx="7250908" cy="33239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Thu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về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quả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hồng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đỏ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mọng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hạt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dẻ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bóng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quả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to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mắt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thơm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dìu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dịu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Biển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lúa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vàng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ươm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Gió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nổi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sóng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lúa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vàng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dập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dờn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trải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tới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trời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/>
          <p:cNvSpPr/>
          <p:nvPr/>
        </p:nvSpPr>
        <p:spPr>
          <a:xfrm>
            <a:off x="539678" y="2825806"/>
            <a:ext cx="6392067" cy="38298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273314" y="1420684"/>
            <a:ext cx="9037829" cy="1251366"/>
            <a:chOff x="273314" y="1420684"/>
            <a:chExt cx="9037829" cy="1251366"/>
          </a:xfrm>
        </p:grpSpPr>
        <p:sp>
          <p:nvSpPr>
            <p:cNvPr id="4" name="Rectangle: Rounded Corners 9"/>
            <p:cNvSpPr/>
            <p:nvPr/>
          </p:nvSpPr>
          <p:spPr>
            <a:xfrm>
              <a:off x="273314" y="1420684"/>
              <a:ext cx="9037829" cy="120452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1FB4EA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文本框 21"/>
            <p:cNvSpPr txBox="1"/>
            <p:nvPr/>
          </p:nvSpPr>
          <p:spPr>
            <a:xfrm>
              <a:off x="273314" y="1502496"/>
              <a:ext cx="8801858" cy="1169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vi-VN" sz="3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/>
                  <a:ea typeface="+mn-ea"/>
                  <a:cs typeface="Times New Roman" panose="02020603050405020304" pitchFamily="18"/>
                </a:rPr>
                <a:t>a. Tìm trong bài đọc những câu văn, câu thơ hay nói về cây cối hoặc loài vật, cảnh vật.</a:t>
              </a:r>
              <a:endPara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714C43"/>
                </a:solidFill>
                <a:effectLst/>
                <a:uLnTx/>
                <a:uFillTx/>
                <a:latin typeface="Cambria" panose="02040503050406030204" pitchFamily="18"/>
                <a:ea typeface="Vogue-ExtraBold" pitchFamily="34"/>
                <a:cs typeface="Vogue-ExtraBold" pitchFamily="34"/>
              </a:endParaRPr>
            </a:p>
          </p:txBody>
        </p:sp>
      </p:grpSp>
      <p:sp>
        <p:nvSpPr>
          <p:cNvPr id="6" name="ô 9"/>
          <p:cNvSpPr/>
          <p:nvPr/>
        </p:nvSpPr>
        <p:spPr>
          <a:xfrm>
            <a:off x="3274146" y="231480"/>
            <a:ext cx="8711379" cy="10467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C0066"/>
          </a:solidFill>
          <a:ln w="57150" cap="flat">
            <a:solidFill>
              <a:srgbClr val="FFFFFF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Bài  2 : Đọc bài em thích và thực hiện yêu cầu: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261183" y="2990846"/>
            <a:ext cx="2449714" cy="7078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/>
                <a:ea typeface="+mn-ea"/>
                <a:cs typeface="+mn-cs"/>
              </a:rPr>
              <a:t>Hạt thóc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/>
              <a:ea typeface="+mn-ea"/>
              <a:cs typeface="+mn-cs"/>
            </a:endParaRPr>
          </a:p>
        </p:txBody>
      </p:sp>
      <p:sp>
        <p:nvSpPr>
          <p:cNvPr id="8" name="Rounded Rectangle 10"/>
          <p:cNvSpPr/>
          <p:nvPr/>
        </p:nvSpPr>
        <p:spPr>
          <a:xfrm>
            <a:off x="574087" y="2862757"/>
            <a:ext cx="6229834" cy="37559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38103" cap="flat">
            <a:solidFill>
              <a:srgbClr val="FF3399"/>
            </a:solidFill>
            <a:custDash>
              <a:ds d="799927" sp="799927"/>
              <a:ds d="100000" sp="799927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929533" y="3687903"/>
            <a:ext cx="7250908" cy="3170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hạt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thóc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hát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cười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Nhưng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tôi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luôn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ích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Vì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nuôi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/>
                <a:ea typeface="+mn-ea"/>
                <a:cs typeface="+mn-cs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1523</Words>
  <Application>WPS Presentation</Application>
  <PresentationFormat>Widescreen</PresentationFormat>
  <Paragraphs>88</Paragraphs>
  <Slides>11</Slides>
  <Notes>7</Notes>
  <HiddenSlides>0</HiddenSlides>
  <MMClips>25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SVN-Newton</vt:lpstr>
      <vt:lpstr>Segoe Print</vt:lpstr>
      <vt:lpstr>Times New Roman</vt:lpstr>
      <vt:lpstr>#9Slide07 HoneyCream</vt:lpstr>
      <vt:lpstr>#9Slide07 Altus</vt:lpstr>
      <vt:lpstr>等线 Light</vt:lpstr>
      <vt:lpstr>Arial</vt:lpstr>
      <vt:lpstr>等线</vt:lpstr>
      <vt:lpstr>Open Sans Bold</vt:lpstr>
      <vt:lpstr>Open Sans</vt:lpstr>
      <vt:lpstr>Lobster</vt:lpstr>
      <vt:lpstr>#9Slide05 Aphrodite Pro</vt:lpstr>
      <vt:lpstr>#9Slide05 Bodega Script</vt:lpstr>
      <vt:lpstr>UTM Avo</vt:lpstr>
      <vt:lpstr>Lilita One</vt:lpstr>
      <vt:lpstr>Cambria</vt:lpstr>
      <vt:lpstr>Vogue-ExtraBold</vt:lpstr>
      <vt:lpstr>UTM Mother</vt:lpstr>
      <vt:lpstr>Lobster 1.4</vt:lpstr>
      <vt:lpstr>Microsoft YaHei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Mỹ Linh</cp:lastModifiedBy>
  <cp:revision>6</cp:revision>
  <dcterms:created xsi:type="dcterms:W3CDTF">2023-03-06T15:24:00Z</dcterms:created>
  <dcterms:modified xsi:type="dcterms:W3CDTF">2026-04-03T13:32:11Z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806FA2B56EA34C60986509017B0C78CA_12</vt:lpwstr>
  </property>
  <property fmtid="{D5CDD505-2E9C-101B-9397-08002B2CF9AE}" pid="3" name="KSOProductBuildVer">
    <vt:lpwstr>1033-12.2.0.23155</vt:lpwstr>
  </property>
</Properties>
</file>