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2.svg" ContentType="image/svg+xml"/>
  <Override PartName="/ppt/media/image15.svg" ContentType="image/svg+xml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3"/>
  </p:sldMasterIdLst>
  <p:notesMasterIdLst>
    <p:notesMasterId r:id="rId5"/>
  </p:notesMasterIdLst>
  <p:sldIdLst>
    <p:sldId id="11088811" r:id="rId4"/>
    <p:sldId id="257" r:id="rId6"/>
    <p:sldId id="5182" r:id="rId7"/>
    <p:sldId id="11088797" r:id="rId8"/>
    <p:sldId id="11088798" r:id="rId9"/>
    <p:sldId id="11088777" r:id="rId10"/>
    <p:sldId id="11088778" r:id="rId11"/>
    <p:sldId id="11088780" r:id="rId12"/>
    <p:sldId id="11088799" r:id="rId13"/>
    <p:sldId id="11088804" r:id="rId14"/>
    <p:sldId id="11088802" r:id="rId15"/>
    <p:sldId id="11088788" r:id="rId16"/>
    <p:sldId id="11088803" r:id="rId17"/>
    <p:sldId id="11088783" r:id="rId18"/>
    <p:sldId id="11088787" r:id="rId19"/>
  </p:sldIdLst>
  <p:sldSz cx="12192000" cy="6858000"/>
  <p:notesSz cx="6858000" cy="9144000"/>
  <p:embeddedFontLst>
    <p:embeddedFont>
      <p:font typeface="#9Slide07 HoneyCream" pitchFamily="2" charset="0"/>
      <p:regular r:id="rId23"/>
    </p:embeddedFont>
    <p:embeddedFont>
      <p:font typeface="Calibri" panose="020F0502020204030204"/>
      <p:regular r:id="rId24"/>
      <p:bold r:id="rId25"/>
      <p:italic r:id="rId26"/>
      <p:boldItalic r:id="rId27"/>
    </p:embeddedFont>
    <p:embeddedFont>
      <p:font typeface="等线" panose="02010600030101010101" charset="-122"/>
      <p:regular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libri Light" panose="020F0302020204030204" charset="0"/>
      <p:regular r:id="rId33"/>
      <p:italic r:id="rId34"/>
    </p:embeddedFont>
    <p:embeddedFont>
      <p:font typeface="等线 Light" panose="02010600030101010101" charset="-122"/>
      <p:regular r:id="rId35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7D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5" Type="http://schemas.openxmlformats.org/officeDocument/2006/relationships/font" Target="fonts/font13.fntdata"/><Relationship Id="rId34" Type="http://schemas.openxmlformats.org/officeDocument/2006/relationships/font" Target="fonts/font12.fntdata"/><Relationship Id="rId33" Type="http://schemas.openxmlformats.org/officeDocument/2006/relationships/font" Target="fonts/font11.fntdata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DA7D9-459F-48A6-8E59-0E52B020696C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E463E-DE97-4399-8CF8-388F00CCA229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bìa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tháng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đăng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cổng</a:t>
            </a:r>
            <a:r>
              <a:rPr lang="en-US" dirty="0"/>
              <a:t> TTĐT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39A17-5EC3-4DF0-83FA-5F85696A5D6C}" type="slidenum">
              <a:rPr lang="vi-VN" smtClean="0"/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E81C92-FB04-4531-AA7B-867E9634CAD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>
              <a:fillRect/>
            </a:stretch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>
              <a:fillRect/>
            </a:stretch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/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1" t="9005" r="5993" b="48864"/>
          <a:stretch>
            <a:fillRect/>
          </a:stretch>
        </p:blipFill>
        <p:spPr>
          <a:xfrm>
            <a:off x="9723120" y="400050"/>
            <a:ext cx="2058232" cy="18013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A19AB-3D36-449F-B1B6-E2186EFB06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149620-CD55-4EC8-824B-FCDFAEF7A94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hree columns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8C463-DB1D-4B7B-8530-FC1346D8610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hyperlink" Target="https://www.facebook.com/groups/629898828017053" TargetMode="External"/><Relationship Id="rId16" Type="http://schemas.openxmlformats.org/officeDocument/2006/relationships/image" Target="../media/image6.png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16" Type="http://schemas.openxmlformats.org/officeDocument/2006/relationships/hyperlink" Target="https://www.facebook.com/groups/629898828017053" TargetMode="External"/><Relationship Id="rId15" Type="http://schemas.openxmlformats.org/officeDocument/2006/relationships/image" Target="../media/image6.png"/><Relationship Id="rId14" Type="http://schemas.openxmlformats.org/officeDocument/2006/relationships/image" Target="../media/image5.png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DCD3D-9C2D-483C-BE0F-162AFC3C41A8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8C463-DB1D-4B7B-8530-FC1346D8610A}" type="slidenum">
              <a:rPr lang="vi-VN" smtClean="0"/>
            </a:fld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17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 panose="020B0604020202020204"/>
            </a:endParaRPr>
          </a:p>
        </p:txBody>
      </p:sp>
      <p:sp>
        <p:nvSpPr>
          <p:cNvPr id="11" name="Title 1"/>
          <p:cNvSpPr txBox="1"/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MĂNG NON – TÀI LIỆU TIỂU 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  <a:hlinkClick r:id="rId16"/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 panose="020B0604020202020204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 panose="020B0604020202020204"/>
            </a:endParaRPr>
          </a:p>
        </p:txBody>
      </p:sp>
      <p:sp>
        <p:nvSpPr>
          <p:cNvPr id="6" name="Title 1"/>
          <p:cNvSpPr txBox="1"/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 panose="020B0604020202020204"/>
              </a:rPr>
              <a:t>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sv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0.pn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1.xml"/><Relationship Id="rId7" Type="http://schemas.openxmlformats.org/officeDocument/2006/relationships/image" Target="../media/image67.jpeg"/><Relationship Id="rId6" Type="http://schemas.microsoft.com/office/2007/relationships/hdphoto" Target="../media/image66.wdp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3" Type="http://schemas.microsoft.com/office/2007/relationships/hdphoto" Target="../media/image63.wdp"/><Relationship Id="rId2" Type="http://schemas.openxmlformats.org/officeDocument/2006/relationships/image" Target="../media/image62.png"/><Relationship Id="rId1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1.xml"/><Relationship Id="rId5" Type="http://schemas.microsoft.com/office/2007/relationships/hdphoto" Target="../media/image52.wdp"/><Relationship Id="rId4" Type="http://schemas.openxmlformats.org/officeDocument/2006/relationships/image" Target="../media/image51.png"/><Relationship Id="rId3" Type="http://schemas.microsoft.com/office/2007/relationships/hdphoto" Target="../media/image50.wdp"/><Relationship Id="rId2" Type="http://schemas.openxmlformats.org/officeDocument/2006/relationships/image" Target="../media/image49.png"/><Relationship Id="rId1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73.png"/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78.png"/><Relationship Id="rId4" Type="http://schemas.microsoft.com/office/2007/relationships/hdphoto" Target="../media/image77.wdp"/><Relationship Id="rId3" Type="http://schemas.openxmlformats.org/officeDocument/2006/relationships/image" Target="../media/image76.png"/><Relationship Id="rId2" Type="http://schemas.microsoft.com/office/2007/relationships/hdphoto" Target="../media/image75.wdp"/><Relationship Id="rId1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microsoft.com/office/2007/relationships/hdphoto" Target="../media/image83.wdp"/><Relationship Id="rId7" Type="http://schemas.openxmlformats.org/officeDocument/2006/relationships/image" Target="../media/image45.png"/><Relationship Id="rId6" Type="http://schemas.microsoft.com/office/2007/relationships/hdphoto" Target="../media/image82.wdp"/><Relationship Id="rId5" Type="http://schemas.openxmlformats.org/officeDocument/2006/relationships/image" Target="../media/image81.png"/><Relationship Id="rId4" Type="http://schemas.microsoft.com/office/2007/relationships/hdphoto" Target="../media/image80.wdp"/><Relationship Id="rId3" Type="http://schemas.openxmlformats.org/officeDocument/2006/relationships/image" Target="../media/image79.png"/><Relationship Id="rId2" Type="http://schemas.openxmlformats.org/officeDocument/2006/relationships/image" Target="../media/image33.png"/><Relationship Id="rId13" Type="http://schemas.openxmlformats.org/officeDocument/2006/relationships/notesSlide" Target="../notesSlides/notesSlide13.xml"/><Relationship Id="rId12" Type="http://schemas.openxmlformats.org/officeDocument/2006/relationships/slideLayout" Target="../slideLayouts/slideLayout17.xml"/><Relationship Id="rId11" Type="http://schemas.openxmlformats.org/officeDocument/2006/relationships/image" Target="../media/image4.png"/><Relationship Id="rId10" Type="http://schemas.microsoft.com/office/2007/relationships/hdphoto" Target="../media/image84.wdp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29.wdp"/><Relationship Id="rId8" Type="http://schemas.openxmlformats.org/officeDocument/2006/relationships/image" Target="../media/image28.png"/><Relationship Id="rId7" Type="http://schemas.microsoft.com/office/2007/relationships/hdphoto" Target="../media/image27.wdp"/><Relationship Id="rId6" Type="http://schemas.openxmlformats.org/officeDocument/2006/relationships/image" Target="../media/image26.png"/><Relationship Id="rId5" Type="http://schemas.microsoft.com/office/2007/relationships/hdphoto" Target="../media/image25.wdp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29.wdp"/><Relationship Id="rId8" Type="http://schemas.openxmlformats.org/officeDocument/2006/relationships/image" Target="../media/image28.png"/><Relationship Id="rId7" Type="http://schemas.microsoft.com/office/2007/relationships/hdphoto" Target="../media/image27.wdp"/><Relationship Id="rId6" Type="http://schemas.openxmlformats.org/officeDocument/2006/relationships/image" Target="../media/image26.png"/><Relationship Id="rId5" Type="http://schemas.microsoft.com/office/2007/relationships/hdphoto" Target="../media/image25.wdp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2" Type="http://schemas.openxmlformats.org/officeDocument/2006/relationships/slideLayout" Target="../slideLayouts/slideLayout15.xml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35.png"/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microsoft.com/office/2007/relationships/hdphoto" Target="../media/image43.wdp"/><Relationship Id="rId7" Type="http://schemas.openxmlformats.org/officeDocument/2006/relationships/image" Target="../media/image42.png"/><Relationship Id="rId6" Type="http://schemas.microsoft.com/office/2007/relationships/hdphoto" Target="../media/image41.wdp"/><Relationship Id="rId5" Type="http://schemas.openxmlformats.org/officeDocument/2006/relationships/image" Target="../media/image40.png"/><Relationship Id="rId4" Type="http://schemas.microsoft.com/office/2007/relationships/hdphoto" Target="../media/image39.wdp"/><Relationship Id="rId3" Type="http://schemas.openxmlformats.org/officeDocument/2006/relationships/image" Target="../media/image38.png"/><Relationship Id="rId2" Type="http://schemas.microsoft.com/office/2007/relationships/hdphoto" Target="../media/image37.wdp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52.wdp"/><Relationship Id="rId8" Type="http://schemas.openxmlformats.org/officeDocument/2006/relationships/image" Target="../media/image51.png"/><Relationship Id="rId7" Type="http://schemas.microsoft.com/office/2007/relationships/hdphoto" Target="../media/image50.wdp"/><Relationship Id="rId6" Type="http://schemas.openxmlformats.org/officeDocument/2006/relationships/image" Target="../media/image49.png"/><Relationship Id="rId5" Type="http://schemas.microsoft.com/office/2007/relationships/hdphoto" Target="../media/image48.wdp"/><Relationship Id="rId4" Type="http://schemas.openxmlformats.org/officeDocument/2006/relationships/image" Target="../media/image47.png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1.xml"/><Relationship Id="rId1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1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GIF"/><Relationship Id="rId1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715893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2"/>
          <p:cNvGrpSpPr/>
          <p:nvPr/>
        </p:nvGrpSpPr>
        <p:grpSpPr>
          <a:xfrm>
            <a:off x="249905" y="7363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00" rtl="0" eaLnBrk="1" fontAlgn="auto" latinLnBrk="0" hangingPunct="1">
                <a:lnSpc>
                  <a:spcPts val="177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817476" y="5907557"/>
            <a:ext cx="342944" cy="4970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4008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09" y="5911558"/>
            <a:ext cx="5319708" cy="12621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96529" y="4443785"/>
            <a:ext cx="2328336" cy="211587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2857" y="4276739"/>
            <a:ext cx="2594231" cy="22829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26203" y="192916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4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BÀI GIẢNG 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ĐIỆN</a:t>
            </a:r>
            <a:r>
              <a:rPr kumimoji="0" 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 TỬ THÁNG </a:t>
            </a:r>
            <a:r>
              <a:rPr kumimoji="0" lang="vi-VN" altLang="en-US" sz="459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Open Sans Bold"/>
                <a:ea typeface="+mn-ea"/>
                <a:cs typeface="+mn-cs"/>
              </a:rPr>
              <a:t>3</a:t>
            </a:r>
            <a:endParaRPr kumimoji="0" lang="vi-VN" altLang="en-US" sz="459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4218999" y="3805630"/>
            <a:ext cx="4389509" cy="469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Bài: Giới thiệu Tiền Việt </a:t>
            </a:r>
            <a:r>
              <a:rPr kumimoji="0" lang="vi-VN" alt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Nam</a:t>
            </a:r>
            <a:endParaRPr kumimoji="0" lang="vi-VN" altLang="en-US" sz="2615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4218710" y="5007824"/>
            <a:ext cx="2465547" cy="176903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1241803" y="2621744"/>
            <a:ext cx="10289764" cy="1015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792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MÔN TOÁN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 Bold"/>
              <a:ea typeface="+mn-ea"/>
              <a:cs typeface="+mn-cs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Trường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Tiểu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học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Nguyễn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</a:t>
            </a:r>
            <a:r>
              <a:rPr kumimoji="0" lang="en-US" sz="261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Bỉnh</a:t>
            </a:r>
            <a:r>
              <a:rPr kumimoji="0" lang="en-US" sz="26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obster"/>
                <a:ea typeface="+mn-ea"/>
                <a:cs typeface="+mn-cs"/>
              </a:rPr>
              <a:t> Khiêm</a:t>
            </a:r>
            <a:endParaRPr kumimoji="0" lang="en-US" sz="261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obster"/>
              <a:ea typeface="+mn-ea"/>
              <a:cs typeface="+mn-cs"/>
            </a:endParaRPr>
          </a:p>
        </p:txBody>
      </p:sp>
      <p:pic>
        <p:nvPicPr>
          <p:cNvPr id="19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196"/>
          <a:stretch>
            <a:fillRect/>
          </a:stretch>
        </p:blipFill>
        <p:spPr>
          <a:xfrm>
            <a:off x="8436123" y="5772768"/>
            <a:ext cx="3776886" cy="1400892"/>
          </a:xfrm>
          <a:prstGeom prst="rect">
            <a:avLst/>
          </a:prstGeom>
        </p:spPr>
      </p:pic>
      <p:sp>
        <p:nvSpPr>
          <p:cNvPr id="16" name="Freeform 8"/>
          <p:cNvSpPr/>
          <p:nvPr/>
        </p:nvSpPr>
        <p:spPr>
          <a:xfrm>
            <a:off x="8840692" y="3849813"/>
            <a:ext cx="2784545" cy="2604274"/>
          </a:xfrm>
          <a:custGeom>
            <a:avLst/>
            <a:gdLst/>
            <a:ahLst/>
            <a:cxnLst/>
            <a:rect l="l" t="t" r="r" b="b"/>
            <a:pathLst>
              <a:path w="4126633" h="4194798">
                <a:moveTo>
                  <a:pt x="0" y="0"/>
                </a:moveTo>
                <a:lnTo>
                  <a:pt x="4126633" y="0"/>
                </a:lnTo>
                <a:lnTo>
                  <a:pt x="4126633" y="4194798"/>
                </a:lnTo>
                <a:lnTo>
                  <a:pt x="0" y="4194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04533"/>
            <a:ext cx="4430247" cy="4430247"/>
          </a:xfrm>
          <a:prstGeom prst="rect">
            <a:avLst/>
          </a:prstGeom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3" name="Picture 10" descr="50,000 Dong 20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10" y="930170"/>
            <a:ext cx="5278995" cy="257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14" descr="Từ 1-9, phát hành tiền polymer mệnh giá 100.000 đồng - Báo Nhân D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90" y="976265"/>
            <a:ext cx="5585420" cy="2529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6" descr="Vietnam polymer 200,000 Dong banknote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5" y="3619656"/>
            <a:ext cx="5490056" cy="26653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Text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10" y="3664373"/>
            <a:ext cx="5275746" cy="2665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53904" y="3804781"/>
            <a:ext cx="9906380" cy="2441375"/>
            <a:chOff x="1111406" y="2872740"/>
            <a:chExt cx="10220147" cy="2857301"/>
          </a:xfrm>
        </p:grpSpPr>
        <p:sp>
          <p:nvSpPr>
            <p:cNvPr id="2" name="矩形 1"/>
            <p:cNvSpPr/>
            <p:nvPr/>
          </p:nvSpPr>
          <p:spPr>
            <a:xfrm>
              <a:off x="1222164" y="2926080"/>
              <a:ext cx="10028774" cy="27516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 rot="10800000">
              <a:off x="1111406" y="2872740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10920073" y="5318561"/>
              <a:ext cx="411480" cy="411480"/>
            </a:xfrm>
            <a:custGeom>
              <a:avLst/>
              <a:gdLst>
                <a:gd name="connsiteX0" fmla="*/ 0 w 411480"/>
                <a:gd name="connsiteY0" fmla="*/ 411480 h 411480"/>
                <a:gd name="connsiteX1" fmla="*/ 0 w 411480"/>
                <a:gd name="connsiteY1" fmla="*/ 251460 h 411480"/>
                <a:gd name="connsiteX2" fmla="*/ 251460 w 411480"/>
                <a:gd name="connsiteY2" fmla="*/ 251460 h 411480"/>
                <a:gd name="connsiteX3" fmla="*/ 251460 w 411480"/>
                <a:gd name="connsiteY3" fmla="*/ 0 h 411480"/>
                <a:gd name="connsiteX4" fmla="*/ 411480 w 411480"/>
                <a:gd name="connsiteY4" fmla="*/ 0 h 411480"/>
                <a:gd name="connsiteX5" fmla="*/ 411480 w 411480"/>
                <a:gd name="connsiteY5" fmla="*/ 251460 h 411480"/>
                <a:gd name="connsiteX6" fmla="*/ 411480 w 411480"/>
                <a:gd name="connsiteY6" fmla="*/ 411480 h 411480"/>
                <a:gd name="connsiteX7" fmla="*/ 251460 w 411480"/>
                <a:gd name="connsiteY7" fmla="*/ 411480 h 411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1480" h="411480">
                  <a:moveTo>
                    <a:pt x="0" y="411480"/>
                  </a:moveTo>
                  <a:lnTo>
                    <a:pt x="0" y="251460"/>
                  </a:lnTo>
                  <a:lnTo>
                    <a:pt x="251460" y="251460"/>
                  </a:lnTo>
                  <a:lnTo>
                    <a:pt x="251460" y="0"/>
                  </a:lnTo>
                  <a:lnTo>
                    <a:pt x="411480" y="0"/>
                  </a:lnTo>
                  <a:lnTo>
                    <a:pt x="411480" y="251460"/>
                  </a:lnTo>
                  <a:lnTo>
                    <a:pt x="411480" y="411480"/>
                  </a:lnTo>
                  <a:lnTo>
                    <a:pt x="251460" y="41148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4862" y="3850357"/>
            <a:ext cx="10785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xám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tịch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Cưỡi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Mệnh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1000 </a:t>
            </a:r>
            <a:r>
              <a:rPr lang="en-US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78" y="4048764"/>
            <a:ext cx="2459620" cy="2459620"/>
          </a:xfrm>
          <a:prstGeom prst="rect">
            <a:avLst/>
          </a:prstGeom>
        </p:spPr>
      </p:pic>
      <p:pic>
        <p:nvPicPr>
          <p:cNvPr id="6" name="Picture 8" descr="Một Nghìn Đồng - Home | Faceboo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756" y="857163"/>
            <a:ext cx="5502674" cy="276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iền 1 nghìn - Tư liệu Tiểu học - Đinh Hữu - Luyện chữ đẹp Thầy Đinh Văn Hữ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521682" y="846006"/>
            <a:ext cx="5538496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/>
          <p:cNvSpPr/>
          <p:nvPr/>
        </p:nvSpPr>
        <p:spPr>
          <a:xfrm rot="16200000">
            <a:off x="7808384" y="3469806"/>
            <a:ext cx="4275639" cy="5276257"/>
          </a:xfrm>
          <a:prstGeom prst="ellipse">
            <a:avLst/>
          </a:prstGeom>
          <a:gradFill>
            <a:gsLst>
              <a:gs pos="73000">
                <a:srgbClr val="CB232D">
                  <a:lumMod val="5000"/>
                  <a:lumOff val="95000"/>
                  <a:alpha val="0"/>
                </a:srgbClr>
              </a:gs>
              <a:gs pos="100000">
                <a:schemeClr val="accent1"/>
              </a:gs>
            </a:gsLst>
            <a:lin ang="0" scaled="0"/>
          </a:gradFill>
          <a:ln w="12700" cap="flat" cmpd="sng" algn="ctr">
            <a:gradFill>
              <a:gsLst>
                <a:gs pos="76000">
                  <a:srgbClr val="CB232D">
                    <a:lumMod val="5000"/>
                    <a:lumOff val="95000"/>
                    <a:alpha val="39000"/>
                  </a:srgbClr>
                </a:gs>
                <a:gs pos="100000">
                  <a:schemeClr val="accent1"/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20" name="Rectangle 11"/>
          <p:cNvSpPr>
            <a:spLocks noChangeArrowheads="1"/>
          </p:cNvSpPr>
          <p:nvPr/>
        </p:nvSpPr>
        <p:spPr bwMode="auto">
          <a:xfrm>
            <a:off x="819743" y="625497"/>
            <a:ext cx="5604206" cy="25562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Tương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tự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hãy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nêu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đặc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điểm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của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khác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33" y="2217081"/>
            <a:ext cx="3506067" cy="35060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77170">
            <a:off x="694098" y="3785919"/>
            <a:ext cx="2632004" cy="1314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81285">
            <a:off x="5940616" y="2852154"/>
            <a:ext cx="3228651" cy="1440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834" y="4505287"/>
            <a:ext cx="2951583" cy="15161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>
            <a:fillRect/>
          </a:stretch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>
            <a:fillRect/>
          </a:stretch>
        </p:blipFill>
        <p:spPr>
          <a:xfrm>
            <a:off x="5839646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/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9" y="1760517"/>
            <a:ext cx="3941936" cy="394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4895" y="2005802"/>
            <a:ext cx="19957124" cy="2846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>
            <a:fillRect/>
          </a:stretch>
        </p:blipFill>
        <p:spPr>
          <a:xfrm>
            <a:off x="1234227" y="1119392"/>
            <a:ext cx="9453089" cy="5295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49275" y="586301"/>
            <a:ext cx="8208498" cy="570588"/>
            <a:chOff x="1183343" y="1464304"/>
            <a:chExt cx="8208498" cy="570588"/>
          </a:xfrm>
        </p:grpSpPr>
        <p:sp>
          <p:nvSpPr>
            <p:cNvPr id="8" name="TextBox 7"/>
            <p:cNvSpPr txBox="1"/>
            <p:nvPr/>
          </p:nvSpPr>
          <p:spPr>
            <a:xfrm>
              <a:off x="1820069" y="1474175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</a:rPr>
                <a:t>Quan </a:t>
              </a:r>
              <a:r>
                <a:rPr lang="en-US" sz="2800" b="1" dirty="0" err="1">
                  <a:latin typeface="Cambria" panose="02040503050406030204" pitchFamily="18" charset="0"/>
                </a:rPr>
                <a:t>sát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tranh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rồi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điền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số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thích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hợp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  <a:endParaRPr lang="en-US" sz="3600" b="1" dirty="0"/>
            </a:p>
          </p:txBody>
        </p:sp>
      </p:grpSp>
      <p:graphicFrame>
        <p:nvGraphicFramePr>
          <p:cNvPr id="10" name="Table 490"/>
          <p:cNvGraphicFramePr>
            <a:graphicFrameLocks noGrp="1"/>
          </p:cNvGraphicFramePr>
          <p:nvPr/>
        </p:nvGraphicFramePr>
        <p:xfrm>
          <a:off x="7039428" y="3846288"/>
          <a:ext cx="3410857" cy="2569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4225"/>
                <a:gridCol w="1156632"/>
              </a:tblGrid>
              <a:tr h="4693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Loại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Số tờ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</a:tr>
              <a:tr h="49889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Một trăm đồng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18472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Hai trăm đồng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6133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Năm trăm đồng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20957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Một nghìn đồng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695425" y="4368390"/>
            <a:ext cx="3369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95425" y="4901481"/>
            <a:ext cx="3369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03329" y="5427902"/>
            <a:ext cx="3369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03329" y="5960993"/>
            <a:ext cx="33695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48080" y="468729"/>
            <a:ext cx="2504396" cy="1086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56504" y="1012626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>
            <a:fillRect/>
          </a:stretch>
        </p:blipFill>
        <p:spPr>
          <a:xfrm>
            <a:off x="227992" y="408974"/>
            <a:ext cx="5399854" cy="6858000"/>
          </a:xfrm>
          <a:prstGeom prst="rect">
            <a:avLst/>
          </a:prstGeom>
        </p:spPr>
      </p:pic>
      <p:sp>
        <p:nvSpPr>
          <p:cNvPr id="53" name="任意多边形: 形状 52"/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" y="5150720"/>
            <a:ext cx="1707279" cy="17072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35" y="1635856"/>
            <a:ext cx="8327300" cy="327023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21151" y="4525273"/>
            <a:ext cx="9961950" cy="1305101"/>
            <a:chOff x="1083225" y="5058740"/>
            <a:chExt cx="9961950" cy="1254374"/>
          </a:xfrm>
        </p:grpSpPr>
        <p:sp>
          <p:nvSpPr>
            <p:cNvPr id="9" name="TextBox 8"/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A. </a:t>
              </a:r>
              <a:endParaRPr lang="en-US" sz="3200" dirty="0">
                <a:solidFill>
                  <a:srgbClr val="DF3C7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B. </a:t>
              </a:r>
              <a:endParaRPr lang="en-US" sz="3200" dirty="0">
                <a:solidFill>
                  <a:srgbClr val="DF3C7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DF3C7E"/>
                  </a:solidFill>
                </a:rPr>
                <a:t>C. </a:t>
              </a:r>
              <a:endParaRPr lang="en-US" sz="3200" dirty="0">
                <a:solidFill>
                  <a:srgbClr val="DF3C7E"/>
                </a:solidFill>
              </a:endParaRPr>
            </a:p>
          </p:txBody>
        </p:sp>
        <p:pic>
          <p:nvPicPr>
            <p:cNvPr id="12" name="Picture 4" descr="100 đồng (tiền Việt) – Wikipedia tiếng Việ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0" descr="Tiền 1 nghìn - Tư liệu Tiểu học - Đinh Hữu - Luyện chữ đẹp Thầy Đinh Văn Hữu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6000"/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Oval 15"/>
          <p:cNvSpPr/>
          <p:nvPr/>
        </p:nvSpPr>
        <p:spPr>
          <a:xfrm>
            <a:off x="8383359" y="5212342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/>
          <p:cNvSpPr/>
          <p:nvPr/>
        </p:nvSpPr>
        <p:spPr>
          <a:xfrm>
            <a:off x="1483800" y="111539"/>
            <a:ext cx="9019605" cy="1305101"/>
          </a:xfrm>
          <a:prstGeom prst="roundRect">
            <a:avLst/>
          </a:prstGeom>
          <a:solidFill>
            <a:schemeClr val="accent1"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96" y="412541"/>
            <a:ext cx="2150440" cy="7848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>
            <a:fillRect/>
          </a:stretch>
        </p:blipFill>
        <p:spPr>
          <a:xfrm>
            <a:off x="5930260" y="408974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grpSp>
        <p:nvGrpSpPr>
          <p:cNvPr id="2" name="Group 1"/>
          <p:cNvGrpSpPr/>
          <p:nvPr/>
        </p:nvGrpSpPr>
        <p:grpSpPr>
          <a:xfrm>
            <a:off x="1611662" y="193522"/>
            <a:ext cx="8910402" cy="1003903"/>
            <a:chOff x="1183343" y="1464304"/>
            <a:chExt cx="10277982" cy="1003903"/>
          </a:xfrm>
        </p:grpSpPr>
        <p:sp>
          <p:nvSpPr>
            <p:cNvPr id="4" name="TextBox 3"/>
            <p:cNvSpPr txBox="1"/>
            <p:nvPr/>
          </p:nvSpPr>
          <p:spPr>
            <a:xfrm>
              <a:off x="1693622" y="1514100"/>
              <a:ext cx="9767703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</a:rPr>
                <a:t>Bạn Mai mua kẹo hết 1000 đồng. Hỏi bạn Mai chọn một tờ tiền nào sau đây để trả người bán hàng? </a:t>
              </a:r>
              <a:endParaRPr lang="en-US" sz="2800" b="1" dirty="0">
                <a:latin typeface="Cambria" panose="02040503050406030204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2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04" y="4904972"/>
            <a:ext cx="1609424" cy="76603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>
            <a:fillRect/>
          </a:stretch>
        </p:blipFill>
        <p:spPr>
          <a:xfrm>
            <a:off x="8839200" y="5333853"/>
            <a:ext cx="3352800" cy="1462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0" y="1547238"/>
            <a:ext cx="11496575" cy="3424115"/>
          </a:xfrm>
          <a:prstGeom prst="rect">
            <a:avLst/>
          </a:prstGeom>
        </p:spPr>
      </p:pic>
      <p:pic>
        <p:nvPicPr>
          <p:cNvPr id="7" name="Picture 6" descr="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820">
            <a:off x="1555749" y="5590118"/>
            <a:ext cx="1774501" cy="904512"/>
          </a:xfrm>
          <a:prstGeom prst="rect">
            <a:avLst/>
          </a:prstGeom>
        </p:spPr>
      </p:pic>
      <p:pic>
        <p:nvPicPr>
          <p:cNvPr id="9" name="Picture 8" descr="Text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3">
            <a:off x="3860242" y="5517356"/>
            <a:ext cx="1612852" cy="797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0734" y="4924046"/>
            <a:ext cx="3178466" cy="178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375" y="627385"/>
            <a:ext cx="1839706" cy="183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28499" r="58152" b="82307"/>
          <a:stretch>
            <a:fillRect/>
          </a:stretch>
        </p:blipFill>
        <p:spPr>
          <a:xfrm>
            <a:off x="1073889" y="1184738"/>
            <a:ext cx="2031409" cy="1487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>
            <a:fillRect/>
          </a:stretch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>
            <a:fillRect/>
          </a:stretch>
        </p:blipFill>
        <p:spPr>
          <a:xfrm>
            <a:off x="5839646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/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9" y="1760517"/>
            <a:ext cx="3941936" cy="394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339988"/>
            <a:ext cx="6698975" cy="1868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804" y="4904972"/>
            <a:ext cx="1609424" cy="76603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>
            <a:fillRect/>
          </a:stretch>
        </p:blipFill>
        <p:spPr>
          <a:xfrm>
            <a:off x="8839200" y="5333853"/>
            <a:ext cx="3352800" cy="1462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10" y="1547238"/>
            <a:ext cx="11496575" cy="3424115"/>
          </a:xfrm>
          <a:prstGeom prst="rect">
            <a:avLst/>
          </a:prstGeom>
        </p:spPr>
      </p:pic>
      <p:pic>
        <p:nvPicPr>
          <p:cNvPr id="7" name="Picture 6" descr="Text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820">
            <a:off x="1555749" y="5590118"/>
            <a:ext cx="1774501" cy="904512"/>
          </a:xfrm>
          <a:prstGeom prst="rect">
            <a:avLst/>
          </a:prstGeom>
        </p:spPr>
      </p:pic>
      <p:pic>
        <p:nvPicPr>
          <p:cNvPr id="9" name="Picture 8" descr="Text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3">
            <a:off x="3860242" y="5517356"/>
            <a:ext cx="1612852" cy="7973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0734" y="4924046"/>
            <a:ext cx="3178466" cy="178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375" y="627385"/>
            <a:ext cx="1839706" cy="18397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28499" r="58152" b="82307"/>
          <a:stretch>
            <a:fillRect/>
          </a:stretch>
        </p:blipFill>
        <p:spPr>
          <a:xfrm>
            <a:off x="1073889" y="1184738"/>
            <a:ext cx="2031409" cy="1487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>
            <a:fillRect/>
          </a:stretch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>
            <a:fillRect/>
          </a:stretch>
        </p:blipFill>
        <p:spPr>
          <a:xfrm>
            <a:off x="5839646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/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9" y="1760517"/>
            <a:ext cx="3941936" cy="394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881" y="2642183"/>
            <a:ext cx="6972735" cy="1927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16774" y="89557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2" descr="100 đồng (tiền Việt) – Wikipedia tiếng Việt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37" y="902470"/>
            <a:ext cx="5273971" cy="260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0 đồng (tiền Việt)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0" y="902470"/>
            <a:ext cx="5467109" cy="269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200 đồng (tiền Việt)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3" y="3682781"/>
            <a:ext cx="5467106" cy="26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200 đồng (tiền Việt) – Wikipedia tiếng Việ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138" y="3647621"/>
            <a:ext cx="5273970" cy="263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5682" y="2349308"/>
            <a:ext cx="3276600" cy="32766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04" y="655740"/>
            <a:ext cx="5669015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hám phá Việt Nam qua các địa danh trên đồng tiền Việt Na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47" y="655740"/>
            <a:ext cx="5892475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Một Nghìn Đồng - Home | Faceboo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000"/>
                    </a14:imgEffect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77832"/>
            <a:ext cx="5758337" cy="288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Tiền 1 nghìn - Tư liệu Tiểu học - Đinh Hữu - Luyện chữ đẹp Thầy Đinh Văn Hữu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/>
                    </a14:imgEffect>
                    <a14:imgEffect>
                      <a14:sharpenSoften amoun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460122" y="3577831"/>
            <a:ext cx="5538496" cy="278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16774" y="89557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04533"/>
            <a:ext cx="4430247" cy="4430247"/>
          </a:xfrm>
          <a:prstGeom prst="rect">
            <a:avLst/>
          </a:prstGeom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16774" y="89557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6" name="Picture 5" descr="Diagram, engineering drawing&#10;&#10;Description automatically generated"/>
          <p:cNvPicPr>
            <a:picLocks noChangeAspect="1"/>
          </p:cNvPicPr>
          <p:nvPr/>
        </p:nvPicPr>
        <p:blipFill>
          <a:blip r:embed="rId2">
            <a:clrChange>
              <a:clrFrom>
                <a:srgbClr val="557198"/>
              </a:clrFrom>
              <a:clrTo>
                <a:srgbClr val="55719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07351"/>
            <a:ext cx="5631083" cy="2712305"/>
          </a:xfrm>
          <a:prstGeom prst="rect">
            <a:avLst/>
          </a:prstGeom>
        </p:spPr>
      </p:pic>
      <p:pic>
        <p:nvPicPr>
          <p:cNvPr id="8" name="Picture 7" descr="A close-up of some currency&#10;&#10;Description automatically generated with low confidenc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0" r="50237"/>
          <a:stretch>
            <a:fillRect/>
          </a:stretch>
        </p:blipFill>
        <p:spPr>
          <a:xfrm>
            <a:off x="-434228" y="859096"/>
            <a:ext cx="6297770" cy="2808813"/>
          </a:xfrm>
          <a:prstGeom prst="rect">
            <a:avLst/>
          </a:prstGeom>
        </p:spPr>
      </p:pic>
      <p:pic>
        <p:nvPicPr>
          <p:cNvPr id="10" name="Picture 9" descr="Text, calendar, map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62"/>
          <a:stretch>
            <a:fillRect/>
          </a:stretch>
        </p:blipFill>
        <p:spPr>
          <a:xfrm>
            <a:off x="796224" y="3801343"/>
            <a:ext cx="5299776" cy="2530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group of people dancing&#10;&#10;Description automatically generated with low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54" y="3667909"/>
            <a:ext cx="5299776" cy="2664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1404533"/>
            <a:ext cx="4430247" cy="4430247"/>
          </a:xfrm>
          <a:prstGeom prst="rect">
            <a:avLst/>
          </a:prstGeom>
        </p:spPr>
      </p:pic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251498" y="117458"/>
            <a:ext cx="8325342" cy="63610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Giới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thiệu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một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số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tờ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tiền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Việt</a:t>
            </a:r>
            <a:r>
              <a:rPr kumimoji="0" lang="en-US" altLang="zh-CN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思源黑体 CN Regular" panose="020B0500000000000000" pitchFamily="34" charset="-122"/>
              </a:rPr>
              <a:t> Nam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4" name="Picture 3" descr="Tex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6" y="848891"/>
            <a:ext cx="5288424" cy="258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Text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" b="50000"/>
          <a:stretch>
            <a:fillRect/>
          </a:stretch>
        </p:blipFill>
        <p:spPr>
          <a:xfrm>
            <a:off x="6207892" y="848891"/>
            <a:ext cx="5288422" cy="2580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Map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01"/>
          <a:stretch>
            <a:fillRect/>
          </a:stretch>
        </p:blipFill>
        <p:spPr>
          <a:xfrm>
            <a:off x="6096000" y="3552229"/>
            <a:ext cx="5559706" cy="27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Text&#10;&#10;Description automatically generated with medium confidenc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86" y="3619655"/>
            <a:ext cx="5184253" cy="267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697</Words>
  <Application>WPS Presentation</Application>
  <PresentationFormat>Widescreen</PresentationFormat>
  <Paragraphs>69</Paragraphs>
  <Slides>15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41" baseType="lpstr">
      <vt:lpstr>Arial</vt:lpstr>
      <vt:lpstr>SimSun</vt:lpstr>
      <vt:lpstr>Wingdings</vt:lpstr>
      <vt:lpstr>Arial</vt:lpstr>
      <vt:lpstr>SVN-Newton</vt:lpstr>
      <vt:lpstr>Segoe Print</vt:lpstr>
      <vt:lpstr>Times New Roman</vt:lpstr>
      <vt:lpstr>#9Slide07 HoneyCream</vt:lpstr>
      <vt:lpstr>#9Slide05 Bodega Script</vt:lpstr>
      <vt:lpstr>Calibri</vt:lpstr>
      <vt:lpstr>Open Sans Bold</vt:lpstr>
      <vt:lpstr>Open Sans</vt:lpstr>
      <vt:lpstr>Lobster</vt:lpstr>
      <vt:lpstr>#9Slide03 AllRoundGothic</vt:lpstr>
      <vt:lpstr>思源黑体 CN Regular</vt:lpstr>
      <vt:lpstr>等线</vt:lpstr>
      <vt:lpstr>Cambria</vt:lpstr>
      <vt:lpstr>Lobster 1.4</vt:lpstr>
      <vt:lpstr>Microsoft YaHei</vt:lpstr>
      <vt:lpstr>Arial Unicode MS</vt:lpstr>
      <vt:lpstr>Calibri Light</vt:lpstr>
      <vt:lpstr>字魂143号-正酷超级黑</vt:lpstr>
      <vt:lpstr>Aa攒劲小楷</vt:lpstr>
      <vt:lpstr>等线 Light</vt:lpstr>
      <vt:lpstr>Office Theme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Đoàn Xuân Bình</dc:creator>
  <cp:lastModifiedBy>Mỹ Linh</cp:lastModifiedBy>
  <cp:revision>7</cp:revision>
  <dcterms:created xsi:type="dcterms:W3CDTF">2023-03-02T09:15:00Z</dcterms:created>
  <dcterms:modified xsi:type="dcterms:W3CDTF">2026-04-03T13:30:12Z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EA15288D46354663B9ED2AD4310DDE04_12</vt:lpwstr>
  </property>
  <property fmtid="{D5CDD505-2E9C-101B-9397-08002B2CF9AE}" pid="3" name="KSOProductBuildVer">
    <vt:lpwstr>1033-12.2.0.23155</vt:lpwstr>
  </property>
</Properties>
</file>