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7" r:id="rId2"/>
  </p:sldMasterIdLst>
  <p:notesMasterIdLst>
    <p:notesMasterId r:id="rId23"/>
  </p:notesMasterIdLst>
  <p:sldIdLst>
    <p:sldId id="260" r:id="rId3"/>
    <p:sldId id="308" r:id="rId4"/>
    <p:sldId id="371" r:id="rId5"/>
    <p:sldId id="369" r:id="rId6"/>
    <p:sldId id="356" r:id="rId7"/>
    <p:sldId id="372" r:id="rId8"/>
    <p:sldId id="327" r:id="rId9"/>
    <p:sldId id="326" r:id="rId10"/>
    <p:sldId id="379" r:id="rId11"/>
    <p:sldId id="380" r:id="rId12"/>
    <p:sldId id="374" r:id="rId13"/>
    <p:sldId id="381" r:id="rId14"/>
    <p:sldId id="382" r:id="rId15"/>
    <p:sldId id="383" r:id="rId16"/>
    <p:sldId id="373" r:id="rId17"/>
    <p:sldId id="385" r:id="rId18"/>
    <p:sldId id="386" r:id="rId19"/>
    <p:sldId id="384" r:id="rId20"/>
    <p:sldId id="340" r:id="rId21"/>
    <p:sldId id="360" r:id="rId22"/>
  </p:sldIdLst>
  <p:sldSz cx="12192000" cy="6858000"/>
  <p:notesSz cx="6858000" cy="9144000"/>
  <p:embeddedFontLst>
    <p:embeddedFont>
      <p:font typeface="等线" panose="02010600030101010101" pitchFamily="2" charset="-122"/>
      <p:regular r:id="rId24"/>
    </p:embeddedFont>
    <p:embeddedFont>
      <p:font typeface="#9Slide05 Claudia" panose="020B0604020202020204" charset="0"/>
      <p:regular r:id="rId25"/>
    </p:embeddedFont>
    <p:embeddedFont>
      <p:font typeface="#9Slide05 Pattaya" panose="020B0604020202020204" charset="-34"/>
      <p:regular r:id="rId26"/>
    </p:embeddedFont>
    <p:embeddedFont>
      <p:font typeface="#9Slide07 Altus" panose="020B0604020202020204" charset="0"/>
      <p:regular r:id="rId27"/>
    </p:embeddedFont>
    <p:embeddedFont>
      <p:font typeface="#9Slide07 HoneyCream" panose="020B0604020202020204" charset="0"/>
      <p:regular r:id="rId28"/>
    </p:embeddedFont>
    <p:embeddedFont>
      <p:font typeface="Calibri" panose="020F0502020204030204" pitchFamily="34" charset="0"/>
      <p:regular r:id="rId29"/>
      <p:bold r:id="rId30"/>
      <p:italic r:id="rId31"/>
      <p:boldItalic r:id="rId32"/>
    </p:embeddedFont>
    <p:embeddedFont>
      <p:font typeface="Cambria" panose="02040503050406030204" pitchFamily="18" charset="0"/>
      <p:regular r:id="rId33"/>
      <p:bold r:id="rId34"/>
      <p:italic r:id="rId35"/>
      <p:boldItalic r:id="rId36"/>
    </p:embeddedFont>
    <p:embeddedFont>
      <p:font typeface="Lobster" panose="00000500000000000000" pitchFamily="2" charset="0"/>
      <p:regular r:id="rId37"/>
    </p:embeddedFont>
    <p:embeddedFont>
      <p:font typeface="Open Sans Bold" panose="020B0806030504020204" pitchFamily="34" charset="0"/>
      <p:bold r:id="rId38"/>
    </p:embeddedFont>
    <p:embeddedFont>
      <p:font typeface="SVN-Newton" panose="020B060402020202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B7C"/>
    <a:srgbClr val="F8E4C8"/>
    <a:srgbClr val="D8DD75"/>
    <a:srgbClr val="FEB8B7"/>
    <a:srgbClr val="C0E9FD"/>
    <a:srgbClr val="C9DD4C"/>
    <a:srgbClr val="FCB237"/>
    <a:srgbClr val="E0BBA2"/>
    <a:srgbClr val="B76C39"/>
    <a:srgbClr val="40C4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131" autoAdjust="0"/>
    <p:restoredTop sz="94660"/>
  </p:normalViewPr>
  <p:slideViewPr>
    <p:cSldViewPr snapToGrid="0">
      <p:cViewPr varScale="1">
        <p:scale>
          <a:sx n="63" d="100"/>
          <a:sy n="63" d="100"/>
        </p:scale>
        <p:origin x="3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font" Target="fonts/font1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2026/3/9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Đây</a:t>
            </a:r>
            <a:r>
              <a:rPr lang="en-US" dirty="0"/>
              <a:t> </a:t>
            </a:r>
            <a:r>
              <a:rPr lang="en-US" dirty="0" err="1"/>
              <a:t>là</a:t>
            </a:r>
            <a:r>
              <a:rPr lang="en-US" dirty="0"/>
              <a:t> </a:t>
            </a:r>
            <a:r>
              <a:rPr lang="en-US" dirty="0" err="1"/>
              <a:t>bìa</a:t>
            </a:r>
            <a:r>
              <a:rPr lang="en-US" dirty="0"/>
              <a:t> </a:t>
            </a:r>
            <a:r>
              <a:rPr lang="en-US" dirty="0" err="1"/>
              <a:t>của</a:t>
            </a:r>
            <a:r>
              <a:rPr lang="en-US" dirty="0"/>
              <a:t> </a:t>
            </a:r>
            <a:r>
              <a:rPr lang="en-US" dirty="0" err="1"/>
              <a:t>từng</a:t>
            </a:r>
            <a:r>
              <a:rPr lang="en-US" dirty="0"/>
              <a:t> </a:t>
            </a:r>
            <a:r>
              <a:rPr lang="en-US" dirty="0" err="1"/>
              <a:t>tiết</a:t>
            </a:r>
            <a:endParaRPr lang="vi-VN" dirty="0"/>
          </a:p>
        </p:txBody>
      </p:sp>
      <p:sp>
        <p:nvSpPr>
          <p:cNvPr id="4" name="Slide Number Placeholder 3"/>
          <p:cNvSpPr>
            <a:spLocks noGrp="1"/>
          </p:cNvSpPr>
          <p:nvPr>
            <p:ph type="sldNum" sz="quarter" idx="5"/>
          </p:nvPr>
        </p:nvSpPr>
        <p:spPr/>
        <p:txBody>
          <a:bodyPr/>
          <a:lstStyle/>
          <a:p>
            <a:fld id="{7ED39A17-5EC3-4DF0-83FA-5F85696A5D6C}" type="slidenum">
              <a:rPr lang="vi-VN" smtClean="0"/>
              <a:t>1</a:t>
            </a:fld>
            <a:endParaRPr lang="vi-VN"/>
          </a:p>
        </p:txBody>
      </p:sp>
    </p:spTree>
    <p:extLst>
      <p:ext uri="{BB962C8B-B14F-4D97-AF65-F5344CB8AC3E}">
        <p14:creationId xmlns:p14="http://schemas.microsoft.com/office/powerpoint/2010/main" val="751501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63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2026/3/9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2026/3/9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192706477"/>
      </p:ext>
    </p:extLst>
  </p:cSld>
  <p:clrMap bg1="lt1" tx1="dk1" bg2="lt2" tx2="dk2" accent1="accent1" accent2="accent2" accent3="accent3" accent4="accent4" accent5="accent5" accent6="accent6" hlink="hlink" folHlink="folHlink"/>
  <p:sldLayoutIdLst>
    <p:sldLayoutId id="2147483678"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gif"/><Relationship Id="rId7" Type="http://schemas.openxmlformats.org/officeDocument/2006/relationships/image" Target="../media/image8.svg"/><Relationship Id="rId12"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gif"/><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DF8382-E81D-6405-3DA9-6690B6F074D6}"/>
              </a:ext>
            </a:extLst>
          </p:cNvPr>
          <p:cNvSpPr/>
          <p:nvPr/>
        </p:nvSpPr>
        <p:spPr>
          <a:xfrm>
            <a:off x="0" y="0"/>
            <a:ext cx="12192000" cy="7205663"/>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 name="Group 2"/>
          <p:cNvGrpSpPr/>
          <p:nvPr/>
        </p:nvGrpSpPr>
        <p:grpSpPr>
          <a:xfrm>
            <a:off x="210931" y="70316"/>
            <a:ext cx="11676268" cy="6536172"/>
            <a:chOff x="0" y="-38100"/>
            <a:chExt cx="4612847" cy="2582191"/>
          </a:xfrm>
        </p:grpSpPr>
        <p:sp>
          <p:nvSpPr>
            <p:cNvPr id="3" name="Freeform 3"/>
            <p:cNvSpPr/>
            <p:nvPr/>
          </p:nvSpPr>
          <p:spPr>
            <a:xfrm>
              <a:off x="40138" y="64570"/>
              <a:ext cx="4572709" cy="2479521"/>
            </a:xfrm>
            <a:custGeom>
              <a:avLst/>
              <a:gdLst/>
              <a:ahLst/>
              <a:cxnLst/>
              <a:rect l="l" t="t" r="r" b="b"/>
              <a:pathLst>
                <a:path w="4671746" h="2573212">
                  <a:moveTo>
                    <a:pt x="28370" y="0"/>
                  </a:moveTo>
                  <a:lnTo>
                    <a:pt x="4643376" y="0"/>
                  </a:lnTo>
                  <a:cubicBezTo>
                    <a:pt x="4659044" y="0"/>
                    <a:pt x="4671746" y="12702"/>
                    <a:pt x="4671746" y="28370"/>
                  </a:cubicBezTo>
                  <a:lnTo>
                    <a:pt x="4671746" y="2544843"/>
                  </a:lnTo>
                  <a:cubicBezTo>
                    <a:pt x="4671746" y="2560511"/>
                    <a:pt x="4659044" y="2573212"/>
                    <a:pt x="4643376" y="2573212"/>
                  </a:cubicBezTo>
                  <a:lnTo>
                    <a:pt x="28370" y="2573212"/>
                  </a:lnTo>
                  <a:cubicBezTo>
                    <a:pt x="12702" y="2573212"/>
                    <a:pt x="0" y="2560511"/>
                    <a:pt x="0" y="2544843"/>
                  </a:cubicBezTo>
                  <a:lnTo>
                    <a:pt x="0" y="28370"/>
                  </a:lnTo>
                  <a:cubicBezTo>
                    <a:pt x="0" y="12702"/>
                    <a:pt x="12702" y="0"/>
                    <a:pt x="28370" y="0"/>
                  </a:cubicBezTo>
                  <a:close/>
                </a:path>
              </a:pathLst>
            </a:custGeom>
            <a:solidFill>
              <a:srgbClr val="FFFFFF"/>
            </a:solidFill>
            <a:ln>
              <a:noFill/>
            </a:ln>
          </p:spPr>
          <p:txBody>
            <a:bodyPr/>
            <a:lstStyle/>
            <a:p>
              <a:pPr defTabSz="609630"/>
              <a:endParaRPr lang="en-US" sz="1200">
                <a:solidFill>
                  <a:prstClr val="black"/>
                </a:solidFill>
                <a:latin typeface="Calibri"/>
              </a:endParaRPr>
            </a:p>
          </p:txBody>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4" name="Picture 14"/>
          <p:cNvPicPr>
            <a:picLocks noChangeAspect="1"/>
          </p:cNvPicPr>
          <p:nvPr/>
        </p:nvPicPr>
        <p:blipFill>
          <a:blip r:embed="rId3"/>
          <a:srcRect/>
          <a:stretch>
            <a:fillRect/>
          </a:stretch>
        </p:blipFill>
        <p:spPr>
          <a:xfrm>
            <a:off x="9653224" y="403913"/>
            <a:ext cx="1852976" cy="1157675"/>
          </a:xfrm>
          <a:prstGeom prst="rect">
            <a:avLst/>
          </a:prstGeom>
        </p:spPr>
      </p:pic>
      <p:sp>
        <p:nvSpPr>
          <p:cNvPr id="15" name="TextBox 15"/>
          <p:cNvSpPr txBox="1"/>
          <p:nvPr/>
        </p:nvSpPr>
        <p:spPr>
          <a:xfrm>
            <a:off x="1117861" y="1603397"/>
            <a:ext cx="10312107" cy="4085268"/>
          </a:xfrm>
          <a:prstGeom prst="rect">
            <a:avLst/>
          </a:prstGeom>
        </p:spPr>
        <p:txBody>
          <a:bodyPr spcFirstLastPara="1" lIns="0" tIns="0" rIns="0" bIns="0" numCol="1" rtlCol="0" anchor="t">
            <a:prstTxWarp prst="textArchUp">
              <a:avLst>
                <a:gd name="adj" fmla="val 10137940"/>
              </a:avLst>
            </a:prstTxWarp>
            <a:spAutoFit/>
          </a:bodyPr>
          <a:lstStyle/>
          <a:p>
            <a:pPr algn="ctr" defTabSz="609630">
              <a:lnSpc>
                <a:spcPts val="6426"/>
              </a:lnSpc>
              <a:spcBef>
                <a:spcPct val="0"/>
              </a:spcBef>
            </a:pPr>
            <a:r>
              <a:rPr lang="en-US" sz="4590" dirty="0">
                <a:solidFill>
                  <a:srgbClr val="FF0000"/>
                </a:solidFill>
                <a:effectLst>
                  <a:outerShdw dist="50800" dir="5400000" algn="ctr" rotWithShape="0">
                    <a:srgbClr val="F79646">
                      <a:lumMod val="40000"/>
                      <a:lumOff val="60000"/>
                    </a:srgbClr>
                  </a:outerShdw>
                </a:effectLst>
                <a:latin typeface="Open Sans Bold"/>
              </a:rPr>
              <a:t>BÀI GIẢNG </a:t>
            </a:r>
            <a:r>
              <a:rPr lang="en-US" sz="5000" dirty="0">
                <a:solidFill>
                  <a:srgbClr val="FF0000"/>
                </a:solidFill>
                <a:effectLst>
                  <a:outerShdw dist="50800" dir="5400000" algn="ctr" rotWithShape="0">
                    <a:srgbClr val="F79646">
                      <a:lumMod val="40000"/>
                      <a:lumOff val="60000"/>
                    </a:srgbClr>
                  </a:outerShdw>
                </a:effectLst>
                <a:latin typeface="Open Sans Bold"/>
              </a:rPr>
              <a:t>ĐIỆN</a:t>
            </a:r>
            <a:r>
              <a:rPr lang="en-US" sz="4590" dirty="0">
                <a:solidFill>
                  <a:srgbClr val="FF0000"/>
                </a:solidFill>
                <a:effectLst>
                  <a:outerShdw dist="50800" dir="5400000" algn="ctr" rotWithShape="0">
                    <a:srgbClr val="F79646">
                      <a:lumMod val="40000"/>
                      <a:lumOff val="60000"/>
                    </a:srgbClr>
                  </a:outerShdw>
                </a:effectLst>
                <a:latin typeface="Open Sans Bold"/>
              </a:rPr>
              <a:t> TỬ TUẦN</a:t>
            </a:r>
            <a:r>
              <a:rPr lang="vi-VN" sz="4590" dirty="0">
                <a:solidFill>
                  <a:srgbClr val="FF0000"/>
                </a:solidFill>
                <a:effectLst>
                  <a:outerShdw dist="50800" dir="5400000" algn="ctr" rotWithShape="0">
                    <a:srgbClr val="F79646">
                      <a:lumMod val="40000"/>
                      <a:lumOff val="60000"/>
                    </a:srgbClr>
                  </a:outerShdw>
                </a:effectLst>
                <a:latin typeface="Open Sans Bold"/>
              </a:rPr>
              <a:t> 22</a:t>
            </a:r>
            <a:r>
              <a:rPr lang="en-US" sz="4590" dirty="0">
                <a:solidFill>
                  <a:srgbClr val="FF0000"/>
                </a:solidFill>
                <a:effectLst>
                  <a:outerShdw dist="50800" dir="5400000" algn="ctr" rotWithShape="0">
                    <a:srgbClr val="F79646">
                      <a:lumMod val="40000"/>
                      <a:lumOff val="60000"/>
                    </a:srgbClr>
                  </a:outerShdw>
                </a:effectLst>
                <a:latin typeface="Open Sans Bold"/>
              </a:rPr>
              <a:t> THÁNG 2</a:t>
            </a:r>
          </a:p>
        </p:txBody>
      </p:sp>
      <p:sp>
        <p:nvSpPr>
          <p:cNvPr id="16" name="TextBox 16"/>
          <p:cNvSpPr txBox="1"/>
          <p:nvPr/>
        </p:nvSpPr>
        <p:spPr>
          <a:xfrm>
            <a:off x="1001909" y="2889172"/>
            <a:ext cx="10289764" cy="905504"/>
          </a:xfrm>
          <a:prstGeom prst="rect">
            <a:avLst/>
          </a:prstGeom>
        </p:spPr>
        <p:txBody>
          <a:bodyPr lIns="0" tIns="0" rIns="0" bIns="0" rtlCol="0" anchor="t">
            <a:spAutoFit/>
          </a:bodyPr>
          <a:lstStyle/>
          <a:p>
            <a:pPr algn="ctr" defTabSz="609630">
              <a:lnSpc>
                <a:spcPts val="7919"/>
              </a:lnSpc>
              <a:spcBef>
                <a:spcPct val="0"/>
              </a:spcBef>
            </a:pPr>
            <a:r>
              <a:rPr lang="en-US" sz="4400" dirty="0">
                <a:solidFill>
                  <a:schemeClr val="accent3">
                    <a:lumMod val="75000"/>
                  </a:schemeClr>
                </a:solidFill>
                <a:latin typeface="Open Sans Bold"/>
              </a:rPr>
              <a:t>Môn: </a:t>
            </a:r>
            <a:r>
              <a:rPr lang="en-US" sz="4400" dirty="0" err="1">
                <a:solidFill>
                  <a:schemeClr val="accent3">
                    <a:lumMod val="75000"/>
                  </a:schemeClr>
                </a:solidFill>
                <a:latin typeface="Open Sans Bold"/>
              </a:rPr>
              <a:t>Đạo</a:t>
            </a:r>
            <a:r>
              <a:rPr lang="en-US" sz="4400" dirty="0">
                <a:solidFill>
                  <a:schemeClr val="accent3">
                    <a:lumMod val="75000"/>
                  </a:schemeClr>
                </a:solidFill>
                <a:latin typeface="Open Sans Bold"/>
              </a:rPr>
              <a:t> </a:t>
            </a:r>
            <a:r>
              <a:rPr lang="en-US" sz="4400" dirty="0" err="1">
                <a:solidFill>
                  <a:schemeClr val="accent3">
                    <a:lumMod val="75000"/>
                  </a:schemeClr>
                </a:solidFill>
                <a:latin typeface="Open Sans Bold"/>
              </a:rPr>
              <a:t>đức</a:t>
            </a:r>
            <a:endParaRPr lang="en-US" sz="4400" dirty="0">
              <a:solidFill>
                <a:schemeClr val="accent3">
                  <a:lumMod val="75000"/>
                </a:schemeClr>
              </a:solidFill>
              <a:latin typeface="Open Sans Bold"/>
            </a:endParaRPr>
          </a:p>
        </p:txBody>
      </p:sp>
      <p:sp>
        <p:nvSpPr>
          <p:cNvPr id="17" name="TextBox 17"/>
          <p:cNvSpPr txBox="1"/>
          <p:nvPr/>
        </p:nvSpPr>
        <p:spPr>
          <a:xfrm>
            <a:off x="4255914" y="4564362"/>
            <a:ext cx="4389509" cy="436338"/>
          </a:xfrm>
          <a:prstGeom prst="rect">
            <a:avLst/>
          </a:prstGeom>
        </p:spPr>
        <p:txBody>
          <a:bodyPr lIns="0" tIns="0" rIns="0" bIns="0" rtlCol="0" anchor="t">
            <a:spAutoFit/>
          </a:bodyPr>
          <a:lstStyle/>
          <a:p>
            <a:pPr algn="ctr" defTabSz="609630">
              <a:lnSpc>
                <a:spcPts val="3659"/>
              </a:lnSpc>
            </a:pPr>
            <a:r>
              <a:rPr lang="en-US" sz="2613" dirty="0" err="1">
                <a:solidFill>
                  <a:srgbClr val="000000"/>
                </a:solidFill>
                <a:latin typeface="Lobster"/>
              </a:rPr>
              <a:t>Năm</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2025 - 2026</a:t>
            </a:r>
          </a:p>
        </p:txBody>
      </p:sp>
      <p:pic>
        <p:nvPicPr>
          <p:cNvPr id="20" name="Picture 19" descr="A logo with a person holding a book&#10;&#10;Description automatically generated">
            <a:extLst>
              <a:ext uri="{FF2B5EF4-FFF2-40B4-BE49-F238E27FC236}">
                <a16:creationId xmlns:a16="http://schemas.microsoft.com/office/drawing/2014/main" id="{91CC14EC-984C-026B-99C0-1BCDE07C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46" y="397373"/>
            <a:ext cx="1435706" cy="1435706"/>
          </a:xfrm>
          <a:prstGeom prst="rect">
            <a:avLst/>
          </a:prstGeom>
        </p:spPr>
      </p:pic>
      <p:sp>
        <p:nvSpPr>
          <p:cNvPr id="21" name="TextBox 16">
            <a:extLst>
              <a:ext uri="{FF2B5EF4-FFF2-40B4-BE49-F238E27FC236}">
                <a16:creationId xmlns:a16="http://schemas.microsoft.com/office/drawing/2014/main" id="{520550C4-7170-1A09-84B4-22E7148412DD}"/>
              </a:ext>
            </a:extLst>
          </p:cNvPr>
          <p:cNvSpPr txBox="1"/>
          <p:nvPr/>
        </p:nvSpPr>
        <p:spPr>
          <a:xfrm>
            <a:off x="1161794" y="2017524"/>
            <a:ext cx="10289764" cy="947054"/>
          </a:xfrm>
          <a:prstGeom prst="rect">
            <a:avLst/>
          </a:prstGeom>
        </p:spPr>
        <p:txBody>
          <a:bodyPr lIns="0" tIns="0" rIns="0" bIns="0" rtlCol="0" anchor="t">
            <a:spAutoFit/>
          </a:bodyPr>
          <a:lstStyle/>
          <a:p>
            <a:pPr algn="ctr" defTabSz="609630">
              <a:lnSpc>
                <a:spcPts val="7919"/>
              </a:lnSpc>
              <a:spcBef>
                <a:spcPct val="0"/>
              </a:spcBef>
            </a:pPr>
            <a:r>
              <a:rPr lang="en-US" sz="5000" dirty="0">
                <a:solidFill>
                  <a:srgbClr val="002060"/>
                </a:solidFill>
                <a:latin typeface="Open Sans Bold"/>
              </a:rPr>
              <a:t>KHỐI 2</a:t>
            </a:r>
          </a:p>
        </p:txBody>
      </p:sp>
      <p:sp>
        <p:nvSpPr>
          <p:cNvPr id="22" name="TextBox 17">
            <a:extLst>
              <a:ext uri="{FF2B5EF4-FFF2-40B4-BE49-F238E27FC236}">
                <a16:creationId xmlns:a16="http://schemas.microsoft.com/office/drawing/2014/main" id="{ED598F25-67D0-4330-F673-D44922373DD5}"/>
              </a:ext>
            </a:extLst>
          </p:cNvPr>
          <p:cNvSpPr txBox="1"/>
          <p:nvPr/>
        </p:nvSpPr>
        <p:spPr>
          <a:xfrm>
            <a:off x="3392488" y="453422"/>
            <a:ext cx="5407023" cy="436338"/>
          </a:xfrm>
          <a:prstGeom prst="rect">
            <a:avLst/>
          </a:prstGeom>
        </p:spPr>
        <p:txBody>
          <a:bodyPr wrap="square" lIns="0" tIns="0" rIns="0" bIns="0" rtlCol="0" anchor="t">
            <a:spAutoFit/>
          </a:bodyPr>
          <a:lstStyle/>
          <a:p>
            <a:pPr algn="ctr" defTabSz="609630">
              <a:lnSpc>
                <a:spcPts val="3659"/>
              </a:lnSpc>
            </a:pPr>
            <a:r>
              <a:rPr lang="en-US" sz="2613" dirty="0" err="1">
                <a:solidFill>
                  <a:srgbClr val="000000"/>
                </a:solidFill>
                <a:latin typeface="Lobster"/>
              </a:rPr>
              <a:t>Trường</a:t>
            </a:r>
            <a:r>
              <a:rPr lang="en-US" sz="2613" dirty="0">
                <a:solidFill>
                  <a:srgbClr val="000000"/>
                </a:solidFill>
                <a:latin typeface="Lobster"/>
              </a:rPr>
              <a:t> </a:t>
            </a:r>
            <a:r>
              <a:rPr lang="en-US" sz="2613" dirty="0" err="1">
                <a:solidFill>
                  <a:srgbClr val="000000"/>
                </a:solidFill>
                <a:latin typeface="Lobster"/>
              </a:rPr>
              <a:t>Tiểu</a:t>
            </a:r>
            <a:r>
              <a:rPr lang="en-US" sz="2613" dirty="0">
                <a:solidFill>
                  <a:srgbClr val="000000"/>
                </a:solidFill>
                <a:latin typeface="Lobster"/>
              </a:rPr>
              <a:t> </a:t>
            </a:r>
            <a:r>
              <a:rPr lang="en-US" sz="2613" dirty="0" err="1">
                <a:solidFill>
                  <a:srgbClr val="000000"/>
                </a:solidFill>
                <a:latin typeface="Lobster"/>
              </a:rPr>
              <a:t>học</a:t>
            </a:r>
            <a:r>
              <a:rPr lang="en-US" sz="2613" dirty="0">
                <a:solidFill>
                  <a:srgbClr val="000000"/>
                </a:solidFill>
                <a:latin typeface="Lobster"/>
              </a:rPr>
              <a:t> </a:t>
            </a:r>
            <a:r>
              <a:rPr lang="en-US" sz="2613" dirty="0" err="1">
                <a:solidFill>
                  <a:srgbClr val="000000"/>
                </a:solidFill>
                <a:latin typeface="Lobster"/>
              </a:rPr>
              <a:t>Nguyễn</a:t>
            </a:r>
            <a:r>
              <a:rPr lang="en-US" sz="2613" dirty="0">
                <a:solidFill>
                  <a:srgbClr val="000000"/>
                </a:solidFill>
                <a:latin typeface="Lobster"/>
              </a:rPr>
              <a:t> </a:t>
            </a:r>
            <a:r>
              <a:rPr lang="en-US" sz="2613" dirty="0" err="1">
                <a:solidFill>
                  <a:srgbClr val="000000"/>
                </a:solidFill>
                <a:latin typeface="Lobster"/>
              </a:rPr>
              <a:t>Bỉnh</a:t>
            </a:r>
            <a:r>
              <a:rPr lang="en-US" sz="2613" dirty="0">
                <a:solidFill>
                  <a:srgbClr val="000000"/>
                </a:solidFill>
                <a:latin typeface="Lobster"/>
              </a:rPr>
              <a:t> Khiêm</a:t>
            </a:r>
          </a:p>
        </p:txBody>
      </p:sp>
      <p:sp>
        <p:nvSpPr>
          <p:cNvPr id="9" name="TextBox 16">
            <a:extLst>
              <a:ext uri="{FF2B5EF4-FFF2-40B4-BE49-F238E27FC236}">
                <a16:creationId xmlns:a16="http://schemas.microsoft.com/office/drawing/2014/main" id="{D15085B2-8F7D-ACFE-AC48-5E55400CFD1D}"/>
              </a:ext>
            </a:extLst>
          </p:cNvPr>
          <p:cNvSpPr txBox="1"/>
          <p:nvPr/>
        </p:nvSpPr>
        <p:spPr>
          <a:xfrm>
            <a:off x="762032" y="3476795"/>
            <a:ext cx="10289764" cy="892232"/>
          </a:xfrm>
          <a:prstGeom prst="rect">
            <a:avLst/>
          </a:prstGeom>
        </p:spPr>
        <p:txBody>
          <a:bodyPr lIns="0" tIns="0" rIns="0" bIns="0" rtlCol="0" anchor="t">
            <a:spAutoFit/>
          </a:bodyPr>
          <a:lstStyle/>
          <a:p>
            <a:pPr algn="ctr" defTabSz="609630">
              <a:lnSpc>
                <a:spcPts val="7919"/>
              </a:lnSpc>
              <a:spcBef>
                <a:spcPct val="0"/>
              </a:spcBef>
            </a:pPr>
            <a:r>
              <a:rPr lang="en-US" sz="4000" dirty="0" err="1">
                <a:solidFill>
                  <a:srgbClr val="002060"/>
                </a:solidFill>
                <a:latin typeface="Open Sans Bold"/>
              </a:rPr>
              <a:t>Tên</a:t>
            </a:r>
            <a:r>
              <a:rPr lang="en-US" sz="4000" dirty="0">
                <a:solidFill>
                  <a:srgbClr val="002060"/>
                </a:solidFill>
                <a:latin typeface="Open Sans Bold"/>
              </a:rPr>
              <a:t> </a:t>
            </a:r>
            <a:r>
              <a:rPr lang="en-US" sz="4000" dirty="0" err="1">
                <a:solidFill>
                  <a:srgbClr val="002060"/>
                </a:solidFill>
                <a:latin typeface="Open Sans Bold"/>
              </a:rPr>
              <a:t>bài</a:t>
            </a:r>
            <a:r>
              <a:rPr lang="en-US" sz="4000" dirty="0">
                <a:solidFill>
                  <a:srgbClr val="002060"/>
                </a:solidFill>
                <a:latin typeface="Open Sans Bold"/>
              </a:rPr>
              <a:t>: </a:t>
            </a:r>
            <a:r>
              <a:rPr lang="vi-VN" sz="4000" dirty="0">
                <a:solidFill>
                  <a:srgbClr val="002060"/>
                </a:solidFill>
                <a:latin typeface="Open Sans Bold"/>
              </a:rPr>
              <a:t>Tìm kiếm sự hỗ trợ khi ở nhà</a:t>
            </a:r>
            <a:endParaRPr lang="en-US" sz="4000" dirty="0">
              <a:solidFill>
                <a:srgbClr val="002060"/>
              </a:solidFill>
              <a:latin typeface="Open Sans Bold"/>
            </a:endParaRPr>
          </a:p>
        </p:txBody>
      </p:sp>
      <p:pic>
        <p:nvPicPr>
          <p:cNvPr id="23" name="Picture 5">
            <a:extLst>
              <a:ext uri="{FF2B5EF4-FFF2-40B4-BE49-F238E27FC236}">
                <a16:creationId xmlns:a16="http://schemas.microsoft.com/office/drawing/2014/main" id="{2786DFC8-0E46-29A9-08F6-3649AAC6641D}"/>
              </a:ext>
            </a:extLst>
          </p:cNvPr>
          <p:cNvPicPr>
            <a:picLocks noChangeAspect="1"/>
          </p:cNvPicPr>
          <p:nvPr/>
        </p:nvPicPr>
        <p:blipFill>
          <a:blip r:embed="rId5"/>
          <a:srcRect/>
          <a:stretch>
            <a:fillRect/>
          </a:stretch>
        </p:blipFill>
        <p:spPr>
          <a:xfrm>
            <a:off x="3817476" y="5907557"/>
            <a:ext cx="342944" cy="497021"/>
          </a:xfrm>
          <a:prstGeom prst="rect">
            <a:avLst/>
          </a:prstGeom>
        </p:spPr>
      </p:pic>
      <p:pic>
        <p:nvPicPr>
          <p:cNvPr id="24" name="Picture 6">
            <a:extLst>
              <a:ext uri="{FF2B5EF4-FFF2-40B4-BE49-F238E27FC236}">
                <a16:creationId xmlns:a16="http://schemas.microsoft.com/office/drawing/2014/main" id="{FEBB120F-122B-F0B2-F4CF-A179680A02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58209" y="5758041"/>
            <a:ext cx="6211530" cy="1400892"/>
          </a:xfrm>
          <a:prstGeom prst="rect">
            <a:avLst/>
          </a:prstGeom>
        </p:spPr>
      </p:pic>
      <p:pic>
        <p:nvPicPr>
          <p:cNvPr id="25" name="Picture 8">
            <a:extLst>
              <a:ext uri="{FF2B5EF4-FFF2-40B4-BE49-F238E27FC236}">
                <a16:creationId xmlns:a16="http://schemas.microsoft.com/office/drawing/2014/main" id="{1E00E33B-B5A8-E6DE-8C69-1F563854D83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29" y="5907557"/>
            <a:ext cx="5319708" cy="1262102"/>
          </a:xfrm>
          <a:prstGeom prst="rect">
            <a:avLst/>
          </a:prstGeom>
        </p:spPr>
      </p:pic>
      <p:pic>
        <p:nvPicPr>
          <p:cNvPr id="26" name="Picture 10">
            <a:extLst>
              <a:ext uri="{FF2B5EF4-FFF2-40B4-BE49-F238E27FC236}">
                <a16:creationId xmlns:a16="http://schemas.microsoft.com/office/drawing/2014/main" id="{59A8584F-F4F8-450B-0C49-D0FD153F3823}"/>
              </a:ext>
            </a:extLst>
          </p:cNvPr>
          <p:cNvPicPr>
            <a:picLocks noChangeAspect="1"/>
          </p:cNvPicPr>
          <p:nvPr/>
        </p:nvPicPr>
        <p:blipFill>
          <a:blip r:embed="rId10"/>
          <a:srcRect/>
          <a:stretch>
            <a:fillRect/>
          </a:stretch>
        </p:blipFill>
        <p:spPr>
          <a:xfrm>
            <a:off x="1996529" y="4443785"/>
            <a:ext cx="2328336" cy="2115876"/>
          </a:xfrm>
          <a:prstGeom prst="rect">
            <a:avLst/>
          </a:prstGeom>
        </p:spPr>
      </p:pic>
      <p:pic>
        <p:nvPicPr>
          <p:cNvPr id="27" name="Picture 11">
            <a:extLst>
              <a:ext uri="{FF2B5EF4-FFF2-40B4-BE49-F238E27FC236}">
                <a16:creationId xmlns:a16="http://schemas.microsoft.com/office/drawing/2014/main" id="{028E6757-41AD-0091-1E6A-4B20C726A86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02857" y="4276739"/>
            <a:ext cx="2594231" cy="2282922"/>
          </a:xfrm>
          <a:prstGeom prst="rect">
            <a:avLst/>
          </a:prstGeom>
        </p:spPr>
      </p:pic>
      <p:pic>
        <p:nvPicPr>
          <p:cNvPr id="29" name="Picture 18">
            <a:extLst>
              <a:ext uri="{FF2B5EF4-FFF2-40B4-BE49-F238E27FC236}">
                <a16:creationId xmlns:a16="http://schemas.microsoft.com/office/drawing/2014/main" id="{E594937A-C40E-102D-3663-8286D3544E2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218710" y="5007824"/>
            <a:ext cx="2465547" cy="1769030"/>
          </a:xfrm>
          <a:prstGeom prst="rect">
            <a:avLst/>
          </a:prstGeom>
        </p:spPr>
      </p:pic>
      <p:pic>
        <p:nvPicPr>
          <p:cNvPr id="30" name="Picture 6">
            <a:extLst>
              <a:ext uri="{FF2B5EF4-FFF2-40B4-BE49-F238E27FC236}">
                <a16:creationId xmlns:a16="http://schemas.microsoft.com/office/drawing/2014/main" id="{DE62579A-592B-1232-4948-4F2E326521D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39196"/>
          <a:stretch/>
        </p:blipFill>
        <p:spPr>
          <a:xfrm>
            <a:off x="8436123" y="5772768"/>
            <a:ext cx="3776886" cy="1400892"/>
          </a:xfrm>
          <a:prstGeom prst="rect">
            <a:avLst/>
          </a:prstGeom>
        </p:spPr>
      </p:pic>
      <p:sp>
        <p:nvSpPr>
          <p:cNvPr id="31" name="Freeform 8">
            <a:extLst>
              <a:ext uri="{FF2B5EF4-FFF2-40B4-BE49-F238E27FC236}">
                <a16:creationId xmlns:a16="http://schemas.microsoft.com/office/drawing/2014/main" id="{DD8FC358-4C43-6071-4423-B66C289D1F30}"/>
              </a:ext>
            </a:extLst>
          </p:cNvPr>
          <p:cNvSpPr/>
          <p:nvPr/>
        </p:nvSpPr>
        <p:spPr>
          <a:xfrm>
            <a:off x="9296901" y="4382299"/>
            <a:ext cx="2328336" cy="2071788"/>
          </a:xfrm>
          <a:custGeom>
            <a:avLst/>
            <a:gdLst/>
            <a:ahLst/>
            <a:cxnLst/>
            <a:rect l="l" t="t" r="r" b="b"/>
            <a:pathLst>
              <a:path w="4126633" h="4194798">
                <a:moveTo>
                  <a:pt x="0" y="0"/>
                </a:moveTo>
                <a:lnTo>
                  <a:pt x="4126633" y="0"/>
                </a:lnTo>
                <a:lnTo>
                  <a:pt x="4126633" y="4194798"/>
                </a:lnTo>
                <a:lnTo>
                  <a:pt x="0" y="4194798"/>
                </a:lnTo>
                <a:lnTo>
                  <a:pt x="0" y="0"/>
                </a:lnTo>
                <a:close/>
              </a:path>
            </a:pathLst>
          </a:custGeom>
          <a:blipFill>
            <a:blip r:embed="rId15"/>
            <a:stretch>
              <a:fillRect/>
            </a:stretch>
          </a:blipFill>
        </p:spPr>
        <p:txBody>
          <a:bodyPr/>
          <a:lstStyle/>
          <a:p>
            <a:endParaRPr lang="vi-VN" dirty="0"/>
          </a:p>
        </p:txBody>
      </p:sp>
    </p:spTree>
    <p:extLst>
      <p:ext uri="{BB962C8B-B14F-4D97-AF65-F5344CB8AC3E}">
        <p14:creationId xmlns:p14="http://schemas.microsoft.com/office/powerpoint/2010/main" val="204474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329912" y="4323587"/>
            <a:ext cx="7611324" cy="1810817"/>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quyết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huống</a:t>
            </a:r>
            <a:r>
              <a:rPr lang="en-US" sz="3200" dirty="0">
                <a:latin typeface="Arial" panose="020B0604020202020204" pitchFamily="34" charset="0"/>
                <a:cs typeface="Arial" panose="020B0604020202020204" pitchFamily="34" charset="0"/>
              </a:rPr>
              <a:t> 3 </a:t>
            </a:r>
            <a:r>
              <a:rPr lang="en-US" sz="3200" dirty="0" err="1">
                <a:latin typeface="Arial" panose="020B0604020202020204" pitchFamily="34" charset="0"/>
                <a:cs typeface="Arial" panose="020B0604020202020204" pitchFamily="34" charset="0"/>
              </a:rPr>
              <a:t>vì</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lại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cẩn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cuốn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sách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đức</a:t>
            </a:r>
            <a:r>
              <a:rPr lang="en-US" sz="3200" dirty="0">
                <a:latin typeface="Arial" panose="020B0604020202020204" pitchFamily="34" charset="0"/>
                <a:cs typeface="Arial" panose="020B0604020202020204" pitchFamily="34" charset="0"/>
              </a:rPr>
              <a:t>.</a:t>
            </a:r>
            <a:endParaRPr lang="en-US" sz="54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5C5565D2-A4CC-E041-B242-DA74A9D94D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6581" y="763007"/>
            <a:ext cx="5715098" cy="3225533"/>
          </a:xfrm>
          <a:prstGeom prst="rect">
            <a:avLst/>
          </a:prstGeom>
        </p:spPr>
      </p:pic>
    </p:spTree>
    <p:extLst>
      <p:ext uri="{BB962C8B-B14F-4D97-AF65-F5344CB8AC3E}">
        <p14:creationId xmlns:p14="http://schemas.microsoft.com/office/powerpoint/2010/main" val="68036572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351307" y="-1"/>
            <a:ext cx="8420326" cy="6002345"/>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420343" y="854078"/>
            <a:ext cx="6282254" cy="3477875"/>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a:t>
            </a:r>
            <a:r>
              <a:rPr lang="nl-NL" sz="4400" b="1" dirty="0" err="1">
                <a:solidFill>
                  <a:srgbClr val="C00000"/>
                </a:solidFill>
                <a:effectLst/>
                <a:latin typeface="Cambria" panose="02040503050406030204" pitchFamily="18" charset="0"/>
                <a:ea typeface="Cambria" panose="02040503050406030204" pitchFamily="18" charset="0"/>
              </a:rPr>
              <a:t>động</a:t>
            </a:r>
            <a:r>
              <a:rPr lang="nl-NL" sz="4400" b="1" dirty="0">
                <a:solidFill>
                  <a:srgbClr val="C00000"/>
                </a:solidFill>
                <a:effectLst/>
                <a:latin typeface="Cambria" panose="02040503050406030204" pitchFamily="18" charset="0"/>
                <a:ea typeface="Cambria" panose="02040503050406030204" pitchFamily="18" charset="0"/>
              </a:rPr>
              <a:t> 2: </a:t>
            </a:r>
          </a:p>
          <a:p>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hiểu</a:t>
            </a:r>
            <a:r>
              <a:rPr lang="en-US" sz="4400" b="1" dirty="0">
                <a:effectLst/>
                <a:latin typeface="Cambria" panose="02040503050406030204" pitchFamily="18" charset="0"/>
              </a:rPr>
              <a:t> </a:t>
            </a:r>
            <a:r>
              <a:rPr lang="en-US" sz="4400" b="1" dirty="0" err="1">
                <a:effectLst/>
                <a:latin typeface="Cambria" panose="02040503050406030204" pitchFamily="18" charset="0"/>
              </a:rPr>
              <a:t>cách</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và</a:t>
            </a:r>
            <a:r>
              <a:rPr lang="en-US" sz="4400" b="1" dirty="0">
                <a:effectLst/>
                <a:latin typeface="Cambria" panose="02040503050406030204" pitchFamily="18" charset="0"/>
              </a:rPr>
              <a:t> </a:t>
            </a:r>
            <a:r>
              <a:rPr lang="en-US" sz="4400" b="1" dirty="0" err="1">
                <a:effectLst/>
                <a:latin typeface="Cambria" panose="02040503050406030204" pitchFamily="18" charset="0"/>
              </a:rPr>
              <a:t>ý</a:t>
            </a:r>
            <a:r>
              <a:rPr lang="en-US" sz="4400" b="1" dirty="0">
                <a:effectLst/>
                <a:latin typeface="Cambria" panose="02040503050406030204" pitchFamily="18" charset="0"/>
              </a:rPr>
              <a:t> </a:t>
            </a:r>
            <a:r>
              <a:rPr lang="en-US" sz="4400" b="1" dirty="0" err="1">
                <a:effectLst/>
                <a:latin typeface="Cambria" panose="02040503050406030204" pitchFamily="18" charset="0"/>
              </a:rPr>
              <a:t>nghĩa</a:t>
            </a:r>
            <a:r>
              <a:rPr lang="en-US" sz="4400" b="1" dirty="0">
                <a:effectLst/>
                <a:latin typeface="Cambria" panose="02040503050406030204" pitchFamily="18" charset="0"/>
              </a:rPr>
              <a:t> </a:t>
            </a:r>
            <a:r>
              <a:rPr lang="en-US" sz="4400" b="1" dirty="0" err="1">
                <a:effectLst/>
                <a:latin typeface="Cambria" panose="02040503050406030204" pitchFamily="18" charset="0"/>
              </a:rPr>
              <a:t>của</a:t>
            </a:r>
            <a:r>
              <a:rPr lang="en-US" sz="4400" b="1" dirty="0">
                <a:effectLst/>
                <a:latin typeface="Cambria" panose="02040503050406030204" pitchFamily="18" charset="0"/>
              </a:rPr>
              <a:t> </a:t>
            </a:r>
            <a:r>
              <a:rPr lang="en-US" sz="4400" b="1" dirty="0" err="1">
                <a:effectLst/>
                <a:latin typeface="Cambria" panose="02040503050406030204" pitchFamily="18" charset="0"/>
              </a:rPr>
              <a:t>việc</a:t>
            </a:r>
            <a:r>
              <a:rPr lang="en-US" sz="4400" b="1" dirty="0">
                <a:effectLst/>
                <a:latin typeface="Cambria" panose="02040503050406030204" pitchFamily="18" charset="0"/>
              </a:rPr>
              <a:t> </a:t>
            </a:r>
            <a:r>
              <a:rPr lang="en-US" sz="4400" b="1" dirty="0" err="1">
                <a:effectLst/>
                <a:latin typeface="Cambria" panose="02040503050406030204" pitchFamily="18" charset="0"/>
              </a:rPr>
              <a:t>tìm</a:t>
            </a:r>
            <a:r>
              <a:rPr lang="en-US" sz="4400" b="1" dirty="0">
                <a:effectLst/>
                <a:latin typeface="Cambria" panose="02040503050406030204" pitchFamily="18" charset="0"/>
              </a:rPr>
              <a:t> </a:t>
            </a:r>
            <a:r>
              <a:rPr lang="en-US" sz="4400" b="1" dirty="0" err="1">
                <a:effectLst/>
                <a:latin typeface="Cambria" panose="02040503050406030204" pitchFamily="18" charset="0"/>
              </a:rPr>
              <a:t>kiếm</a:t>
            </a:r>
            <a:r>
              <a:rPr lang="en-US" sz="4400" b="1" dirty="0">
                <a:effectLst/>
                <a:latin typeface="Cambria" panose="02040503050406030204" pitchFamily="18" charset="0"/>
              </a:rPr>
              <a:t> </a:t>
            </a:r>
            <a:r>
              <a:rPr lang="en-US" sz="4400" b="1" dirty="0" err="1">
                <a:effectLst/>
                <a:latin typeface="Cambria" panose="02040503050406030204" pitchFamily="18" charset="0"/>
              </a:rPr>
              <a:t>sự</a:t>
            </a:r>
            <a:r>
              <a:rPr lang="en-US" sz="4400" b="1" dirty="0">
                <a:effectLst/>
                <a:latin typeface="Cambria" panose="02040503050406030204" pitchFamily="18" charset="0"/>
              </a:rPr>
              <a:t> </a:t>
            </a:r>
            <a:r>
              <a:rPr lang="en-US" sz="4400" b="1" dirty="0" err="1">
                <a:effectLst/>
                <a:latin typeface="Cambria" panose="02040503050406030204" pitchFamily="18" charset="0"/>
              </a:rPr>
              <a:t>hỗ</a:t>
            </a:r>
            <a:r>
              <a:rPr lang="en-US" sz="4400" b="1" dirty="0">
                <a:effectLst/>
                <a:latin typeface="Cambria" panose="02040503050406030204" pitchFamily="18" charset="0"/>
              </a:rPr>
              <a:t> </a:t>
            </a:r>
            <a:r>
              <a:rPr lang="en-US" sz="4400" b="1" dirty="0" err="1">
                <a:effectLst/>
                <a:latin typeface="Cambria" panose="02040503050406030204" pitchFamily="18" charset="0"/>
              </a:rPr>
              <a:t>trợ</a:t>
            </a:r>
            <a:r>
              <a:rPr lang="en-US" sz="4400" b="1" dirty="0">
                <a:effectLst/>
                <a:latin typeface="Cambria" panose="02040503050406030204" pitchFamily="18" charset="0"/>
              </a:rPr>
              <a:t> </a:t>
            </a:r>
            <a:r>
              <a:rPr lang="en-US" sz="4400" b="1" dirty="0" err="1">
                <a:effectLst/>
                <a:latin typeface="Cambria" panose="02040503050406030204" pitchFamily="18" charset="0"/>
              </a:rPr>
              <a:t>khi</a:t>
            </a:r>
            <a:r>
              <a:rPr lang="en-US" sz="4400" b="1" dirty="0">
                <a:effectLst/>
                <a:latin typeface="Cambria" panose="02040503050406030204" pitchFamily="18" charset="0"/>
              </a:rPr>
              <a:t> </a:t>
            </a:r>
            <a:r>
              <a:rPr lang="en-US" sz="4400" b="1" dirty="0" err="1">
                <a:effectLst/>
                <a:latin typeface="Cambria" panose="02040503050406030204" pitchFamily="18" charset="0"/>
              </a:rPr>
              <a:t>ở</a:t>
            </a:r>
            <a:r>
              <a:rPr lang="en-US" sz="4400" b="1" dirty="0">
                <a:effectLst/>
                <a:latin typeface="Cambria" panose="02040503050406030204" pitchFamily="18" charset="0"/>
              </a:rPr>
              <a:t> </a:t>
            </a:r>
            <a:r>
              <a:rPr lang="en-US" sz="4400" b="1" dirty="0" err="1">
                <a:effectLst/>
                <a:latin typeface="Cambria" panose="02040503050406030204" pitchFamily="18" charset="0"/>
              </a:rPr>
              <a:t>nhà</a:t>
            </a:r>
            <a:r>
              <a:rPr lang="en-VN" sz="4400" dirty="0">
                <a:effectLst/>
                <a:latin typeface="Cambria" panose="02040503050406030204" pitchFamily="18" charset="0"/>
              </a:rPr>
              <a:t> </a:t>
            </a:r>
            <a:endParaRPr lang="nl-NL" sz="4400" b="1"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129488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1" y="829340"/>
            <a:ext cx="7761767" cy="830997"/>
          </a:xfrm>
          <a:prstGeom prst="rect">
            <a:avLst/>
          </a:prstGeom>
          <a:noFill/>
        </p:spPr>
        <p:txBody>
          <a:bodyPr wrap="square" rtlCol="0">
            <a:spAutoFit/>
          </a:bodyPr>
          <a:lstStyle/>
          <a:p>
            <a:r>
              <a:rPr lang="en-VN" sz="4800" dirty="0">
                <a:latin typeface="#9Slide05 Claudia" pitchFamily="2" charset="77"/>
              </a:rPr>
              <a:t>Đọc tình huống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967433" y="2169120"/>
            <a:ext cx="4802624"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
        <p:nvSpPr>
          <p:cNvPr id="9" name="Rectangle 8">
            <a:extLst>
              <a:ext uri="{FF2B5EF4-FFF2-40B4-BE49-F238E27FC236}">
                <a16:creationId xmlns:a16="http://schemas.microsoft.com/office/drawing/2014/main" id="{9E92EC74-96F4-AD4F-B2AD-D5EE292363BD}"/>
              </a:ext>
            </a:extLst>
          </p:cNvPr>
          <p:cNvSpPr/>
          <p:nvPr/>
        </p:nvSpPr>
        <p:spPr>
          <a:xfrm>
            <a:off x="2967433" y="4307414"/>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4327" y="1991306"/>
            <a:ext cx="3291733" cy="1885406"/>
          </a:xfrm>
          <a:prstGeom prst="rect">
            <a:avLst/>
          </a:prstGeom>
        </p:spPr>
      </p:pic>
      <p:pic>
        <p:nvPicPr>
          <p:cNvPr id="7" name="Picture 6">
            <a:extLst>
              <a:ext uri="{FF2B5EF4-FFF2-40B4-BE49-F238E27FC236}">
                <a16:creationId xmlns:a16="http://schemas.microsoft.com/office/drawing/2014/main" id="{F2B68209-D0D0-6141-896A-9CBAE5234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0698" y="4200593"/>
            <a:ext cx="3118990" cy="1885406"/>
          </a:xfrm>
          <a:prstGeom prst="rect">
            <a:avLst/>
          </a:prstGeom>
        </p:spPr>
      </p:pic>
      <p:sp>
        <p:nvSpPr>
          <p:cNvPr id="8" name="Cloud 7">
            <a:extLst>
              <a:ext uri="{FF2B5EF4-FFF2-40B4-BE49-F238E27FC236}">
                <a16:creationId xmlns:a16="http://schemas.microsoft.com/office/drawing/2014/main" id="{FF1D9F3B-4AAA-C542-9849-B6362A015622}"/>
              </a:ext>
            </a:extLst>
          </p:cNvPr>
          <p:cNvSpPr/>
          <p:nvPr/>
        </p:nvSpPr>
        <p:spPr>
          <a:xfrm>
            <a:off x="3168816" y="1743739"/>
            <a:ext cx="7571652" cy="4249047"/>
          </a:xfrm>
          <a:prstGeom prst="cloud">
            <a:avLst/>
          </a:prstGeom>
          <a:solidFill>
            <a:srgbClr val="C0E9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4000" dirty="0">
                <a:solidFill>
                  <a:schemeClr val="tx1"/>
                </a:solidFill>
                <a:latin typeface="Arial" panose="020B0604020202020204" pitchFamily="34" charset="0"/>
                <a:cs typeface="Arial" panose="020B0604020202020204" pitchFamily="34" charset="0"/>
              </a:rPr>
              <a:t>Em hãy nhận xét về cách tìm kiếm hỗ trợ của các bạn trong tình huống trên</a:t>
            </a:r>
          </a:p>
        </p:txBody>
      </p:sp>
    </p:spTree>
    <p:extLst>
      <p:ext uri="{BB962C8B-B14F-4D97-AF65-F5344CB8AC3E}">
        <p14:creationId xmlns:p14="http://schemas.microsoft.com/office/powerpoint/2010/main" val="271371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9"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1"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ircle(in)">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grpId="0" nodeType="clickEffect">
                                  <p:stCondLst>
                                    <p:cond delay="0"/>
                                  </p:stCondLst>
                                  <p:childTnLst>
                                    <p:animEffect transition="out" filter="blinds(horizontal)">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9" grpId="0"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6073231" y="1079830"/>
            <a:ext cx="5110717" cy="4698337"/>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2800" dirty="0"/>
              <a:t> Bạn Nam đã biết tìm kiếm sự hỗ trợ kịp thời. Thấy trong nhà có mùi khí gas bạn đã bình tĩnh nói rõ sự việc với người lớn là chú hàng xóm và nhờ chú giúp đỡ. Nếu không nhờ người lớn giúp đỡ kiểm tra khí gas có trong nhà không thì có thể xảy ra hỏa hoạn.</a:t>
            </a:r>
            <a:endParaRPr lang="en-US" sz="40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098F9120-A64C-4544-87C5-6C067F5356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293" y="1062259"/>
            <a:ext cx="4520735" cy="2589342"/>
          </a:xfrm>
          <a:prstGeom prst="rect">
            <a:avLst/>
          </a:prstGeom>
        </p:spPr>
      </p:pic>
      <p:sp>
        <p:nvSpPr>
          <p:cNvPr id="13" name="Rectangle 12">
            <a:extLst>
              <a:ext uri="{FF2B5EF4-FFF2-40B4-BE49-F238E27FC236}">
                <a16:creationId xmlns:a16="http://schemas.microsoft.com/office/drawing/2014/main" id="{15EA576E-49C1-0E45-9C92-87E59A69E1DD}"/>
              </a:ext>
            </a:extLst>
          </p:cNvPr>
          <p:cNvSpPr/>
          <p:nvPr/>
        </p:nvSpPr>
        <p:spPr>
          <a:xfrm>
            <a:off x="1030820" y="4023734"/>
            <a:ext cx="4661680"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1.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Sáng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nay Nam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ở</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một</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mình</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Nam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ngửi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thấy</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mùi</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tỏa</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ra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từ</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phòng</a:t>
            </a: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latin typeface="Cambria" panose="02040503050406030204" pitchFamily="18" charset="0"/>
                <a:ea typeface="Cambria" panose="02040503050406030204" pitchFamily="18" charset="0"/>
                <a:cs typeface="Calibri" panose="020F0502020204030204" pitchFamily="34" charset="0"/>
              </a:rPr>
              <a:t>bếp</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108951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Rectangle 11">
            <a:extLst>
              <a:ext uri="{FF2B5EF4-FFF2-40B4-BE49-F238E27FC236}">
                <a16:creationId xmlns:a16="http://schemas.microsoft.com/office/drawing/2014/main" id="{0FCCA44D-0FD0-3E4A-B172-EC261DF93B2E}"/>
              </a:ext>
            </a:extLst>
          </p:cNvPr>
          <p:cNvSpPr/>
          <p:nvPr/>
        </p:nvSpPr>
        <p:spPr>
          <a:xfrm>
            <a:off x="5940922" y="750797"/>
            <a:ext cx="5211765" cy="5356403"/>
          </a:xfrm>
          <a:prstGeom prst="rect">
            <a:avLst/>
          </a:prstGeom>
          <a:solidFill>
            <a:srgbClr val="C0E9FD">
              <a:alpha val="59000"/>
            </a:srgbClr>
          </a:solidFill>
          <a:ln w="38100">
            <a:solidFill>
              <a:schemeClr val="bg1"/>
            </a:solidFill>
          </a:ln>
        </p:spPr>
        <p:txBody>
          <a:bodyPr wrap="square">
            <a:spAutoFit/>
          </a:bodyPr>
          <a:lstStyle/>
          <a:p>
            <a:pPr algn="just">
              <a:lnSpc>
                <a:spcPct val="120000"/>
              </a:lnSpc>
              <a:spcAft>
                <a:spcPts val="0"/>
              </a:spcAft>
            </a:pPr>
            <a:r>
              <a:rPr lang="vi-VN" sz="3200" dirty="0"/>
              <a:t>Bạn Lan đã biết tìm kiếm sự hỗ trợ kịp thời. Việc anh hàng xóm sang chơi và đòi cầm tay là một việc quan trọng, cần nói với người thân thiết và đáng tin cậy. Bạn Lan đã bình tĩnh và kể lại ngay với mẹ, mẹ sẽ giúp Lan giải quyết vấn đề này.</a:t>
            </a:r>
            <a:endParaRPr lang="en-US" sz="32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5413151E-FCBA-CB46-BA73-96F1F7C54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820" y="948860"/>
            <a:ext cx="4498110" cy="2719074"/>
          </a:xfrm>
          <a:prstGeom prst="rect">
            <a:avLst/>
          </a:prstGeom>
        </p:spPr>
      </p:pic>
      <p:sp>
        <p:nvSpPr>
          <p:cNvPr id="7" name="Rectangle 6">
            <a:extLst>
              <a:ext uri="{FF2B5EF4-FFF2-40B4-BE49-F238E27FC236}">
                <a16:creationId xmlns:a16="http://schemas.microsoft.com/office/drawing/2014/main" id="{C6D32431-8E0D-7D49-925B-156F6221A86E}"/>
              </a:ext>
            </a:extLst>
          </p:cNvPr>
          <p:cNvSpPr/>
          <p:nvPr/>
        </p:nvSpPr>
        <p:spPr>
          <a:xfrm>
            <a:off x="929772" y="4137188"/>
            <a:ext cx="4841009" cy="1595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rPr>
              <a:t>2</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Gần</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đây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anh</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hàng</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xóm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hay sang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nhà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chơi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và</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đòi</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cầm</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tay</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Lan. Lan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đã</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kể</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cho</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mẹ</a:t>
            </a:r>
            <a:r>
              <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rPr>
              <a:t> </a:t>
            </a:r>
            <a:r>
              <a:rPr lang="en-US" sz="2800" i="1" dirty="0" err="1">
                <a:solidFill>
                  <a:srgbClr val="840000"/>
                </a:solidFill>
                <a:effectLst/>
                <a:latin typeface="Cambria" panose="02040503050406030204" pitchFamily="18" charset="0"/>
                <a:ea typeface="Cambria" panose="02040503050406030204" pitchFamily="18" charset="0"/>
                <a:cs typeface="Calibri" panose="020F0502020204030204" pitchFamily="34" charset="0"/>
              </a:rPr>
              <a:t>nghe</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213869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4" name="Rounded Rectangle 3">
            <a:extLst>
              <a:ext uri="{FF2B5EF4-FFF2-40B4-BE49-F238E27FC236}">
                <a16:creationId xmlns:a16="http://schemas.microsoft.com/office/drawing/2014/main" id="{AEF63B4A-8CC5-C946-BA4A-BC8AA0991494}"/>
              </a:ext>
            </a:extLst>
          </p:cNvPr>
          <p:cNvSpPr/>
          <p:nvPr/>
        </p:nvSpPr>
        <p:spPr>
          <a:xfrm>
            <a:off x="680485" y="3374242"/>
            <a:ext cx="8805897"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Tree>
    <p:extLst>
      <p:ext uri="{BB962C8B-B14F-4D97-AF65-F5344CB8AC3E}">
        <p14:creationId xmlns:p14="http://schemas.microsoft.com/office/powerpoint/2010/main" val="150187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6502" y="2249424"/>
            <a:ext cx="3034802" cy="4352544"/>
          </a:xfrm>
          <a:prstGeom prst="rect">
            <a:avLst/>
          </a:prstGeom>
        </p:spPr>
      </p:pic>
      <p:sp>
        <p:nvSpPr>
          <p:cNvPr id="6" name="Rounded Rectangle 5">
            <a:extLst>
              <a:ext uri="{FF2B5EF4-FFF2-40B4-BE49-F238E27FC236}">
                <a16:creationId xmlns:a16="http://schemas.microsoft.com/office/drawing/2014/main" id="{AE0AA455-51DE-6745-BBC3-AF0625FF597B}"/>
              </a:ext>
            </a:extLst>
          </p:cNvPr>
          <p:cNvSpPr/>
          <p:nvPr/>
        </p:nvSpPr>
        <p:spPr>
          <a:xfrm>
            <a:off x="862308" y="708925"/>
            <a:ext cx="8442250" cy="2102908"/>
          </a:xfrm>
          <a:prstGeom prst="roundRect">
            <a:avLst/>
          </a:prstGeom>
          <a:solidFill>
            <a:srgbClr val="FEB8B7"/>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Vì</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sao</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em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cần</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endParaRPr lang="en-VN" sz="4800" dirty="0">
              <a:effectLst/>
              <a:latin typeface="Cambria" panose="02040503050406030204" pitchFamily="18" charset="0"/>
              <a:ea typeface="Times New Roman" panose="02020603050405020304" pitchFamily="18" charset="0"/>
            </a:endParaRPr>
          </a:p>
        </p:txBody>
      </p:sp>
      <p:sp>
        <p:nvSpPr>
          <p:cNvPr id="5" name="Oval Callout 4">
            <a:extLst>
              <a:ext uri="{FF2B5EF4-FFF2-40B4-BE49-F238E27FC236}">
                <a16:creationId xmlns:a16="http://schemas.microsoft.com/office/drawing/2014/main" id="{C31F37B6-343C-BA40-9C26-18FD8C0A9BD3}"/>
              </a:ext>
            </a:extLst>
          </p:cNvPr>
          <p:cNvSpPr/>
          <p:nvPr/>
        </p:nvSpPr>
        <p:spPr>
          <a:xfrm>
            <a:off x="841043" y="2594423"/>
            <a:ext cx="9186530" cy="3790135"/>
          </a:xfrm>
          <a:prstGeom prst="wedgeEllipseCallout">
            <a:avLst>
              <a:gd name="adj1" fmla="val 48004"/>
              <a:gd name="adj2" fmla="val -34019"/>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0" i="0" dirty="0">
                <a:solidFill>
                  <a:schemeClr val="bg1"/>
                </a:solidFill>
                <a:effectLst/>
                <a:latin typeface="Cambria" panose="02040503050406030204" pitchFamily="18" charset="0"/>
              </a:rPr>
              <a:t>Em cần tìm kiếm sự hỗ trợ khi ở nhà  vì việc tìm kiếm sự hỗ trợ sẽ giúp chúng ta giả quyết các vấn đề khó khăn một cách dễ dàng và nhanh chóng hơn.</a:t>
            </a:r>
            <a:endParaRPr lang="en-VN" sz="36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1655177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AEF63B4A-8CC5-C946-BA4A-BC8AA0991494}"/>
              </a:ext>
            </a:extLst>
          </p:cNvPr>
          <p:cNvSpPr/>
          <p:nvPr/>
        </p:nvSpPr>
        <p:spPr>
          <a:xfrm>
            <a:off x="659220" y="801163"/>
            <a:ext cx="9633096" cy="2102908"/>
          </a:xfrm>
          <a:prstGeom prst="roundRect">
            <a:avLst/>
          </a:prstGeom>
          <a:solidFill>
            <a:srgbClr val="F8E4C8"/>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pPr>
            <a:r>
              <a:rPr lang="en-GB" sz="4800" dirty="0" err="1">
                <a:solidFill>
                  <a:srgbClr val="000000"/>
                </a:solidFill>
                <a:effectLst/>
                <a:latin typeface="Cambria" panose="02040503050406030204" pitchFamily="18" charset="0"/>
                <a:ea typeface="Times New Roman" panose="02020603050405020304" pitchFamily="18" charset="0"/>
              </a:rPr>
              <a:t>Kể</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thêm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những</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cách</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tìm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kiếm</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sự</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hỗ</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trợ</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effectLst/>
                <a:latin typeface="Cambria" panose="02040503050406030204" pitchFamily="18" charset="0"/>
                <a:ea typeface="Times New Roman" panose="02020603050405020304" pitchFamily="18" charset="0"/>
              </a:rPr>
              <a:t>khi</a:t>
            </a:r>
            <a:r>
              <a:rPr lang="en-GB" sz="4800" dirty="0">
                <a:solidFill>
                  <a:srgbClr val="000000"/>
                </a:solidFill>
                <a:effectLst/>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ở</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nhà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mà</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em</a:t>
            </a:r>
            <a:r>
              <a:rPr lang="en-GB" sz="4800" dirty="0">
                <a:solidFill>
                  <a:srgbClr val="000000"/>
                </a:solidFill>
                <a:latin typeface="Cambria" panose="02040503050406030204" pitchFamily="18" charset="0"/>
                <a:ea typeface="Times New Roman" panose="02020603050405020304" pitchFamily="18" charset="0"/>
              </a:rPr>
              <a:t> </a:t>
            </a:r>
            <a:r>
              <a:rPr lang="en-GB" sz="4800" dirty="0" err="1">
                <a:solidFill>
                  <a:srgbClr val="000000"/>
                </a:solidFill>
                <a:latin typeface="Cambria" panose="02040503050406030204" pitchFamily="18" charset="0"/>
                <a:ea typeface="Times New Roman" panose="02020603050405020304" pitchFamily="18" charset="0"/>
              </a:rPr>
              <a:t>biết</a:t>
            </a:r>
            <a:r>
              <a:rPr lang="en-GB" sz="4800" dirty="0">
                <a:solidFill>
                  <a:srgbClr val="000000"/>
                </a:solidFill>
                <a:latin typeface="Cambria" panose="02040503050406030204" pitchFamily="18" charset="0"/>
                <a:ea typeface="Times New Roman" panose="02020603050405020304" pitchFamily="18" charset="0"/>
              </a:rPr>
              <a:t>.</a:t>
            </a:r>
            <a:endParaRPr lang="en-VN" sz="4800" dirty="0">
              <a:effectLst/>
              <a:latin typeface="Cambria" panose="02040503050406030204" pitchFamily="18" charset="0"/>
              <a:ea typeface="Times New Roman" panose="02020603050405020304" pitchFamily="18" charset="0"/>
            </a:endParaRPr>
          </a:p>
        </p:txBody>
      </p:sp>
      <p:sp>
        <p:nvSpPr>
          <p:cNvPr id="2" name="Rectangle 1">
            <a:extLst>
              <a:ext uri="{FF2B5EF4-FFF2-40B4-BE49-F238E27FC236}">
                <a16:creationId xmlns:a16="http://schemas.microsoft.com/office/drawing/2014/main" id="{9E5BCB40-2DD9-7842-9689-E42015AA536A}"/>
              </a:ext>
            </a:extLst>
          </p:cNvPr>
          <p:cNvSpPr/>
          <p:nvPr/>
        </p:nvSpPr>
        <p:spPr>
          <a:xfrm>
            <a:off x="659220" y="3038519"/>
            <a:ext cx="9633096" cy="3429000"/>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chemeClr val="bg1"/>
                </a:solidFill>
                <a:effectLst/>
                <a:latin typeface="Cambria" panose="02040503050406030204" pitchFamily="18" charset="0"/>
              </a:rPr>
              <a:t>+ Khi có người thân ở nhà có thể nhờ ông bà, bố mẹ, anh chị giúp đỡ.</a:t>
            </a:r>
          </a:p>
          <a:p>
            <a:pPr algn="just"/>
            <a:r>
              <a:rPr lang="vi-VN" sz="3200" b="0" i="0" dirty="0">
                <a:solidFill>
                  <a:schemeClr val="bg1"/>
                </a:solidFill>
                <a:effectLst/>
                <a:latin typeface="Cambria" panose="02040503050406030204" pitchFamily="18" charset="0"/>
              </a:rPr>
              <a:t>+ Khi không có người thân ở nhà có thể nhờ những người tin tưởng được: hàng xóm thân quen với gia đình, thầy cô giáo.</a:t>
            </a:r>
          </a:p>
          <a:p>
            <a:pPr algn="just"/>
            <a:r>
              <a:rPr lang="vi-VN" sz="3200" b="0" i="0" dirty="0">
                <a:solidFill>
                  <a:schemeClr val="bg1"/>
                </a:solidFill>
                <a:effectLst/>
                <a:latin typeface="Cambria" panose="02040503050406030204" pitchFamily="18" charset="0"/>
              </a:rPr>
              <a:t>+ Khi gặp việc nguy hiểm có thể gọi điện cho công an .</a:t>
            </a:r>
          </a:p>
        </p:txBody>
      </p:sp>
      <p:pic>
        <p:nvPicPr>
          <p:cNvPr id="3" name="Picture 2">
            <a:extLst>
              <a:ext uri="{FF2B5EF4-FFF2-40B4-BE49-F238E27FC236}">
                <a16:creationId xmlns:a16="http://schemas.microsoft.com/office/drawing/2014/main" id="{33E83487-21BC-2347-BD6A-F0BF74B491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622" y="2285096"/>
            <a:ext cx="3034802" cy="4352544"/>
          </a:xfrm>
          <a:prstGeom prst="rect">
            <a:avLst/>
          </a:prstGeom>
        </p:spPr>
      </p:pic>
    </p:spTree>
    <p:extLst>
      <p:ext uri="{BB962C8B-B14F-4D97-AF65-F5344CB8AC3E}">
        <p14:creationId xmlns:p14="http://schemas.microsoft.com/office/powerpoint/2010/main" val="151174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556960" y="1776810"/>
            <a:ext cx="1011812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rPr>
              <a:t>Các</a:t>
            </a:r>
            <a:r>
              <a:rPr lang="en-US" sz="4400" dirty="0">
                <a:latin typeface="Cambria" panose="02040503050406030204" pitchFamily="18" charset="0"/>
              </a:rPr>
              <a:t> </a:t>
            </a:r>
            <a:r>
              <a:rPr lang="en-US" sz="4400" dirty="0" err="1">
                <a:latin typeface="Cambria" panose="02040503050406030204" pitchFamily="18" charset="0"/>
              </a:rPr>
              <a:t>bạn</a:t>
            </a:r>
            <a:r>
              <a:rPr lang="en-US" sz="4400" dirty="0">
                <a:latin typeface="Cambria" panose="02040503050406030204" pitchFamily="18" charset="0"/>
              </a:rPr>
              <a:t> </a:t>
            </a:r>
            <a:r>
              <a:rPr lang="en-US" sz="4400" dirty="0" err="1">
                <a:latin typeface="Cambria" panose="02040503050406030204" pitchFamily="18" charset="0"/>
              </a:rPr>
              <a:t>trong</a:t>
            </a:r>
            <a:r>
              <a:rPr lang="en-US" sz="4400" dirty="0">
                <a:latin typeface="Cambria" panose="02040503050406030204" pitchFamily="18" charset="0"/>
              </a:rPr>
              <a:t> </a:t>
            </a:r>
            <a:r>
              <a:rPr lang="en-US" sz="4400" dirty="0" err="1">
                <a:latin typeface="Cambria" panose="02040503050406030204" pitchFamily="18" charset="0"/>
              </a:rPr>
              <a:t>tình</a:t>
            </a:r>
            <a:r>
              <a:rPr lang="en-US" sz="4400" dirty="0">
                <a:latin typeface="Cambria" panose="02040503050406030204" pitchFamily="18" charset="0"/>
              </a:rPr>
              <a:t> </a:t>
            </a:r>
            <a:r>
              <a:rPr lang="en-US" sz="4400" dirty="0" err="1">
                <a:latin typeface="Cambria" panose="02040503050406030204" pitchFamily="18" charset="0"/>
              </a:rPr>
              <a:t>huống</a:t>
            </a:r>
            <a:r>
              <a:rPr lang="en-US" sz="4400" dirty="0">
                <a:latin typeface="Cambria" panose="02040503050406030204" pitchFamily="18" charset="0"/>
              </a:rPr>
              <a:t> </a:t>
            </a:r>
            <a:r>
              <a:rPr lang="en-US" sz="4400" dirty="0" err="1">
                <a:latin typeface="Cambria" panose="02040503050406030204" pitchFamily="18" charset="0"/>
              </a:rPr>
              <a:t>đã</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cách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khi</a:t>
            </a:r>
            <a:r>
              <a:rPr lang="en-US" sz="4400" dirty="0">
                <a:latin typeface="Cambria" panose="02040503050406030204" pitchFamily="18" charset="0"/>
              </a:rPr>
              <a:t> </a:t>
            </a:r>
            <a:r>
              <a:rPr lang="en-US" sz="4400" dirty="0" err="1">
                <a:latin typeface="Cambria" panose="02040503050406030204" pitchFamily="18" charset="0"/>
              </a:rPr>
              <a:t>ở</a:t>
            </a:r>
            <a:r>
              <a:rPr lang="en-US" sz="4400" dirty="0">
                <a:latin typeface="Cambria" panose="02040503050406030204" pitchFamily="18" charset="0"/>
              </a:rPr>
              <a:t> </a:t>
            </a:r>
            <a:r>
              <a:rPr lang="en-US" sz="4400" dirty="0" err="1">
                <a:latin typeface="Cambria" panose="02040503050406030204" pitchFamily="18" charset="0"/>
              </a:rPr>
              <a:t>nhà</a:t>
            </a:r>
            <a:r>
              <a:rPr lang="en-US" sz="4400" dirty="0">
                <a:latin typeface="Cambria" panose="02040503050406030204" pitchFamily="18" charset="0"/>
              </a:rPr>
              <a:t> </a:t>
            </a:r>
            <a:r>
              <a:rPr lang="en-US" sz="4400" dirty="0" err="1">
                <a:latin typeface="Cambria" panose="02040503050406030204" pitchFamily="18" charset="0"/>
              </a:rPr>
              <a:t>kịp</a:t>
            </a:r>
            <a:r>
              <a:rPr lang="en-US" sz="4400" dirty="0">
                <a:latin typeface="Cambria" panose="02040503050406030204" pitchFamily="18" charset="0"/>
              </a:rPr>
              <a:t> </a:t>
            </a:r>
            <a:r>
              <a:rPr lang="en-US" sz="4400" dirty="0" err="1">
                <a:latin typeface="Cambria" panose="02040503050406030204" pitchFamily="18" charset="0"/>
              </a:rPr>
              <a:t>thời</a:t>
            </a:r>
            <a:r>
              <a:rPr lang="en-US" sz="4400" dirty="0">
                <a:latin typeface="Cambria" panose="02040503050406030204" pitchFamily="18" charset="0"/>
              </a:rPr>
              <a:t>: </a:t>
            </a:r>
            <a:r>
              <a:rPr lang="en-US" sz="4400" dirty="0" err="1">
                <a:latin typeface="Cambria" panose="02040503050406030204" pitchFamily="18" charset="0"/>
              </a:rPr>
              <a:t>giữ</a:t>
            </a:r>
            <a:r>
              <a:rPr lang="en-US" sz="4400" dirty="0">
                <a:latin typeface="Cambria" panose="02040503050406030204" pitchFamily="18" charset="0"/>
              </a:rPr>
              <a:t> </a:t>
            </a:r>
            <a:r>
              <a:rPr lang="en-US" sz="4400" dirty="0" err="1">
                <a:latin typeface="Cambria" panose="02040503050406030204" pitchFamily="18" charset="0"/>
              </a:rPr>
              <a:t>thái</a:t>
            </a:r>
            <a:r>
              <a:rPr lang="en-US" sz="4400" dirty="0">
                <a:latin typeface="Cambria" panose="02040503050406030204" pitchFamily="18" charset="0"/>
              </a:rPr>
              <a:t> </a:t>
            </a:r>
            <a:r>
              <a:rPr lang="en-US" sz="4400" dirty="0" err="1">
                <a:latin typeface="Cambria" panose="02040503050406030204" pitchFamily="18" charset="0"/>
              </a:rPr>
              <a:t>độ</a:t>
            </a:r>
            <a:r>
              <a:rPr lang="en-US" sz="4400" dirty="0">
                <a:latin typeface="Cambria" panose="02040503050406030204" pitchFamily="18" charset="0"/>
              </a:rPr>
              <a:t> </a:t>
            </a:r>
            <a:r>
              <a:rPr lang="en-US" sz="4400" dirty="0" err="1">
                <a:latin typeface="Cambria" panose="02040503050406030204" pitchFamily="18" charset="0"/>
              </a:rPr>
              <a:t>bình</a:t>
            </a:r>
            <a:r>
              <a:rPr lang="en-US" sz="4400" dirty="0">
                <a:latin typeface="Cambria" panose="02040503050406030204" pitchFamily="18" charset="0"/>
              </a:rPr>
              <a:t> </a:t>
            </a:r>
            <a:r>
              <a:rPr lang="en-US" sz="4400" dirty="0" err="1">
                <a:latin typeface="Cambria" panose="02040503050406030204" pitchFamily="18" charset="0"/>
              </a:rPr>
              <a:t>tĩnh</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đúng</a:t>
            </a:r>
            <a:r>
              <a:rPr lang="en-US" sz="4400" dirty="0">
                <a:latin typeface="Cambria" panose="02040503050406030204" pitchFamily="18" charset="0"/>
              </a:rPr>
              <a:t> </a:t>
            </a:r>
            <a:r>
              <a:rPr lang="en-US" sz="4400" dirty="0" err="1">
                <a:latin typeface="Cambria" panose="02040503050406030204" pitchFamily="18" charset="0"/>
              </a:rPr>
              <a:t>người</a:t>
            </a:r>
            <a:r>
              <a:rPr lang="en-US" sz="4400" dirty="0">
                <a:latin typeface="Cambria" panose="02040503050406030204" pitchFamily="18" charset="0"/>
              </a:rPr>
              <a:t> </a:t>
            </a:r>
            <a:r>
              <a:rPr lang="en-US" sz="4400" dirty="0" err="1">
                <a:latin typeface="Cambria" panose="02040503050406030204" pitchFamily="18" charset="0"/>
              </a:rPr>
              <a:t>có</a:t>
            </a:r>
            <a:r>
              <a:rPr lang="en-US" sz="4400" dirty="0">
                <a:latin typeface="Cambria" panose="02040503050406030204" pitchFamily="18" charset="0"/>
              </a:rPr>
              <a:t> </a:t>
            </a:r>
            <a:r>
              <a:rPr lang="en-US" sz="4400" dirty="0" err="1">
                <a:latin typeface="Cambria" panose="02040503050406030204" pitchFamily="18" charset="0"/>
              </a:rPr>
              <a:t>thể</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nói</a:t>
            </a:r>
            <a:r>
              <a:rPr lang="en-US" sz="4400" dirty="0">
                <a:latin typeface="Cambria" panose="02040503050406030204" pitchFamily="18" charset="0"/>
              </a:rPr>
              <a:t> </a:t>
            </a:r>
            <a:r>
              <a:rPr lang="en-US" sz="4400" dirty="0" err="1">
                <a:latin typeface="Cambria" panose="02040503050406030204" pitchFamily="18" charset="0"/>
              </a:rPr>
              <a:t>rõ</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việc</a:t>
            </a:r>
            <a:r>
              <a:rPr lang="en-US" sz="4400" dirty="0">
                <a:latin typeface="Cambria" panose="02040503050406030204" pitchFamily="18" charset="0"/>
              </a:rPr>
              <a:t>,…. </a:t>
            </a:r>
            <a:r>
              <a:rPr lang="en-US" sz="4400" dirty="0" err="1">
                <a:latin typeface="Cambria" panose="02040503050406030204" pitchFamily="18" charset="0"/>
              </a:rPr>
              <a:t>Biết</a:t>
            </a:r>
            <a:r>
              <a:rPr lang="en-US" sz="4400" dirty="0">
                <a:latin typeface="Cambria" panose="02040503050406030204" pitchFamily="18" charset="0"/>
              </a:rPr>
              <a:t> </a:t>
            </a:r>
            <a:r>
              <a:rPr lang="en-US" sz="4400" dirty="0" err="1">
                <a:latin typeface="Cambria" panose="02040503050406030204" pitchFamily="18" charset="0"/>
              </a:rPr>
              <a:t>tìm</a:t>
            </a:r>
            <a:r>
              <a:rPr lang="en-US" sz="4400" dirty="0">
                <a:latin typeface="Cambria" panose="02040503050406030204" pitchFamily="18" charset="0"/>
              </a:rPr>
              <a:t> </a:t>
            </a:r>
            <a:r>
              <a:rPr lang="en-US" sz="4400" dirty="0" err="1">
                <a:latin typeface="Cambria" panose="02040503050406030204" pitchFamily="18" charset="0"/>
              </a:rPr>
              <a:t>kiếm</a:t>
            </a:r>
            <a:r>
              <a:rPr lang="en-US" sz="4400" dirty="0">
                <a:latin typeface="Cambria" panose="02040503050406030204" pitchFamily="18" charset="0"/>
              </a:rPr>
              <a:t> </a:t>
            </a:r>
            <a:r>
              <a:rPr lang="en-US" sz="4400" dirty="0" err="1">
                <a:latin typeface="Cambria" panose="02040503050406030204" pitchFamily="18" charset="0"/>
              </a:rPr>
              <a:t>sự</a:t>
            </a:r>
            <a:r>
              <a:rPr lang="en-US" sz="4400" dirty="0">
                <a:latin typeface="Cambria" panose="02040503050406030204" pitchFamily="18" charset="0"/>
              </a:rPr>
              <a:t> </a:t>
            </a:r>
            <a:r>
              <a:rPr lang="en-US" sz="4400" dirty="0" err="1">
                <a:latin typeface="Cambria" panose="02040503050406030204" pitchFamily="18" charset="0"/>
              </a:rPr>
              <a:t>hỗ</a:t>
            </a:r>
            <a:r>
              <a:rPr lang="en-US" sz="4400" dirty="0">
                <a:latin typeface="Cambria" panose="02040503050406030204" pitchFamily="18" charset="0"/>
              </a:rPr>
              <a:t> </a:t>
            </a:r>
            <a:r>
              <a:rPr lang="en-US" sz="4400" dirty="0" err="1">
                <a:latin typeface="Cambria" panose="02040503050406030204" pitchFamily="18" charset="0"/>
              </a:rPr>
              <a:t>trợ</a:t>
            </a:r>
            <a:r>
              <a:rPr lang="en-US" sz="4400" dirty="0">
                <a:latin typeface="Cambria" panose="02040503050406030204" pitchFamily="18" charset="0"/>
              </a:rPr>
              <a:t> </a:t>
            </a:r>
            <a:r>
              <a:rPr lang="en-US" sz="4400" dirty="0" err="1">
                <a:latin typeface="Cambria" panose="02040503050406030204" pitchFamily="18" charset="0"/>
              </a:rPr>
              <a:t>sẽ</a:t>
            </a:r>
            <a:r>
              <a:rPr lang="en-US" sz="4400" dirty="0">
                <a:latin typeface="Cambria" panose="02040503050406030204" pitchFamily="18" charset="0"/>
              </a:rPr>
              <a:t> </a:t>
            </a:r>
            <a:r>
              <a:rPr lang="en-US" sz="4400" dirty="0" err="1">
                <a:latin typeface="Cambria" panose="02040503050406030204" pitchFamily="18" charset="0"/>
              </a:rPr>
              <a:t>giúp</a:t>
            </a:r>
            <a:r>
              <a:rPr lang="en-US" sz="4400" dirty="0">
                <a:latin typeface="Cambria" panose="02040503050406030204" pitchFamily="18" charset="0"/>
              </a:rPr>
              <a:t> </a:t>
            </a:r>
            <a:r>
              <a:rPr lang="en-US" sz="4400" dirty="0" err="1">
                <a:latin typeface="Cambria" panose="02040503050406030204" pitchFamily="18" charset="0"/>
              </a:rPr>
              <a:t>chúng</a:t>
            </a:r>
            <a:r>
              <a:rPr lang="en-US" sz="4400" dirty="0">
                <a:latin typeface="Cambria" panose="02040503050406030204" pitchFamily="18" charset="0"/>
              </a:rPr>
              <a:t> ta </a:t>
            </a:r>
            <a:r>
              <a:rPr lang="en-US" sz="4400" dirty="0" err="1">
                <a:latin typeface="Cambria" panose="02040503050406030204" pitchFamily="18" charset="0"/>
              </a:rPr>
              <a:t>giải</a:t>
            </a:r>
            <a:r>
              <a:rPr lang="en-US" sz="4400" dirty="0">
                <a:latin typeface="Cambria" panose="02040503050406030204" pitchFamily="18" charset="0"/>
              </a:rPr>
              <a:t> </a:t>
            </a:r>
            <a:r>
              <a:rPr lang="en-US" sz="4400" dirty="0" err="1">
                <a:latin typeface="Cambria" panose="02040503050406030204" pitchFamily="18" charset="0"/>
              </a:rPr>
              <a:t>quyết</a:t>
            </a:r>
            <a:r>
              <a:rPr lang="en-US" sz="4400" dirty="0">
                <a:latin typeface="Cambria" panose="02040503050406030204" pitchFamily="18" charset="0"/>
              </a:rPr>
              <a:t> </a:t>
            </a:r>
            <a:r>
              <a:rPr lang="en-US" sz="4400" dirty="0" err="1">
                <a:latin typeface="Cambria" panose="02040503050406030204" pitchFamily="18" charset="0"/>
              </a:rPr>
              <a:t>được</a:t>
            </a:r>
            <a:r>
              <a:rPr lang="en-US" sz="4400" dirty="0">
                <a:latin typeface="Cambria" panose="02040503050406030204" pitchFamily="18" charset="0"/>
              </a:rPr>
              <a:t> </a:t>
            </a:r>
            <a:r>
              <a:rPr lang="en-US" sz="4400" dirty="0" err="1">
                <a:latin typeface="Cambria" panose="02040503050406030204" pitchFamily="18" charset="0"/>
              </a:rPr>
              <a:t>những</a:t>
            </a:r>
            <a:r>
              <a:rPr lang="en-US" sz="4400" dirty="0">
                <a:latin typeface="Cambria" panose="02040503050406030204" pitchFamily="18" charset="0"/>
              </a:rPr>
              <a:t> </a:t>
            </a:r>
            <a:r>
              <a:rPr lang="en-US" sz="4400" dirty="0" err="1">
                <a:latin typeface="Cambria" panose="02040503050406030204" pitchFamily="18" charset="0"/>
              </a:rPr>
              <a:t>khó</a:t>
            </a:r>
            <a:r>
              <a:rPr lang="en-US" sz="4400" dirty="0">
                <a:latin typeface="Cambria" panose="02040503050406030204" pitchFamily="18" charset="0"/>
              </a:rPr>
              <a:t> </a:t>
            </a:r>
            <a:r>
              <a:rPr lang="en-US" sz="4400" dirty="0" err="1">
                <a:latin typeface="Cambria" panose="02040503050406030204" pitchFamily="18" charset="0"/>
              </a:rPr>
              <a:t>khăn</a:t>
            </a:r>
            <a:r>
              <a:rPr lang="en-US" sz="4400" dirty="0">
                <a:latin typeface="Cambria" panose="02040503050406030204" pitchFamily="18" charset="0"/>
              </a:rPr>
              <a:t>.</a:t>
            </a:r>
            <a:r>
              <a:rPr lang="en-VN" sz="4400" dirty="0">
                <a:latin typeface="Cambria" panose="02040503050406030204" pitchFamily="18" charset="0"/>
              </a:rPr>
              <a:t> </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0297" y="3429000"/>
            <a:ext cx="4593096" cy="4593096"/>
          </a:xfrm>
          <a:prstGeom prst="rect">
            <a:avLst/>
          </a:prstGeom>
        </p:spPr>
      </p:pic>
      <p:sp>
        <p:nvSpPr>
          <p:cNvPr id="3" name="TextBox 2">
            <a:extLst>
              <a:ext uri="{FF2B5EF4-FFF2-40B4-BE49-F238E27FC236}">
                <a16:creationId xmlns:a16="http://schemas.microsoft.com/office/drawing/2014/main" id="{4835F2C8-42B9-0D4B-93D8-AABBE4DA2A3F}"/>
              </a:ext>
            </a:extLst>
          </p:cNvPr>
          <p:cNvSpPr txBox="1"/>
          <p:nvPr/>
        </p:nvSpPr>
        <p:spPr>
          <a:xfrm>
            <a:off x="4701624" y="612291"/>
            <a:ext cx="3530009" cy="1015663"/>
          </a:xfrm>
          <a:prstGeom prst="rect">
            <a:avLst/>
          </a:prstGeom>
          <a:noFill/>
        </p:spPr>
        <p:txBody>
          <a:bodyPr wrap="square" rtlCol="0">
            <a:spAutoFit/>
          </a:bodyPr>
          <a:lstStyle/>
          <a:p>
            <a:r>
              <a:rPr lang="en-VN" sz="6000" u="sng" dirty="0">
                <a:solidFill>
                  <a:srgbClr val="C00000"/>
                </a:solidFill>
                <a:latin typeface="#9Slide05 Claudia" pitchFamily="2" charset="77"/>
              </a:rPr>
              <a:t>Kết luận</a:t>
            </a:r>
            <a:r>
              <a:rPr lang="en-VN" sz="6000" dirty="0">
                <a:solidFill>
                  <a:srgbClr val="C00000"/>
                </a:solidFill>
                <a:latin typeface="#9Slide05 Claudia" pitchFamily="2" charset="77"/>
              </a:rPr>
              <a:t>:</a:t>
            </a:r>
          </a:p>
        </p:txBody>
      </p:sp>
    </p:spTree>
    <p:extLst>
      <p:ext uri="{BB962C8B-B14F-4D97-AF65-F5344CB8AC3E}">
        <p14:creationId xmlns:p14="http://schemas.microsoft.com/office/powerpoint/2010/main" val="1824525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BD606CF5-6989-4345-93AD-B19DAAA826CC}"/>
              </a:ext>
            </a:extLst>
          </p:cNvPr>
          <p:cNvPicPr>
            <a:picLocks noChangeAspect="1"/>
          </p:cNvPicPr>
          <p:nvPr/>
        </p:nvPicPr>
        <p:blipFill>
          <a:blip r:embed="rId3"/>
          <a:stretch>
            <a:fillRect/>
          </a:stretch>
        </p:blipFill>
        <p:spPr>
          <a:xfrm>
            <a:off x="9977198" y="158139"/>
            <a:ext cx="2214802" cy="3941396"/>
          </a:xfrm>
          <a:prstGeom prst="rect">
            <a:avLst/>
          </a:prstGeom>
        </p:spPr>
      </p:pic>
      <p:pic>
        <p:nvPicPr>
          <p:cNvPr id="18" name="图片 17">
            <a:extLst>
              <a:ext uri="{FF2B5EF4-FFF2-40B4-BE49-F238E27FC236}">
                <a16:creationId xmlns:a16="http://schemas.microsoft.com/office/drawing/2014/main" id="{3AD12178-7105-4FB7-9C37-465F187051F3}"/>
              </a:ext>
            </a:extLst>
          </p:cNvPr>
          <p:cNvPicPr>
            <a:picLocks noChangeAspect="1"/>
          </p:cNvPicPr>
          <p:nvPr/>
        </p:nvPicPr>
        <p:blipFill>
          <a:blip r:embed="rId4"/>
          <a:stretch>
            <a:fillRect/>
          </a:stretch>
        </p:blipFill>
        <p:spPr>
          <a:xfrm>
            <a:off x="370054" y="682161"/>
            <a:ext cx="2214802" cy="244508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816" y="1664030"/>
            <a:ext cx="8791194" cy="4133446"/>
          </a:xfrm>
          <a:prstGeom prst="rect">
            <a:avLst/>
          </a:prstGeom>
        </p:spPr>
      </p:pic>
    </p:spTree>
    <p:extLst>
      <p:ext uri="{BB962C8B-B14F-4D97-AF65-F5344CB8AC3E}">
        <p14:creationId xmlns:p14="http://schemas.microsoft.com/office/powerpoint/2010/main" val="164589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33866" y="1243786"/>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3742302" y="2009526"/>
            <a:ext cx="8285981" cy="2554545"/>
          </a:xfrm>
          <a:prstGeom prst="rect">
            <a:avLst/>
          </a:prstGeom>
          <a:noFill/>
        </p:spPr>
        <p:txBody>
          <a:bodyPr wrap="square" rtlCol="0">
            <a:spAutoFit/>
          </a:bodyPr>
          <a:lstStyle/>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Tìm kiếm sự hỗ trợ </a:t>
            </a:r>
          </a:p>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khi ở nhà</a:t>
            </a:r>
          </a:p>
        </p:txBody>
      </p:sp>
      <p:sp>
        <p:nvSpPr>
          <p:cNvPr id="4" name="Rounded Rectangle 3">
            <a:extLst>
              <a:ext uri="{FF2B5EF4-FFF2-40B4-BE49-F238E27FC236}">
                <a16:creationId xmlns:a16="http://schemas.microsoft.com/office/drawing/2014/main" id="{3318B0B8-6BFF-0246-8060-08C53F3DCBF5}"/>
              </a:ext>
            </a:extLst>
          </p:cNvPr>
          <p:cNvSpPr/>
          <p:nvPr/>
        </p:nvSpPr>
        <p:spPr>
          <a:xfrm>
            <a:off x="6941608" y="911277"/>
            <a:ext cx="2214802" cy="665018"/>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5 Pattaya" pitchFamily="2" charset="-34"/>
                <a:cs typeface="#9Slide05 Pattaya" pitchFamily="2" charset="-34"/>
              </a:rPr>
              <a:t>Bài 11</a:t>
            </a:r>
          </a:p>
        </p:txBody>
      </p:sp>
      <p:pic>
        <p:nvPicPr>
          <p:cNvPr id="6" name="Picture 5">
            <a:extLst>
              <a:ext uri="{FF2B5EF4-FFF2-40B4-BE49-F238E27FC236}">
                <a16:creationId xmlns:a16="http://schemas.microsoft.com/office/drawing/2014/main" id="{1FC0CCD2-596E-834C-9B26-434589CB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958" y="1576295"/>
            <a:ext cx="2746779" cy="4954160"/>
          </a:xfrm>
          <a:prstGeom prst="rect">
            <a:avLst/>
          </a:prstGeom>
        </p:spPr>
      </p:pic>
      <p:sp>
        <p:nvSpPr>
          <p:cNvPr id="7" name="TextBox 6">
            <a:extLst>
              <a:ext uri="{FF2B5EF4-FFF2-40B4-BE49-F238E27FC236}">
                <a16:creationId xmlns:a16="http://schemas.microsoft.com/office/drawing/2014/main" id="{F63324F3-9F11-FF4A-862E-9C2D21556E12}"/>
              </a:ext>
            </a:extLst>
          </p:cNvPr>
          <p:cNvSpPr txBox="1"/>
          <p:nvPr/>
        </p:nvSpPr>
        <p:spPr>
          <a:xfrm>
            <a:off x="6567375" y="4471277"/>
            <a:ext cx="2963268" cy="1107996"/>
          </a:xfrm>
          <a:prstGeom prst="rect">
            <a:avLst/>
          </a:prstGeom>
          <a:noFill/>
        </p:spPr>
        <p:txBody>
          <a:bodyPr wrap="square" rtlCol="0">
            <a:spAutoFit/>
          </a:bodyPr>
          <a:lstStyle/>
          <a:p>
            <a:pPr algn="ctr"/>
            <a:r>
              <a:rPr lang="en-VN" sz="6600" dirty="0">
                <a:latin typeface="#9Slide05 Claudia" pitchFamily="2" charset="77"/>
                <a:ea typeface="#9Slide04 Tinos Bold" panose="02020803070505020304" pitchFamily="18" charset="0"/>
                <a:cs typeface="#9Slide04 Tinos Bold" panose="02020803070505020304" pitchFamily="18" charset="0"/>
              </a:rPr>
              <a:t>(Tiết 1)</a:t>
            </a:r>
          </a:p>
        </p:txBody>
      </p:sp>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9"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563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39654"/>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ở</a:t>
            </a:r>
            <a:r>
              <a:rPr lang="en-VN" sz="13800" dirty="0">
                <a:solidFill>
                  <a:srgbClr val="E75B7C"/>
                </a:solidFill>
                <a:latin typeface="#9Slide05 Pattaya" pitchFamily="2" charset="-34"/>
                <a:cs typeface="#9Slide05 Pattaya" pitchFamily="2" charset="-34"/>
              </a:rPr>
              <a:t>i</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đ</a:t>
            </a:r>
            <a:r>
              <a:rPr lang="en-VN" sz="13800" dirty="0">
                <a:solidFill>
                  <a:srgbClr val="40C4AF"/>
                </a:solidFill>
                <a:latin typeface="#9Slide05 Pattaya" pitchFamily="2" charset="-34"/>
                <a:cs typeface="#9Slide05 Pattaya" pitchFamily="2" charset="-34"/>
              </a:rPr>
              <a:t>ộ</a:t>
            </a:r>
            <a:r>
              <a:rPr lang="en-VN" sz="13800" dirty="0">
                <a:solidFill>
                  <a:srgbClr val="FCB237"/>
                </a:solidFill>
                <a:latin typeface="#9Slide05 Pattaya" pitchFamily="2" charset="-34"/>
                <a:cs typeface="#9Slide05 Pattaya" pitchFamily="2" charset="-34"/>
              </a:rPr>
              <a:t>n</a:t>
            </a:r>
            <a:r>
              <a:rPr lang="en-VN" sz="13800" dirty="0">
                <a:solidFill>
                  <a:srgbClr val="E75B7C"/>
                </a:solidFill>
                <a:latin typeface="#9Slide05 Pattaya" pitchFamily="2" charset="-34"/>
                <a:cs typeface="#9Slide05 Pattaya" pitchFamily="2" charset="-34"/>
              </a:rPr>
              <a:t>g</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646328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FD8556-F3A4-3347-B847-44669702D9AA}"/>
              </a:ext>
            </a:extLst>
          </p:cNvPr>
          <p:cNvSpPr txBox="1"/>
          <p:nvPr/>
        </p:nvSpPr>
        <p:spPr>
          <a:xfrm>
            <a:off x="3820632" y="1772662"/>
            <a:ext cx="5450959" cy="923330"/>
          </a:xfrm>
          <a:prstGeom prst="rect">
            <a:avLst/>
          </a:prstGeom>
          <a:noFill/>
        </p:spPr>
        <p:txBody>
          <a:bodyPr wrap="square" rtlCol="0">
            <a:spAutoFit/>
          </a:bodyPr>
          <a:lstStyle/>
          <a:p>
            <a:r>
              <a:rPr lang="en-VN" sz="5400" dirty="0">
                <a:latin typeface="#9Slide05 Claudia" pitchFamily="2" charset="77"/>
              </a:rPr>
              <a:t>Thảo luận nhóm đôi</a:t>
            </a:r>
          </a:p>
        </p:txBody>
      </p:sp>
      <p:sp>
        <p:nvSpPr>
          <p:cNvPr id="6" name="TextBox 5">
            <a:extLst>
              <a:ext uri="{FF2B5EF4-FFF2-40B4-BE49-F238E27FC236}">
                <a16:creationId xmlns:a16="http://schemas.microsoft.com/office/drawing/2014/main" id="{190A2639-9E79-E749-9C5A-B86A6ADC03B2}"/>
              </a:ext>
            </a:extLst>
          </p:cNvPr>
          <p:cNvSpPr txBox="1"/>
          <p:nvPr/>
        </p:nvSpPr>
        <p:spPr>
          <a:xfrm>
            <a:off x="2690156" y="2767280"/>
            <a:ext cx="6811687" cy="1323439"/>
          </a:xfrm>
          <a:prstGeom prst="rect">
            <a:avLst/>
          </a:prstGeom>
          <a:noFill/>
        </p:spPr>
        <p:txBody>
          <a:bodyPr wrap="square" rtlCol="0">
            <a:spAutoFit/>
          </a:bodyPr>
          <a:lstStyle/>
          <a:p>
            <a:pPr marL="571500" indent="-571500">
              <a:buFontTx/>
              <a:buChar char="-"/>
            </a:pPr>
            <a:r>
              <a:rPr lang="nl-NL" sz="4000" dirty="0" err="1">
                <a:latin typeface="Cambria" panose="02040503050406030204" pitchFamily="18" charset="0"/>
                <a:ea typeface="Cambria" panose="02040503050406030204" pitchFamily="18" charset="0"/>
              </a:rPr>
              <a:t>Hãy</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chia</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sẻ</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về</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một</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lần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khi</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em</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gặp</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khó</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khăn</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ở</a:t>
            </a:r>
            <a:r>
              <a:rPr lang="nl-NL" sz="4000" dirty="0">
                <a:latin typeface="Cambria" panose="02040503050406030204" pitchFamily="18" charset="0"/>
                <a:ea typeface="Cambria" panose="02040503050406030204" pitchFamily="18" charset="0"/>
              </a:rPr>
              <a:t> </a:t>
            </a:r>
            <a:r>
              <a:rPr lang="nl-NL" sz="4000" dirty="0" err="1">
                <a:latin typeface="Cambria" panose="02040503050406030204" pitchFamily="18" charset="0"/>
                <a:ea typeface="Cambria" panose="02040503050406030204" pitchFamily="18" charset="0"/>
              </a:rPr>
              <a:t>nhà</a:t>
            </a:r>
            <a:r>
              <a:rPr lang="nl-NL" sz="4000" dirty="0">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15" name="文本框 17">
            <a:extLst>
              <a:ext uri="{FF2B5EF4-FFF2-40B4-BE49-F238E27FC236}">
                <a16:creationId xmlns:a16="http://schemas.microsoft.com/office/drawing/2014/main" id="{85B2E6E8-FEFE-4046-BC07-C451A8754423}"/>
              </a:ext>
            </a:extLst>
          </p:cNvPr>
          <p:cNvSpPr txBox="1"/>
          <p:nvPr/>
        </p:nvSpPr>
        <p:spPr>
          <a:xfrm>
            <a:off x="3472534" y="4405588"/>
            <a:ext cx="5246930" cy="707886"/>
          </a:xfrm>
          <a:prstGeom prst="rect">
            <a:avLst/>
          </a:prstGeom>
          <a:solidFill>
            <a:srgbClr val="FEB8B7"/>
          </a:solidFill>
          <a:ln w="38100">
            <a:solidFill>
              <a:schemeClr val="tx1"/>
            </a:solidFill>
            <a:prstDash val="dashDot"/>
          </a:ln>
        </p:spPr>
        <p:txBody>
          <a:bodyPr wrap="square" rtlCol="0">
            <a:spAutoFit/>
          </a:bodyPr>
          <a:lstStyle/>
          <a:p>
            <a:pPr lvl="0" algn="ctr"/>
            <a:r>
              <a:rPr lang="en-US" sz="4000" b="1" dirty="0">
                <a:solidFill>
                  <a:srgbClr val="C00000"/>
                </a:solidFill>
                <a:latin typeface="Cambria" panose="02040503050406030204" pitchFamily="18" charset="0"/>
                <a:ea typeface="Cambria" panose="02040503050406030204" pitchFamily="18" charset="0"/>
              </a:rPr>
              <a:t>Khi </a:t>
            </a:r>
            <a:r>
              <a:rPr lang="en-US" sz="4000" b="1" dirty="0" err="1">
                <a:solidFill>
                  <a:srgbClr val="C00000"/>
                </a:solidFill>
                <a:latin typeface="Cambria" panose="02040503050406030204" pitchFamily="18" charset="0"/>
                <a:ea typeface="Cambria" panose="02040503050406030204" pitchFamily="18" charset="0"/>
              </a:rPr>
              <a:t>đó</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em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đã</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làm</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gì</a:t>
            </a:r>
            <a:r>
              <a:rPr lang="en-US" sz="4000" b="1" dirty="0">
                <a:solidFill>
                  <a:srgbClr val="C0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6527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6"/>
          <p:cNvSpPr/>
          <p:nvPr/>
        </p:nvSpPr>
        <p:spPr>
          <a:xfrm>
            <a:off x="939732" y="1351508"/>
            <a:ext cx="8948547" cy="4154984"/>
          </a:xfrm>
          <a:prstGeom prst="rect">
            <a:avLst/>
          </a:prstGeom>
          <a:solidFill>
            <a:schemeClr val="bg1"/>
          </a:solidFill>
          <a:ln w="38100">
            <a:solidFill>
              <a:schemeClr val="tx1"/>
            </a:solidFill>
          </a:ln>
        </p:spPr>
        <p:txBody>
          <a:bodyPr wrap="square">
            <a:spAutoFit/>
          </a:bodyPr>
          <a:lstStyle/>
          <a:p>
            <a:pPr algn="just"/>
            <a:r>
              <a:rPr lang="en-US" sz="4400" dirty="0" err="1">
                <a:latin typeface="Cambria" panose="02040503050406030204" pitchFamily="18" charset="0"/>
                <a:cs typeface="#9Slide05 Pattaya" pitchFamily="2" charset="-34"/>
              </a:rPr>
              <a:t>Ở</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thể</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làm</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nhưng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cũng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có</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việc</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chúng</a:t>
            </a:r>
            <a:r>
              <a:rPr lang="en-US" sz="4400" dirty="0">
                <a:latin typeface="Cambria" panose="02040503050406030204" pitchFamily="18" charset="0"/>
                <a:cs typeface="#9Slide05 Pattaya" pitchFamily="2" charset="-34"/>
              </a:rPr>
              <a:t> ta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và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những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người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xung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quanh</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Hãy</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sẵn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sàng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nhờ</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sự</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hỗ</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trợ</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của</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ông</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bà</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bố</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mẹ</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khi</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cần</a:t>
            </a:r>
            <a:r>
              <a:rPr lang="en-US" sz="4400" dirty="0">
                <a:latin typeface="Cambria" panose="02040503050406030204" pitchFamily="18" charset="0"/>
                <a:cs typeface="#9Slide05 Pattaya" pitchFamily="2" charset="-34"/>
              </a:rPr>
              <a:t> </a:t>
            </a:r>
            <a:r>
              <a:rPr lang="en-US" sz="4400" dirty="0" err="1">
                <a:latin typeface="Cambria" panose="02040503050406030204" pitchFamily="18" charset="0"/>
                <a:cs typeface="#9Slide05 Pattaya" pitchFamily="2" charset="-34"/>
              </a:rPr>
              <a:t>thiết</a:t>
            </a:r>
            <a:r>
              <a:rPr lang="en-US" sz="4400" dirty="0">
                <a:latin typeface="Cambria" panose="02040503050406030204" pitchFamily="18" charset="0"/>
                <a:cs typeface="#9Slide05 Pattaya" pitchFamily="2" charset="-34"/>
              </a:rPr>
              <a:t>.</a:t>
            </a:r>
            <a:endParaRPr lang="en-VN" sz="4400" dirty="0">
              <a:latin typeface="Cambria" panose="02040503050406030204" pitchFamily="18" charset="0"/>
              <a:cs typeface="#9Slide05 Pattaya" pitchFamily="2" charset="-34"/>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1441" y="3027094"/>
            <a:ext cx="4593096" cy="4593096"/>
          </a:xfrm>
          <a:prstGeom prst="rect">
            <a:avLst/>
          </a:prstGeom>
        </p:spPr>
      </p:pic>
    </p:spTree>
    <p:extLst>
      <p:ext uri="{BB962C8B-B14F-4D97-AF65-F5344CB8AC3E}">
        <p14:creationId xmlns:p14="http://schemas.microsoft.com/office/powerpoint/2010/main" val="2819959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6BD405B-4787-9C47-B629-6BFBE4EFD7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1760" y="-415229"/>
            <a:ext cx="9638204" cy="6925758"/>
          </a:xfrm>
          <a:prstGeom prst="rect">
            <a:avLst/>
          </a:prstGeom>
        </p:spPr>
      </p:pic>
      <p:sp>
        <p:nvSpPr>
          <p:cNvPr id="20" name="TextBox 19">
            <a:extLst>
              <a:ext uri="{FF2B5EF4-FFF2-40B4-BE49-F238E27FC236}">
                <a16:creationId xmlns:a16="http://schemas.microsoft.com/office/drawing/2014/main" id="{76B75BF0-B086-1F4B-A563-37B6EC69287B}"/>
              </a:ext>
            </a:extLst>
          </p:cNvPr>
          <p:cNvSpPr txBox="1"/>
          <p:nvPr/>
        </p:nvSpPr>
        <p:spPr>
          <a:xfrm>
            <a:off x="3916056" y="1979533"/>
            <a:ext cx="7839456" cy="2215991"/>
          </a:xfrm>
          <a:prstGeom prst="rect">
            <a:avLst/>
          </a:prstGeom>
          <a:noFill/>
        </p:spPr>
        <p:txBody>
          <a:bodyPr wrap="square" rtlCol="0">
            <a:spAutoFit/>
          </a:bodyPr>
          <a:lstStyle/>
          <a:p>
            <a:r>
              <a:rPr lang="en-VN" sz="13800" dirty="0">
                <a:solidFill>
                  <a:srgbClr val="C00000"/>
                </a:solidFill>
                <a:latin typeface="#9Slide05 Pattaya" pitchFamily="2" charset="-34"/>
                <a:cs typeface="#9Slide05 Pattaya" pitchFamily="2" charset="-34"/>
              </a:rPr>
              <a:t>K</a:t>
            </a:r>
            <a:r>
              <a:rPr lang="en-VN" sz="13800" dirty="0">
                <a:solidFill>
                  <a:srgbClr val="40C4AF"/>
                </a:solidFill>
                <a:latin typeface="#9Slide05 Pattaya" pitchFamily="2" charset="-34"/>
                <a:cs typeface="#9Slide05 Pattaya" pitchFamily="2" charset="-34"/>
              </a:rPr>
              <a:t>h</a:t>
            </a:r>
            <a:r>
              <a:rPr lang="en-VN" sz="13800" dirty="0">
                <a:solidFill>
                  <a:srgbClr val="FCB237"/>
                </a:solidFill>
                <a:latin typeface="#9Slide05 Pattaya" pitchFamily="2" charset="-34"/>
                <a:cs typeface="#9Slide05 Pattaya" pitchFamily="2" charset="-34"/>
              </a:rPr>
              <a:t>á</a:t>
            </a:r>
            <a:r>
              <a:rPr lang="en-VN" sz="13800" dirty="0">
                <a:solidFill>
                  <a:srgbClr val="E75B7C"/>
                </a:solidFill>
                <a:latin typeface="#9Slide05 Pattaya" pitchFamily="2" charset="-34"/>
                <a:cs typeface="#9Slide05 Pattaya" pitchFamily="2" charset="-34"/>
              </a:rPr>
              <a:t>m</a:t>
            </a:r>
            <a:r>
              <a:rPr lang="en-VN" sz="13800" dirty="0">
                <a:latin typeface="#9Slide05 Pattaya" pitchFamily="2" charset="-34"/>
                <a:cs typeface="#9Slide05 Pattaya" pitchFamily="2" charset="-34"/>
              </a:rPr>
              <a:t> </a:t>
            </a:r>
            <a:r>
              <a:rPr lang="en-VN" sz="13800" dirty="0">
                <a:solidFill>
                  <a:srgbClr val="C00000"/>
                </a:solidFill>
                <a:latin typeface="#9Slide05 Pattaya" pitchFamily="2" charset="-34"/>
                <a:cs typeface="#9Slide05 Pattaya" pitchFamily="2" charset="-34"/>
              </a:rPr>
              <a:t>p</a:t>
            </a:r>
            <a:r>
              <a:rPr lang="en-VN" sz="13800" dirty="0">
                <a:solidFill>
                  <a:srgbClr val="40C4AF"/>
                </a:solidFill>
                <a:latin typeface="#9Slide05 Pattaya" pitchFamily="2" charset="-34"/>
                <a:cs typeface="#9Slide05 Pattaya" pitchFamily="2" charset="-34"/>
              </a:rPr>
              <a:t>h</a:t>
            </a:r>
            <a:r>
              <a:rPr lang="en-VN" sz="13800" dirty="0">
                <a:solidFill>
                  <a:schemeClr val="accent4"/>
                </a:solidFill>
                <a:latin typeface="#9Slide05 Pattaya" pitchFamily="2" charset="-34"/>
                <a:cs typeface="#9Slide05 Pattaya" pitchFamily="2" charset="-34"/>
              </a:rPr>
              <a:t>á</a:t>
            </a:r>
          </a:p>
        </p:txBody>
      </p:sp>
      <p:pic>
        <p:nvPicPr>
          <p:cNvPr id="11" name="图片 10">
            <a:extLst>
              <a:ext uri="{FF2B5EF4-FFF2-40B4-BE49-F238E27FC236}">
                <a16:creationId xmlns:a16="http://schemas.microsoft.com/office/drawing/2014/main" id="{2DB4A4AE-A2DC-490E-B4A1-645388CE70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93" y="2158368"/>
            <a:ext cx="4634753" cy="4634753"/>
          </a:xfrm>
          <a:prstGeom prst="rect">
            <a:avLst/>
          </a:prstGeom>
        </p:spPr>
      </p:pic>
    </p:spTree>
    <p:extLst>
      <p:ext uri="{BB962C8B-B14F-4D97-AF65-F5344CB8AC3E}">
        <p14:creationId xmlns:p14="http://schemas.microsoft.com/office/powerpoint/2010/main" val="338511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63153"/>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684122" y="-167157"/>
            <a:ext cx="8790889" cy="668912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3938439" y="936966"/>
            <a:ext cx="6282254" cy="3262432"/>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r>
              <a:rPr lang="nl-NL" sz="4400" b="1" dirty="0">
                <a:solidFill>
                  <a:srgbClr val="C00000"/>
                </a:solidFill>
                <a:effectLst/>
                <a:latin typeface="Cambria" panose="02040503050406030204" pitchFamily="18" charset="0"/>
                <a:ea typeface="Cambria" panose="02040503050406030204" pitchFamily="18" charset="0"/>
              </a:rPr>
              <a:t>Hoạt động 1: </a:t>
            </a:r>
          </a:p>
          <a:p>
            <a:r>
              <a:rPr lang="en-US" sz="5400" b="1" dirty="0" err="1">
                <a:effectLst/>
                <a:latin typeface="Cambria" panose="02040503050406030204" pitchFamily="18" charset="0"/>
              </a:rPr>
              <a:t>Tìm</a:t>
            </a:r>
            <a:r>
              <a:rPr lang="en-US" sz="5400" b="1" dirty="0">
                <a:effectLst/>
                <a:latin typeface="Cambria" panose="02040503050406030204" pitchFamily="18" charset="0"/>
              </a:rPr>
              <a:t> </a:t>
            </a:r>
            <a:r>
              <a:rPr lang="en-US" sz="5400" b="1" dirty="0" err="1">
                <a:effectLst/>
                <a:latin typeface="Cambria" panose="02040503050406030204" pitchFamily="18" charset="0"/>
              </a:rPr>
              <a:t>hiểu</a:t>
            </a:r>
            <a:r>
              <a:rPr lang="en-US" sz="5400" b="1" dirty="0">
                <a:effectLst/>
                <a:latin typeface="Cambria" panose="02040503050406030204" pitchFamily="18" charset="0"/>
              </a:rPr>
              <a:t> </a:t>
            </a:r>
            <a:r>
              <a:rPr lang="en-US" sz="5400" b="1" dirty="0" err="1">
                <a:effectLst/>
                <a:latin typeface="Cambria" panose="02040503050406030204" pitchFamily="18" charset="0"/>
              </a:rPr>
              <a:t>những</a:t>
            </a:r>
            <a:r>
              <a:rPr lang="en-US" sz="5400" b="1" dirty="0">
                <a:effectLst/>
                <a:latin typeface="Cambria" panose="02040503050406030204" pitchFamily="18" charset="0"/>
              </a:rPr>
              <a:t> </a:t>
            </a:r>
            <a:r>
              <a:rPr lang="en-US" sz="5400" b="1" dirty="0" err="1">
                <a:effectLst/>
                <a:latin typeface="Cambria" panose="02040503050406030204" pitchFamily="18" charset="0"/>
              </a:rPr>
              <a:t>tình</a:t>
            </a:r>
            <a:r>
              <a:rPr lang="en-US" sz="5400" b="1" dirty="0">
                <a:effectLst/>
                <a:latin typeface="Cambria" panose="02040503050406030204" pitchFamily="18" charset="0"/>
              </a:rPr>
              <a:t> </a:t>
            </a:r>
            <a:r>
              <a:rPr lang="en-US" sz="5400" b="1" dirty="0" err="1">
                <a:effectLst/>
                <a:latin typeface="Cambria" panose="02040503050406030204" pitchFamily="18" charset="0"/>
              </a:rPr>
              <a:t>huống</a:t>
            </a:r>
            <a:r>
              <a:rPr lang="en-US" sz="5400" b="1" dirty="0">
                <a:effectLst/>
                <a:latin typeface="Cambria" panose="02040503050406030204" pitchFamily="18" charset="0"/>
              </a:rPr>
              <a:t> </a:t>
            </a:r>
            <a:r>
              <a:rPr lang="en-US" sz="5400" b="1" dirty="0" err="1">
                <a:effectLst/>
                <a:latin typeface="Cambria" panose="02040503050406030204" pitchFamily="18" charset="0"/>
              </a:rPr>
              <a:t>cần</a:t>
            </a:r>
            <a:r>
              <a:rPr lang="en-US" sz="5400" b="1" dirty="0">
                <a:effectLst/>
                <a:latin typeface="Cambria" panose="02040503050406030204" pitchFamily="18" charset="0"/>
              </a:rPr>
              <a:t> </a:t>
            </a:r>
            <a:r>
              <a:rPr lang="en-US" sz="5400" b="1" dirty="0" err="1">
                <a:effectLst/>
                <a:latin typeface="Cambria" panose="02040503050406030204" pitchFamily="18" charset="0"/>
              </a:rPr>
              <a:t>sự</a:t>
            </a:r>
            <a:r>
              <a:rPr lang="en-US" sz="5400" b="1" dirty="0">
                <a:effectLst/>
                <a:latin typeface="Cambria" panose="02040503050406030204" pitchFamily="18" charset="0"/>
              </a:rPr>
              <a:t> </a:t>
            </a:r>
            <a:r>
              <a:rPr lang="en-US" sz="5400" b="1" dirty="0" err="1">
                <a:effectLst/>
                <a:latin typeface="Cambria" panose="02040503050406030204" pitchFamily="18" charset="0"/>
              </a:rPr>
              <a:t>hỗ</a:t>
            </a:r>
            <a:r>
              <a:rPr lang="en-US" sz="5400" b="1" dirty="0">
                <a:effectLst/>
                <a:latin typeface="Cambria" panose="02040503050406030204" pitchFamily="18" charset="0"/>
              </a:rPr>
              <a:t> </a:t>
            </a:r>
            <a:r>
              <a:rPr lang="en-US" sz="5400" b="1" dirty="0" err="1">
                <a:effectLst/>
                <a:latin typeface="Cambria" panose="02040503050406030204" pitchFamily="18" charset="0"/>
              </a:rPr>
              <a:t>trợ</a:t>
            </a:r>
            <a:r>
              <a:rPr lang="en-US" sz="5400" b="1" dirty="0">
                <a:effectLst/>
                <a:latin typeface="Cambria" panose="02040503050406030204" pitchFamily="18" charset="0"/>
              </a:rPr>
              <a:t> </a:t>
            </a:r>
            <a:r>
              <a:rPr lang="en-US" sz="5400" b="1" dirty="0" err="1">
                <a:effectLst/>
                <a:latin typeface="Cambria" panose="02040503050406030204" pitchFamily="18" charset="0"/>
              </a:rPr>
              <a:t>khi</a:t>
            </a:r>
            <a:r>
              <a:rPr lang="en-US" sz="5400" b="1" dirty="0">
                <a:effectLst/>
                <a:latin typeface="Cambria" panose="02040503050406030204" pitchFamily="18" charset="0"/>
              </a:rPr>
              <a:t> </a:t>
            </a:r>
            <a:r>
              <a:rPr lang="en-US" sz="5400" b="1" dirty="0" err="1">
                <a:effectLst/>
                <a:latin typeface="Cambria" panose="02040503050406030204" pitchFamily="18" charset="0"/>
              </a:rPr>
              <a:t>ở</a:t>
            </a:r>
            <a:r>
              <a:rPr lang="en-US" sz="5400" b="1" dirty="0">
                <a:effectLst/>
                <a:latin typeface="Cambria" panose="02040503050406030204" pitchFamily="18" charset="0"/>
              </a:rPr>
              <a:t> </a:t>
            </a:r>
            <a:r>
              <a:rPr lang="en-US" sz="5400" b="1" dirty="0" err="1">
                <a:effectLst/>
                <a:latin typeface="Cambria" panose="02040503050406030204" pitchFamily="18" charset="0"/>
              </a:rPr>
              <a:t>nhà</a:t>
            </a:r>
            <a:endParaRPr lang="en-VN" sz="5400" dirty="0">
              <a:effectLst/>
              <a:latin typeface="Cambria" panose="02040503050406030204" pitchFamily="18" charset="0"/>
            </a:endParaRPr>
          </a:p>
        </p:txBody>
      </p:sp>
      <p:pic>
        <p:nvPicPr>
          <p:cNvPr id="10" name="Picture 9">
            <a:extLst>
              <a:ext uri="{FF2B5EF4-FFF2-40B4-BE49-F238E27FC236}">
                <a16:creationId xmlns:a16="http://schemas.microsoft.com/office/drawing/2014/main" id="{CE848887-1BE9-B14E-8510-E0C67B103D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80" y="3632706"/>
            <a:ext cx="5300755" cy="3056415"/>
          </a:xfrm>
          <a:prstGeom prst="rect">
            <a:avLst/>
          </a:prstGeom>
        </p:spPr>
      </p:pic>
      <p:pic>
        <p:nvPicPr>
          <p:cNvPr id="12" name="Picture 11">
            <a:extLst>
              <a:ext uri="{FF2B5EF4-FFF2-40B4-BE49-F238E27FC236}">
                <a16:creationId xmlns:a16="http://schemas.microsoft.com/office/drawing/2014/main" id="{4436F5CE-D82C-8647-BA21-FF85C97681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39405" y="3008526"/>
            <a:ext cx="4374772" cy="4304776"/>
          </a:xfrm>
          <a:prstGeom prst="rect">
            <a:avLst/>
          </a:prstGeom>
        </p:spPr>
      </p:pic>
    </p:spTree>
    <p:extLst>
      <p:ext uri="{BB962C8B-B14F-4D97-AF65-F5344CB8AC3E}">
        <p14:creationId xmlns:p14="http://schemas.microsoft.com/office/powerpoint/2010/main" val="693148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8D6EB66-36FA-FC4A-AFA3-05787D9B08E5}"/>
              </a:ext>
            </a:extLst>
          </p:cNvPr>
          <p:cNvSpPr txBox="1"/>
          <p:nvPr/>
        </p:nvSpPr>
        <p:spPr>
          <a:xfrm>
            <a:off x="1169582" y="829340"/>
            <a:ext cx="6677246" cy="830997"/>
          </a:xfrm>
          <a:prstGeom prst="rect">
            <a:avLst/>
          </a:prstGeom>
          <a:noFill/>
        </p:spPr>
        <p:txBody>
          <a:bodyPr wrap="square" rtlCol="0">
            <a:spAutoFit/>
          </a:bodyPr>
          <a:lstStyle/>
          <a:p>
            <a:r>
              <a:rPr lang="en-VN" sz="4800" dirty="0">
                <a:latin typeface="#9Slide05 Claudia" pitchFamily="2" charset="77"/>
              </a:rPr>
              <a:t>Quan sát tranh và trả lời câu hỏi</a:t>
            </a:r>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2828260" y="1950448"/>
            <a:ext cx="4258241" cy="4174476"/>
          </a:xfrm>
          <a:prstGeom prst="rect">
            <a:avLst/>
          </a:prstGeom>
          <a:solidFill>
            <a:schemeClr val="bg1"/>
          </a:solidFill>
          <a:ln w="38100">
            <a:solidFill>
              <a:srgbClr val="C74D56"/>
            </a:solidFill>
          </a:ln>
        </p:spPr>
        <p:txBody>
          <a:bodyPr wrap="square">
            <a:spAutoFit/>
          </a:bodyPr>
          <a:lstStyle/>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cần</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kiếm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hỗ</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trợ</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Những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tình</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huống</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nào</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em</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có</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thể</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tự</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giải</a:t>
            </a:r>
            <a:r>
              <a:rPr lang="en-US"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en-US"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quyết</a:t>
            </a:r>
            <a:endParaRPr lang="en-US" sz="2800" i="1" dirty="0">
              <a:solidFill>
                <a:srgbClr val="840000"/>
              </a:solidFill>
              <a:latin typeface="Cambria" panose="02040503050406030204" pitchFamily="18" charset="0"/>
              <a:ea typeface="Cambria" panose="02040503050406030204" pitchFamily="18" charset="0"/>
              <a:cs typeface="Calibri" panose="020F0502020204030204" pitchFamily="34" charset="0"/>
            </a:endParaRPr>
          </a:p>
          <a:p>
            <a:pPr marL="457200" indent="-457200" algn="just">
              <a:lnSpc>
                <a:spcPct val="120000"/>
              </a:lnSpc>
              <a:spcAft>
                <a:spcPts val="0"/>
              </a:spcAft>
              <a:buFont typeface="Wingdings" panose="05000000000000000000" pitchFamily="2" charset="2"/>
              <a:buChar char="§"/>
            </a:pP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Vì</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 </a:t>
            </a:r>
            <a:r>
              <a:rPr lang="nl-NL" sz="3200" i="1" dirty="0" err="1">
                <a:solidFill>
                  <a:srgbClr val="840000"/>
                </a:solidFill>
                <a:latin typeface="Cambria" panose="02040503050406030204" pitchFamily="18" charset="0"/>
                <a:ea typeface="Cambria" panose="02040503050406030204" pitchFamily="18" charset="0"/>
                <a:cs typeface="Calibri" panose="020F0502020204030204" pitchFamily="34" charset="0"/>
              </a:rPr>
              <a:t>sao</a:t>
            </a:r>
            <a:r>
              <a:rPr lang="nl-NL" sz="3200" i="1" dirty="0">
                <a:solidFill>
                  <a:srgbClr val="840000"/>
                </a:solidFill>
                <a:latin typeface="Cambria" panose="02040503050406030204" pitchFamily="18" charset="0"/>
                <a:ea typeface="Cambria" panose="02040503050406030204" pitchFamily="18" charset="0"/>
                <a:cs typeface="Calibri" panose="020F0502020204030204" pitchFamily="34" charset="0"/>
              </a:rPr>
              <a:t>?</a:t>
            </a:r>
            <a:endParaRPr lang="en-US" sz="28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1653" y="1675656"/>
            <a:ext cx="3927873" cy="2369532"/>
          </a:xfrm>
          <a:prstGeom prst="rect">
            <a:avLst/>
          </a:prstGeom>
        </p:spPr>
      </p:pic>
      <p:pic>
        <p:nvPicPr>
          <p:cNvPr id="16" name="Picture 15">
            <a:extLst>
              <a:ext uri="{FF2B5EF4-FFF2-40B4-BE49-F238E27FC236}">
                <a16:creationId xmlns:a16="http://schemas.microsoft.com/office/drawing/2014/main" id="{D0558960-EF06-2E48-8DF1-5F380AD6F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010" y="4078723"/>
            <a:ext cx="3910859" cy="2207242"/>
          </a:xfrm>
          <a:prstGeom prst="rect">
            <a:avLst/>
          </a:prstGeom>
        </p:spPr>
      </p:pic>
      <p:pic>
        <p:nvPicPr>
          <p:cNvPr id="17" name="图片 21">
            <a:extLst>
              <a:ext uri="{FF2B5EF4-FFF2-40B4-BE49-F238E27FC236}">
                <a16:creationId xmlns:a16="http://schemas.microsoft.com/office/drawing/2014/main" id="{CBB54681-AF4A-724D-B711-674D640AA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1160" b="30336"/>
          <a:stretch/>
        </p:blipFill>
        <p:spPr>
          <a:xfrm>
            <a:off x="8526795" y="49256"/>
            <a:ext cx="3321543" cy="1611081"/>
          </a:xfrm>
          <a:prstGeom prst="rect">
            <a:avLst/>
          </a:prstGeom>
        </p:spPr>
      </p:pic>
    </p:spTree>
    <p:extLst>
      <p:ext uri="{BB962C8B-B14F-4D97-AF65-F5344CB8AC3E}">
        <p14:creationId xmlns:p14="http://schemas.microsoft.com/office/powerpoint/2010/main" val="4075209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rgbClr val="C9DD4C"/>
          </a:bgClr>
        </a:patt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1F0FF8D-4E32-784E-9EB0-EDEBBB9B02CF}"/>
              </a:ext>
            </a:extLst>
          </p:cNvPr>
          <p:cNvSpPr/>
          <p:nvPr/>
        </p:nvSpPr>
        <p:spPr>
          <a:xfrm>
            <a:off x="627321" y="427960"/>
            <a:ext cx="10937358" cy="6002079"/>
          </a:xfrm>
          <a:prstGeom prst="roundRect">
            <a:avLst/>
          </a:prstGeom>
          <a:solidFill>
            <a:schemeClr val="bg1">
              <a:alpha val="8857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1" name="图片 9">
            <a:extLst>
              <a:ext uri="{FF2B5EF4-FFF2-40B4-BE49-F238E27FC236}">
                <a16:creationId xmlns:a16="http://schemas.microsoft.com/office/drawing/2014/main" id="{3B0928D8-6ECF-3049-B409-3DBBD87EA3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9178" y="1428739"/>
            <a:ext cx="5543708" cy="5543708"/>
          </a:xfrm>
          <a:prstGeom prst="ellipse">
            <a:avLst/>
          </a:prstGeom>
        </p:spPr>
      </p:pic>
      <p:sp>
        <p:nvSpPr>
          <p:cNvPr id="12" name="Rectangle 11">
            <a:extLst>
              <a:ext uri="{FF2B5EF4-FFF2-40B4-BE49-F238E27FC236}">
                <a16:creationId xmlns:a16="http://schemas.microsoft.com/office/drawing/2014/main" id="{0FCCA44D-0FD0-3E4A-B172-EC261DF93B2E}"/>
              </a:ext>
            </a:extLst>
          </p:cNvPr>
          <p:cNvSpPr/>
          <p:nvPr/>
        </p:nvSpPr>
        <p:spPr>
          <a:xfrm>
            <a:off x="3050489" y="4200593"/>
            <a:ext cx="8028637" cy="1968680"/>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vi-VN" sz="2600" dirty="0"/>
              <a:t>Những tình huống em cần tìm kiếm sự hỗ trợ là tình huống 1 và 2 vì khi em bị đau bụng cần có người lớn đưa đi khám hoặc cho uống thuốc; vòi nước không khóa lại được thì cần người lớn sửa chữa.</a:t>
            </a:r>
            <a:endParaRPr lang="en-US" sz="2600" i="1" dirty="0">
              <a:solidFill>
                <a:srgbClr val="84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98174E4C-62BB-CE44-8194-152892AA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497" y="603071"/>
            <a:ext cx="5854641" cy="3531876"/>
          </a:xfrm>
          <a:prstGeom prst="rect">
            <a:avLst/>
          </a:prstGeom>
        </p:spPr>
      </p:pic>
    </p:spTree>
    <p:extLst>
      <p:ext uri="{BB962C8B-B14F-4D97-AF65-F5344CB8AC3E}">
        <p14:creationId xmlns:p14="http://schemas.microsoft.com/office/powerpoint/2010/main" val="116173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985</TotalTime>
  <Words>737</Words>
  <Application>Microsoft Office PowerPoint</Application>
  <PresentationFormat>Widescreen</PresentationFormat>
  <Paragraphs>46</Paragraphs>
  <Slides>20</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20</vt:i4>
      </vt:variant>
    </vt:vector>
  </HeadingPairs>
  <TitlesOfParts>
    <vt:vector size="35" baseType="lpstr">
      <vt:lpstr>#9Slide07 Altus</vt:lpstr>
      <vt:lpstr>Times New Roman</vt:lpstr>
      <vt:lpstr>#9Slide07 HoneyCream</vt:lpstr>
      <vt:lpstr>#9Slide05 Claudia</vt:lpstr>
      <vt:lpstr>Open Sans Bold</vt:lpstr>
      <vt:lpstr>Cambria</vt:lpstr>
      <vt:lpstr>Calibri</vt:lpstr>
      <vt:lpstr>Lobster</vt:lpstr>
      <vt:lpstr>#9Slide05 Pattaya</vt:lpstr>
      <vt:lpstr>Arial</vt:lpstr>
      <vt:lpstr>SVN-Newton</vt:lpstr>
      <vt:lpstr>Wingdings</vt:lpstr>
      <vt:lpstr>等线</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ngoc anh nguyen</cp:lastModifiedBy>
  <cp:revision>133</cp:revision>
  <dcterms:created xsi:type="dcterms:W3CDTF">2020-12-18T11:03:25Z</dcterms:created>
  <dcterms:modified xsi:type="dcterms:W3CDTF">2026-03-09T07:06:25Z</dcterms:modified>
</cp:coreProperties>
</file>