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3" r:id="rId2"/>
    <p:sldId id="314" r:id="rId3"/>
    <p:sldId id="295" r:id="rId4"/>
    <p:sldId id="299" r:id="rId5"/>
    <p:sldId id="316" r:id="rId6"/>
    <p:sldId id="298" r:id="rId7"/>
    <p:sldId id="300" r:id="rId8"/>
    <p:sldId id="301" r:id="rId9"/>
    <p:sldId id="315" r:id="rId10"/>
    <p:sldId id="308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bìa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tiết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D39A17-5EC3-4DF0-83FA-5F85696A5D6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35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4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27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86444557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6" y="108236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1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48062933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3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77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7" r:id="rId8"/>
    <p:sldLayoutId id="2147483666" r:id="rId9"/>
    <p:sldLayoutId id="2147483665" r:id="rId10"/>
    <p:sldLayoutId id="2147483664" r:id="rId11"/>
    <p:sldLayoutId id="2147483662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openxmlformats.org/officeDocument/2006/relationships/image" Target="../media/image7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gif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8DF8382-E81D-6405-3DA9-6690B6F074D6}"/>
              </a:ext>
            </a:extLst>
          </p:cNvPr>
          <p:cNvSpPr/>
          <p:nvPr/>
        </p:nvSpPr>
        <p:spPr>
          <a:xfrm>
            <a:off x="0" y="0"/>
            <a:ext cx="12192000" cy="72056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" name="Group 2"/>
          <p:cNvGrpSpPr/>
          <p:nvPr/>
        </p:nvGrpSpPr>
        <p:grpSpPr>
          <a:xfrm>
            <a:off x="210931" y="70316"/>
            <a:ext cx="11676268" cy="6536172"/>
            <a:chOff x="0" y="-38100"/>
            <a:chExt cx="4612847" cy="2582191"/>
          </a:xfrm>
        </p:grpSpPr>
        <p:sp>
          <p:nvSpPr>
            <p:cNvPr id="3" name="Freeform 3"/>
            <p:cNvSpPr/>
            <p:nvPr/>
          </p:nvSpPr>
          <p:spPr>
            <a:xfrm>
              <a:off x="40138" y="64570"/>
              <a:ext cx="4572709" cy="2479521"/>
            </a:xfrm>
            <a:custGeom>
              <a:avLst/>
              <a:gdLst/>
              <a:ahLst/>
              <a:cxnLst/>
              <a:rect l="l" t="t" r="r" b="b"/>
              <a:pathLst>
                <a:path w="4671746" h="2573212">
                  <a:moveTo>
                    <a:pt x="28370" y="0"/>
                  </a:moveTo>
                  <a:lnTo>
                    <a:pt x="4643376" y="0"/>
                  </a:lnTo>
                  <a:cubicBezTo>
                    <a:pt x="4659044" y="0"/>
                    <a:pt x="4671746" y="12702"/>
                    <a:pt x="4671746" y="28370"/>
                  </a:cubicBezTo>
                  <a:lnTo>
                    <a:pt x="4671746" y="2544843"/>
                  </a:lnTo>
                  <a:cubicBezTo>
                    <a:pt x="4671746" y="2560511"/>
                    <a:pt x="4659044" y="2573212"/>
                    <a:pt x="4643376" y="2573212"/>
                  </a:cubicBezTo>
                  <a:lnTo>
                    <a:pt x="28370" y="2573212"/>
                  </a:lnTo>
                  <a:cubicBezTo>
                    <a:pt x="12702" y="2573212"/>
                    <a:pt x="0" y="2560511"/>
                    <a:pt x="0" y="2544843"/>
                  </a:cubicBezTo>
                  <a:lnTo>
                    <a:pt x="0" y="28370"/>
                  </a:lnTo>
                  <a:cubicBezTo>
                    <a:pt x="0" y="12702"/>
                    <a:pt x="12702" y="0"/>
                    <a:pt x="28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653224" y="403913"/>
            <a:ext cx="1852976" cy="115767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117861" y="1603397"/>
            <a:ext cx="10312107" cy="4085268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>
                <a:gd name="adj" fmla="val 10137940"/>
              </a:avLst>
            </a:prstTxWarp>
            <a:spAutoFit/>
          </a:bodyPr>
          <a:lstStyle/>
          <a:p>
            <a:pPr algn="ctr" defTabSz="609630">
              <a:lnSpc>
                <a:spcPts val="6426"/>
              </a:lnSpc>
              <a:spcBef>
                <a:spcPct val="0"/>
              </a:spcBef>
            </a:pP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BÀI GIẢNG </a:t>
            </a:r>
            <a:r>
              <a:rPr lang="en-US" sz="500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ĐIỆN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TỬ TUẦN </a:t>
            </a:r>
            <a:r>
              <a:rPr lang="vi-VN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26</a:t>
            </a:r>
            <a:r>
              <a:rPr lang="en-US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 THÁNG </a:t>
            </a:r>
            <a:r>
              <a:rPr lang="vi-VN" sz="4590" dirty="0">
                <a:solidFill>
                  <a:srgbClr val="FF0000"/>
                </a:solidFill>
                <a:effectLst>
                  <a:outerShdw dist="50800" dir="5400000" algn="ctr" rotWithShape="0">
                    <a:srgbClr val="F79646">
                      <a:lumMod val="40000"/>
                      <a:lumOff val="60000"/>
                    </a:srgbClr>
                  </a:outerShdw>
                </a:effectLst>
                <a:latin typeface="Open Sans Bold"/>
              </a:rPr>
              <a:t>3</a:t>
            </a:r>
            <a:endParaRPr lang="en-US" sz="4590" dirty="0">
              <a:solidFill>
                <a:srgbClr val="FF0000"/>
              </a:solidFill>
              <a:effectLst>
                <a:outerShdw dist="50800" dir="5400000" algn="ctr" rotWithShape="0">
                  <a:srgbClr val="F79646">
                    <a:lumMod val="40000"/>
                    <a:lumOff val="60000"/>
                  </a:srgbClr>
                </a:outerShdw>
              </a:effectLst>
              <a:latin typeface="Open Sans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96271" y="2722986"/>
            <a:ext cx="10289764" cy="905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vi-VN" sz="4400" dirty="0">
                <a:solidFill>
                  <a:schemeClr val="accent3">
                    <a:lumMod val="75000"/>
                  </a:schemeClr>
                </a:solidFill>
                <a:latin typeface="Open Sans Bold"/>
              </a:rPr>
              <a:t>Môn: Tiếng Việt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Open Sa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36352" y="5248526"/>
            <a:ext cx="4389509" cy="43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Năm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vi-VN" sz="2613" dirty="0">
                <a:solidFill>
                  <a:srgbClr val="000000"/>
                </a:solidFill>
                <a:latin typeface="Lobster"/>
              </a:rPr>
              <a:t>2025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- </a:t>
            </a:r>
            <a:r>
              <a:rPr lang="vi-VN" sz="2613" dirty="0">
                <a:solidFill>
                  <a:srgbClr val="000000"/>
                </a:solidFill>
                <a:latin typeface="Lobster"/>
              </a:rPr>
              <a:t>2026</a:t>
            </a:r>
            <a:endParaRPr lang="en-US" sz="2613" dirty="0">
              <a:solidFill>
                <a:srgbClr val="000000"/>
              </a:solidFill>
              <a:latin typeface="Lobster"/>
            </a:endParaRPr>
          </a:p>
        </p:txBody>
      </p:sp>
      <p:pic>
        <p:nvPicPr>
          <p:cNvPr id="20" name="Picture 19" descr="A logo with a person holding a book&#10;&#10;Description automatically generated">
            <a:extLst>
              <a:ext uri="{FF2B5EF4-FFF2-40B4-BE49-F238E27FC236}">
                <a16:creationId xmlns:a16="http://schemas.microsoft.com/office/drawing/2014/main" id="{91CC14EC-984C-026B-99C0-1BCDE07CCF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6" y="397373"/>
            <a:ext cx="1435706" cy="1435706"/>
          </a:xfrm>
          <a:prstGeom prst="rect">
            <a:avLst/>
          </a:prstGeom>
        </p:spPr>
      </p:pic>
      <p:sp>
        <p:nvSpPr>
          <p:cNvPr id="21" name="TextBox 16">
            <a:extLst>
              <a:ext uri="{FF2B5EF4-FFF2-40B4-BE49-F238E27FC236}">
                <a16:creationId xmlns:a16="http://schemas.microsoft.com/office/drawing/2014/main" id="{520550C4-7170-1A09-84B4-22E7148412DD}"/>
              </a:ext>
            </a:extLst>
          </p:cNvPr>
          <p:cNvSpPr txBox="1"/>
          <p:nvPr/>
        </p:nvSpPr>
        <p:spPr>
          <a:xfrm>
            <a:off x="1161794" y="2017524"/>
            <a:ext cx="10289764" cy="947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919"/>
              </a:lnSpc>
              <a:spcBef>
                <a:spcPct val="0"/>
              </a:spcBef>
            </a:pPr>
            <a:r>
              <a:rPr lang="en-US" sz="5000" dirty="0">
                <a:solidFill>
                  <a:srgbClr val="002060"/>
                </a:solidFill>
                <a:latin typeface="Open Sans Bold"/>
              </a:rPr>
              <a:t>KHỐI </a:t>
            </a:r>
            <a:r>
              <a:rPr lang="vi-VN" sz="5000" dirty="0">
                <a:solidFill>
                  <a:srgbClr val="002060"/>
                </a:solidFill>
                <a:latin typeface="Open Sans Bold"/>
              </a:rPr>
              <a:t>2</a:t>
            </a:r>
            <a:endParaRPr lang="en-US" sz="5000" dirty="0">
              <a:solidFill>
                <a:srgbClr val="002060"/>
              </a:solidFill>
              <a:latin typeface="Open Sans Bold"/>
            </a:endParaRPr>
          </a:p>
        </p:txBody>
      </p:sp>
      <p:sp>
        <p:nvSpPr>
          <p:cNvPr id="22" name="TextBox 17">
            <a:extLst>
              <a:ext uri="{FF2B5EF4-FFF2-40B4-BE49-F238E27FC236}">
                <a16:creationId xmlns:a16="http://schemas.microsoft.com/office/drawing/2014/main" id="{ED598F25-67D0-4330-F673-D44922373DD5}"/>
              </a:ext>
            </a:extLst>
          </p:cNvPr>
          <p:cNvSpPr txBox="1"/>
          <p:nvPr/>
        </p:nvSpPr>
        <p:spPr>
          <a:xfrm>
            <a:off x="3392488" y="453422"/>
            <a:ext cx="5407023" cy="436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659"/>
              </a:lnSpc>
            </a:pPr>
            <a:r>
              <a:rPr lang="en-US" sz="2613" dirty="0" err="1">
                <a:solidFill>
                  <a:srgbClr val="000000"/>
                </a:solidFill>
                <a:latin typeface="Lobster"/>
              </a:rPr>
              <a:t>Trường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Tiểu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học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Nguyễn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</a:t>
            </a:r>
            <a:r>
              <a:rPr lang="en-US" sz="2613" dirty="0" err="1">
                <a:solidFill>
                  <a:srgbClr val="000000"/>
                </a:solidFill>
                <a:latin typeface="Lobster"/>
              </a:rPr>
              <a:t>Bỉnh</a:t>
            </a:r>
            <a:r>
              <a:rPr lang="en-US" sz="2613" dirty="0">
                <a:solidFill>
                  <a:srgbClr val="000000"/>
                </a:solidFill>
                <a:latin typeface="Lobster"/>
              </a:rPr>
              <a:t> Khiêm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D15085B2-8F7D-ACFE-AC48-5E55400CFD1D}"/>
              </a:ext>
            </a:extLst>
          </p:cNvPr>
          <p:cNvSpPr txBox="1"/>
          <p:nvPr/>
        </p:nvSpPr>
        <p:spPr>
          <a:xfrm>
            <a:off x="951117" y="3647067"/>
            <a:ext cx="10289763" cy="1228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000"/>
              </a:lnSpc>
              <a:spcBef>
                <a:spcPct val="0"/>
              </a:spcBef>
            </a:pPr>
            <a:r>
              <a:rPr lang="en-US" sz="3200" dirty="0" err="1">
                <a:solidFill>
                  <a:srgbClr val="002060"/>
                </a:solidFill>
                <a:latin typeface="Open Sans Bold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Open Sans Bol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Open Sans Bold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Open Sans Bold"/>
              </a:rPr>
              <a:t>: </a:t>
            </a:r>
            <a:r>
              <a:rPr lang="vi-VN" sz="3200" dirty="0">
                <a:solidFill>
                  <a:srgbClr val="002060"/>
                </a:solidFill>
                <a:latin typeface="Open Sans Bold"/>
              </a:rPr>
              <a:t>Luyện tập: Mở rộng vốn từ về các loài vật: </a:t>
            </a:r>
          </a:p>
          <a:p>
            <a:pPr algn="ctr" defTabSz="609630">
              <a:lnSpc>
                <a:spcPts val="5000"/>
              </a:lnSpc>
              <a:spcBef>
                <a:spcPct val="0"/>
              </a:spcBef>
            </a:pPr>
            <a:r>
              <a:rPr lang="vi-VN" sz="3200" dirty="0">
                <a:solidFill>
                  <a:srgbClr val="002060"/>
                </a:solidFill>
                <a:latin typeface="Open Sans Bold"/>
              </a:rPr>
              <a:t>Dấu chấm, dấu chấm hỏi. </a:t>
            </a:r>
            <a:endParaRPr lang="en-US" sz="3200" dirty="0">
              <a:solidFill>
                <a:srgbClr val="002060"/>
              </a:solidFill>
              <a:latin typeface="Open Sans Bold"/>
            </a:endParaRP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2786DFC8-0E46-29A9-08F6-3649AAC6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17476" y="5907557"/>
            <a:ext cx="342944" cy="497021"/>
          </a:xfrm>
          <a:prstGeom prst="rect">
            <a:avLst/>
          </a:prstGeom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FEBB120F-122B-F0B2-F4CF-A179680A02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58209" y="5758041"/>
            <a:ext cx="6211530" cy="1400892"/>
          </a:xfrm>
          <a:prstGeom prst="rect">
            <a:avLst/>
          </a:prstGeom>
        </p:spPr>
      </p:pic>
      <p:pic>
        <p:nvPicPr>
          <p:cNvPr id="25" name="Picture 8">
            <a:extLst>
              <a:ext uri="{FF2B5EF4-FFF2-40B4-BE49-F238E27FC236}">
                <a16:creationId xmlns:a16="http://schemas.microsoft.com/office/drawing/2014/main" id="{1E00E33B-B5A8-E6DE-8C69-1F563854D8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729" y="5907557"/>
            <a:ext cx="5319708" cy="1262102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9A8584F-F4F8-450B-0C49-D0FD153F3823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996529" y="4443785"/>
            <a:ext cx="2328336" cy="2115876"/>
          </a:xfrm>
          <a:prstGeom prst="rect">
            <a:avLst/>
          </a:prstGeom>
        </p:spPr>
      </p:pic>
      <p:pic>
        <p:nvPicPr>
          <p:cNvPr id="27" name="Picture 11">
            <a:extLst>
              <a:ext uri="{FF2B5EF4-FFF2-40B4-BE49-F238E27FC236}">
                <a16:creationId xmlns:a16="http://schemas.microsoft.com/office/drawing/2014/main" id="{028E6757-41AD-0091-1E6A-4B20C726A8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402857" y="4276739"/>
            <a:ext cx="2594231" cy="2282922"/>
          </a:xfrm>
          <a:prstGeom prst="rect">
            <a:avLst/>
          </a:prstGeom>
        </p:spPr>
      </p:pic>
      <p:pic>
        <p:nvPicPr>
          <p:cNvPr id="29" name="Picture 18">
            <a:extLst>
              <a:ext uri="{FF2B5EF4-FFF2-40B4-BE49-F238E27FC236}">
                <a16:creationId xmlns:a16="http://schemas.microsoft.com/office/drawing/2014/main" id="{E594937A-C40E-102D-3663-8286D3544E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flipH="1">
            <a:off x="4218710" y="5007824"/>
            <a:ext cx="2465547" cy="1769030"/>
          </a:xfrm>
          <a:prstGeom prst="rect">
            <a:avLst/>
          </a:prstGeom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DE62579A-592B-1232-4948-4F2E326521D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39196"/>
          <a:stretch/>
        </p:blipFill>
        <p:spPr>
          <a:xfrm>
            <a:off x="8436123" y="5772768"/>
            <a:ext cx="3776886" cy="1400892"/>
          </a:xfrm>
          <a:prstGeom prst="rect">
            <a:avLst/>
          </a:prstGeom>
        </p:spPr>
      </p:pic>
      <p:sp>
        <p:nvSpPr>
          <p:cNvPr id="31" name="Freeform 8">
            <a:extLst>
              <a:ext uri="{FF2B5EF4-FFF2-40B4-BE49-F238E27FC236}">
                <a16:creationId xmlns:a16="http://schemas.microsoft.com/office/drawing/2014/main" id="{DD8FC358-4C43-6071-4423-B66C289D1F30}"/>
              </a:ext>
            </a:extLst>
          </p:cNvPr>
          <p:cNvSpPr/>
          <p:nvPr/>
        </p:nvSpPr>
        <p:spPr>
          <a:xfrm>
            <a:off x="9074802" y="4211183"/>
            <a:ext cx="2550435" cy="2242904"/>
          </a:xfrm>
          <a:custGeom>
            <a:avLst/>
            <a:gdLst/>
            <a:ahLst/>
            <a:cxnLst/>
            <a:rect l="l" t="t" r="r" b="b"/>
            <a:pathLst>
              <a:path w="4126633" h="4194798">
                <a:moveTo>
                  <a:pt x="0" y="0"/>
                </a:moveTo>
                <a:lnTo>
                  <a:pt x="4126633" y="0"/>
                </a:lnTo>
                <a:lnTo>
                  <a:pt x="4126633" y="4194798"/>
                </a:lnTo>
                <a:lnTo>
                  <a:pt x="0" y="419479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749644" y="137727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</a:rPr>
              <a:t>Bài</a:t>
            </a:r>
            <a:r>
              <a:rPr lang="en-US" sz="8000" dirty="0">
                <a:solidFill>
                  <a:srgbClr val="FF0000"/>
                </a:solidFill>
              </a:rPr>
              <a:t> 16: </a:t>
            </a:r>
            <a:br>
              <a:rPr lang="en-US" sz="8000" dirty="0"/>
            </a:br>
            <a:r>
              <a:rPr lang="en-US" sz="8000" b="1" dirty="0"/>
              <a:t>TẠM BIỆT CÁNH CAM</a:t>
            </a:r>
            <a:endParaRPr sz="8000" b="1" dirty="0"/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43"/>
          <p:cNvGrpSpPr/>
          <p:nvPr/>
        </p:nvGrpSpPr>
        <p:grpSpPr>
          <a:xfrm>
            <a:off x="4916328" y="2126842"/>
            <a:ext cx="235228" cy="16618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14" name="组合 756"/>
          <p:cNvGrpSpPr/>
          <p:nvPr/>
        </p:nvGrpSpPr>
        <p:grpSpPr>
          <a:xfrm>
            <a:off x="4916328" y="2847910"/>
            <a:ext cx="235228" cy="16618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1" name="组合 763"/>
          <p:cNvGrpSpPr/>
          <p:nvPr/>
        </p:nvGrpSpPr>
        <p:grpSpPr>
          <a:xfrm>
            <a:off x="4916328" y="3605032"/>
            <a:ext cx="235228" cy="16618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4892180" y="4362154"/>
            <a:ext cx="235228" cy="16618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0104" tIns="20052" rIns="40104" bIns="20052" numCol="1" anchor="t" anchorCtr="0" compatLnSpc="1"/>
            <a:lstStyle/>
            <a:p>
              <a:pPr algn="just" defTabSz="702860">
                <a:lnSpc>
                  <a:spcPct val="150000"/>
                </a:lnSpc>
              </a:pPr>
              <a:endParaRPr lang="zh-CN" altLang="en-US" sz="2149" b="1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3275647" y="761979"/>
            <a:ext cx="5640705" cy="625007"/>
          </a:xfrm>
          <a:prstGeom prst="rect">
            <a:avLst/>
          </a:prstGeom>
          <a:noFill/>
        </p:spPr>
        <p:txBody>
          <a:bodyPr wrap="square" lIns="70322" tIns="35161" rIns="70322" bIns="35161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00785"/>
            <a:r>
              <a:rPr lang="vi-VN" sz="36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đạt:</a:t>
            </a:r>
            <a:endParaRPr lang="en-US" sz="36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19" y="288421"/>
            <a:ext cx="1135716" cy="823055"/>
          </a:xfrm>
          <a:prstGeom prst="rect">
            <a:avLst/>
          </a:prstGeom>
        </p:spPr>
      </p:pic>
      <p:pic>
        <p:nvPicPr>
          <p:cNvPr id="40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2" y="1500155"/>
            <a:ext cx="681754" cy="494877"/>
          </a:xfrm>
          <a:prstGeom prst="rect">
            <a:avLst/>
          </a:prstGeom>
        </p:spPr>
      </p:pic>
      <p:pic>
        <p:nvPicPr>
          <p:cNvPr id="41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145" y="375143"/>
            <a:ext cx="730737" cy="560036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194" y="84889"/>
            <a:ext cx="452015" cy="734164"/>
          </a:xfrm>
          <a:prstGeom prst="rect">
            <a:avLst/>
          </a:prstGeom>
        </p:spPr>
      </p:pic>
      <p:pic>
        <p:nvPicPr>
          <p:cNvPr id="35" name="图片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9109088" y="5515776"/>
            <a:ext cx="636160" cy="753101"/>
          </a:xfrm>
          <a:prstGeom prst="rect">
            <a:avLst/>
          </a:prstGeom>
        </p:spPr>
      </p:pic>
      <p:pic>
        <p:nvPicPr>
          <p:cNvPr id="36" name="图片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010016" y="6218955"/>
            <a:ext cx="1470467" cy="619601"/>
          </a:xfrm>
          <a:prstGeom prst="rect">
            <a:avLst/>
          </a:prstGeom>
        </p:spPr>
      </p:pic>
      <p:pic>
        <p:nvPicPr>
          <p:cNvPr id="45" name="图片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1867022" y="5419907"/>
            <a:ext cx="821533" cy="110884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8458ECE-9B03-4200-B331-91F4705CE5EB}"/>
              </a:ext>
            </a:extLst>
          </p:cNvPr>
          <p:cNvSpPr txBox="1"/>
          <p:nvPr/>
        </p:nvSpPr>
        <p:spPr>
          <a:xfrm>
            <a:off x="1679581" y="2212982"/>
            <a:ext cx="8670354" cy="468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24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Phát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triển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vốn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vể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loài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j-lt"/>
              </a:rPr>
              <a:t>bé</a:t>
            </a:r>
            <a:r>
              <a:rPr lang="vi-VN" sz="2400" b="1" dirty="0">
                <a:solidFill>
                  <a:srgbClr val="0070C0"/>
                </a:solidFill>
                <a:effectLst/>
                <a:latin typeface="+mj-lt"/>
                <a:ea typeface="SimSun" panose="02010600030101010101" pitchFamily="2" charset="-122"/>
              </a:rPr>
              <a:t>.</a:t>
            </a:r>
            <a:endParaRPr lang="en-US" sz="2400" b="1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052EF-53FE-40B4-8829-1BCFBCB29DD2}"/>
              </a:ext>
            </a:extLst>
          </p:cNvPr>
          <p:cNvSpPr txBox="1"/>
          <p:nvPr/>
        </p:nvSpPr>
        <p:spPr>
          <a:xfrm>
            <a:off x="1679581" y="3270366"/>
            <a:ext cx="86796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7030A0"/>
                </a:solidFill>
                <a:latin typeface="+mj-lt"/>
              </a:rPr>
              <a:t>- L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uyện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tập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+mj-lt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2400" b="1" i="1" dirty="0">
                <a:solidFill>
                  <a:srgbClr val="7030A0"/>
                </a:solidFill>
                <a:latin typeface="+mj-lt"/>
              </a:rPr>
              <a:t>dấu chấm, dấu chấm hỏi.</a:t>
            </a:r>
            <a:endParaRPr lang="en-US" sz="2400" b="1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799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6745 0.82106 L 0.76745 0.82129 C 0.76497 0.82477 0.7625 0.82916 0.75989 0.83194 C 0.75859 0.8331 0.75716 0.83333 0.75534 0.83379 C 0.75039 0.83588 0.74583 0.8368 0.74075 0.83842 L 0.70312 0.83588 C 0.69961 0.83565 0.69609 0.83518 0.6931 0.83379 C 0.69179 0.83333 0.69114 0.83032 0.6901 0.82963 C 0.68672 0.82754 0.68346 0.82685 0.68021 0.82546 C 0.67187 0.82176 0.67995 0.82453 0.66836 0.82106 C 0.66172 0.81666 0.66862 0.82106 0.65664 0.81481 C 0.65143 0.81203 0.64557 0.80833 0.64049 0.80625 C 0.63737 0.80532 0.63463 0.80509 0.6319 0.80416 C 0.62969 0.8037 0.62773 0.80278 0.62526 0.80231 C 0.62109 0.79953 0.61666 0.79583 0.6125 0.79352 C 0.60768 0.7912 0.60169 0.78889 0.59713 0.78518 C 0.59219 0.78102 0.59153 0.77963 0.58763 0.77453 C 0.58359 0.74305 0.58581 0.76389 0.58763 0.69213 C 0.58763 0.68773 0.58841 0.68379 0.58854 0.6794 C 0.59036 0.65741 0.5901 0.64583 0.59114 0.62222 C 0.59284 0.57199 0.59114 0.62291 0.59297 0.58842 C 0.59336 0.58055 0.59362 0.57268 0.59414 0.56481 C 0.5944 0.54537 0.59531 0.52546 0.59531 0.50602 C 0.59531 0.50324 0.59674 0.44861 0.59297 0.42546 C 0.59232 0.42176 0.59166 0.41805 0.59114 0.41481 C 0.59036 0.41157 0.58854 0.40903 0.58763 0.40625 C 0.58685 0.40231 0.58672 0.39768 0.58554 0.39352 C 0.58359 0.3875 0.58086 0.38241 0.57916 0.37662 C 0.57825 0.37453 0.57799 0.37222 0.57695 0.37037 C 0.57539 0.36736 0.57448 0.36435 0.57252 0.3618 C 0.57122 0.35995 0.56966 0.35926 0.56836 0.35787 C 0.56692 0.35602 0.56588 0.35278 0.56393 0.35139 C 0.56211 0.34953 0.55976 0.34861 0.55755 0.34699 C 0.5556 0.34583 0.55403 0.34398 0.55195 0.34305 C 0.54622 0.33866 0.54622 0.33889 0.5414 0.33657 C 0.5306 0.32592 0.54427 0.33889 0.5319 0.32824 C 0.53021 0.32662 0.52916 0.32453 0.52734 0.32384 C 0.52435 0.32222 0.52096 0.32199 0.51771 0.32176 C 0.48463 0.31666 0.51159 0.32222 0.48971 0.31736 C 0.48268 0.31805 0.4539 0.31852 0.44153 0.32176 C 0.44023 0.32199 0.43893 0.32315 0.43802 0.32384 C 0.43594 0.32477 0.43398 0.32546 0.4319 0.32592 C 0.42239 0.3287 0.42461 0.32778 0.41445 0.33009 L 0.40586 0.33217 C 0.39479 0.33102 0.38346 0.33102 0.37265 0.32824 C 0.36992 0.32731 0.36732 0.32361 0.3651 0.32176 C 0.36276 0.31991 0.36067 0.31898 0.35859 0.31736 L 0.35208 0.30463 C 0.35104 0.30254 0.35 0.30046 0.3487 0.29861 C 0.34583 0.29421 0.3431 0.28958 0.33984 0.28565 C 0.33893 0.28426 0.33789 0.28287 0.33685 0.28148 C 0.33554 0.2794 0.33385 0.27685 0.33242 0.275 C 0.33138 0.27361 0.32956 0.27268 0.32825 0.27083 C 0.32721 0.26944 0.32591 0.26805 0.325 0.26666 C 0.32383 0.26551 0.32291 0.26528 0.32174 0.26435 C 0.31797 0.2618 0.31484 0.25787 0.31107 0.25602 C 0.30807 0.25463 0.30508 0.2537 0.30247 0.25185 C 0.27656 0.23333 0.29518 0.24305 0.2832 0.23703 C 0.28177 0.23472 0.27956 0.23333 0.27864 0.23055 C 0.27773 0.22916 0.27825 0.22639 0.2776 0.22453 C 0.27695 0.22176 0.27552 0.21991 0.27448 0.21805 L 0.27213 0.20509 C 0.27174 0.20324 0.27148 0.20092 0.27122 0.19884 L 0.27005 0.19028 C 0.26966 0.18333 0.26979 0.17592 0.26927 0.16921 C 0.26849 0.16574 0.26666 0.16389 0.26562 0.16065 C 0.25911 0.13842 0.27317 0.17662 0.26146 0.14583 C 0.25937 0.13379 0.26185 0.14444 0.25625 0.13333 C 0.25247 0.12592 0.25208 0.12014 0.24765 0.11435 C 0.24661 0.11296 0.24518 0.11296 0.24453 0.11203 C 0.24245 0.11018 0.24075 0.10741 0.23893 0.10602 C 0.23672 0.10416 0.23437 0.10324 0.23242 0.10139 C 0.2306 0.10046 0.22591 0.09629 0.22383 0.09514 C 0.22187 0.09421 0.22005 0.09398 0.21849 0.09305 C 0.20911 0.09398 0.19961 0.09352 0.19049 0.09514 C 0.1875 0.09583 0.18489 0.09884 0.1819 0.09953 L 0.17135 0.10139 C 0.16836 0.10231 0.16536 0.10324 0.16276 0.1037 C 0.1582 0.1044 0.15416 0.10509 0.14961 0.10602 C 0.14817 0.10648 0.14687 0.10694 0.14531 0.10787 C 0.14427 0.10833 0.14323 0.10972 0.14206 0.10995 C 0.14023 0.11088 0.13828 0.11157 0.13672 0.11203 C 0.12942 0.11921 0.12877 0.12083 0.11745 0.12477 C 0.11263 0.12639 0.10807 0.12639 0.10325 0.12685 C 0.07747 0.13125 0.11028 0.12778 0.06341 0.13102 C 0.06211 0.13194 0.06054 0.13287 0.05924 0.13333 C 0.04023 0.1375 0.04974 0.13194 0.04088 0.1375 C 0.0319 0.1368 0.02278 0.13796 0.01406 0.13518 C 0.01289 0.13495 0.01289 0.13055 0.01198 0.12916 C 0.01094 0.12754 0.00963 0.12754 0.00859 0.12685 C 0.00651 0.11528 0.00859 0.12569 0.0056 0.11435 C 0.00338 0.10694 0.00338 0.10648 0.00208 0.09953 C 0.00182 0.07916 0.00156 0.05833 0.00104 0.03796 C 0.00078 0.0287 0.00065 0.01944 2.29167E-6 0.01018 C -0.00013 0.00833 -0.00039 0.00602 -0.00104 0.00416 C -0.00169 0.00231 -0.00248 0.00139 -0.003 2.22222E-6 L 2.29167E-6 2.22222E-6 " pathEditMode="relative" rAng="0" ptsTypes="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29" y="-4018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0556" y="898549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47318" y="10101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33692" y="1851225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438777" y="295934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95877" y="4067459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07121" y="5175004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2865" t="12892" r="36368" b="25903"/>
          <a:stretch/>
        </p:blipFill>
        <p:spPr>
          <a:xfrm>
            <a:off x="6934202" y="1544880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0810" t="69036" r="14802"/>
          <a:stretch/>
        </p:blipFill>
        <p:spPr>
          <a:xfrm>
            <a:off x="8205789" y="4475666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69755" t="21807" r="3834" b="36265"/>
          <a:stretch/>
        </p:blipFill>
        <p:spPr>
          <a:xfrm>
            <a:off x="9296401" y="2130667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319723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943474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5885" r="3101" b="29166"/>
          <a:stretch/>
        </p:blipFill>
        <p:spPr>
          <a:xfrm>
            <a:off x="437667" y="1435335"/>
            <a:ext cx="10941524" cy="26860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851" y="4293566"/>
            <a:ext cx="3653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9262" y="4296495"/>
            <a:ext cx="2637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7939" y="4296496"/>
            <a:ext cx="377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5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788470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301</Words>
  <Application>Microsoft Office PowerPoint</Application>
  <PresentationFormat>Widescreen</PresentationFormat>
  <Paragraphs>56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Calibri</vt:lpstr>
      <vt:lpstr>Calibri Light</vt:lpstr>
      <vt:lpstr>Lobster</vt:lpstr>
      <vt:lpstr>Open Sans Bold</vt:lpstr>
      <vt:lpstr>Times New Roman</vt:lpstr>
      <vt:lpstr>Office Theme</vt:lpstr>
      <vt:lpstr>PowerPoint Presentation</vt:lpstr>
      <vt:lpstr>Bài 16:  TẠM BIỆT CÁNH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ngoc anh nguyen</cp:lastModifiedBy>
  <cp:revision>58</cp:revision>
  <dcterms:created xsi:type="dcterms:W3CDTF">2021-07-13T00:48:11Z</dcterms:created>
  <dcterms:modified xsi:type="dcterms:W3CDTF">2026-03-10T08:38:20Z</dcterms:modified>
</cp:coreProperties>
</file>