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8" r:id="rId1"/>
  </p:sldMasterIdLst>
  <p:notesMasterIdLst>
    <p:notesMasterId r:id="rId25"/>
  </p:notesMasterIdLst>
  <p:sldIdLst>
    <p:sldId id="302" r:id="rId2"/>
    <p:sldId id="268" r:id="rId3"/>
    <p:sldId id="269" r:id="rId4"/>
    <p:sldId id="270" r:id="rId5"/>
    <p:sldId id="271" r:id="rId6"/>
    <p:sldId id="272" r:id="rId7"/>
    <p:sldId id="256" r:id="rId8"/>
    <p:sldId id="295" r:id="rId9"/>
    <p:sldId id="273" r:id="rId10"/>
    <p:sldId id="275" r:id="rId11"/>
    <p:sldId id="276" r:id="rId12"/>
    <p:sldId id="300" r:id="rId13"/>
    <p:sldId id="301" r:id="rId14"/>
    <p:sldId id="280" r:id="rId15"/>
    <p:sldId id="281" r:id="rId16"/>
    <p:sldId id="282" r:id="rId17"/>
    <p:sldId id="297" r:id="rId18"/>
    <p:sldId id="283" r:id="rId19"/>
    <p:sldId id="284" r:id="rId20"/>
    <p:sldId id="287" r:id="rId21"/>
    <p:sldId id="291" r:id="rId22"/>
    <p:sldId id="292" r:id="rId23"/>
    <p:sldId id="290" r:id="rId24"/>
  </p:sldIdLst>
  <p:sldSz cx="12192000" cy="6858000"/>
  <p:notesSz cx="6858000" cy="9144000"/>
  <p:embeddedFontLst>
    <p:embeddedFont>
      <p:font typeface="#9Slide03 AmpleSoft Bold" panose="020B0604020202020204" charset="0"/>
      <p:regular r:id="rId26"/>
    </p:embeddedFont>
    <p:embeddedFont>
      <p:font typeface="#9Slide05 Aphrodite Pro" panose="020B0604020202020204" charset="0"/>
      <p:regular r:id="rId27"/>
    </p:embeddedFont>
    <p:embeddedFont>
      <p:font typeface="#9Slide07 Altus" panose="020B0604020202020204" charset="0"/>
      <p:regular r:id="rId28"/>
    </p:embeddedFont>
    <p:embeddedFont>
      <p:font typeface="#9Slide07 HoneyCream" panose="020B0604020202020204" charset="0"/>
      <p:regular r:id="rId29"/>
    </p:embeddedFont>
    <p:embeddedFont>
      <p:font typeface="#9Slide07 SVNZiclets" panose="02000603000000000000" charset="0"/>
      <p:regular r:id="rId30"/>
    </p:embeddedFont>
    <p:embeddedFont>
      <p:font typeface="Abril Fatface" panose="02000503000000020003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Jokerman" panose="04090605060D06020702" pitchFamily="82" charset="0"/>
      <p:regular r:id="rId37"/>
    </p:embeddedFont>
    <p:embeddedFont>
      <p:font typeface="Lobster" panose="00000500000000000000" pitchFamily="2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AE6"/>
    <a:srgbClr val="F5B49B"/>
    <a:srgbClr val="D44B16"/>
    <a:srgbClr val="F59418"/>
    <a:srgbClr val="FBD7A8"/>
    <a:srgbClr val="F5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4" autoAdjust="0"/>
    <p:restoredTop sz="94660"/>
  </p:normalViewPr>
  <p:slideViewPr>
    <p:cSldViewPr snapToGrid="0">
      <p:cViewPr varScale="1">
        <p:scale>
          <a:sx n="59" d="100"/>
          <a:sy n="59" d="100"/>
        </p:scale>
        <p:origin x="6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019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140" y="-2225143"/>
            <a:ext cx="2918460" cy="49682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4230" y="-528963"/>
            <a:ext cx="2918460" cy="4968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231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6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12" Type="http://schemas.openxmlformats.org/officeDocument/2006/relationships/image" Target="../media/image1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26.jpe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microsoft.com/office/2007/relationships/hdphoto" Target="../media/hdphoto2.wdp"/><Relationship Id="rId7" Type="http://schemas.openxmlformats.org/officeDocument/2006/relationships/image" Target="../media/image20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microsoft.com/office/2007/relationships/hdphoto" Target="../media/hdphoto12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4" Type="http://schemas.openxmlformats.org/officeDocument/2006/relationships/image" Target="../media/image33.png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microsoft.com/office/2007/relationships/hdphoto" Target="../media/hdphoto12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4" Type="http://schemas.openxmlformats.org/officeDocument/2006/relationships/image" Target="../media/image33.png"/><Relationship Id="rId9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microsoft.com/office/2007/relationships/hdphoto" Target="../media/hdphoto12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4" Type="http://schemas.openxmlformats.org/officeDocument/2006/relationships/image" Target="../media/image33.png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21 THÁNG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……………………………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ransition spd="med">
    <p:newsflash/>
    <p:sndAc>
      <p:stSnd>
        <p:snd r:embed="rId3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760272" y="15990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770962" y="303639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543091" y="270832"/>
            <a:ext cx="11521090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110;p5"/>
          <p:cNvGrpSpPr/>
          <p:nvPr/>
        </p:nvGrpSpPr>
        <p:grpSpPr>
          <a:xfrm rot="8540225">
            <a:off x="-132828" y="-1062299"/>
            <a:ext cx="957470" cy="4380497"/>
            <a:chOff x="8286350" y="2240498"/>
            <a:chExt cx="957493" cy="4380603"/>
          </a:xfrm>
        </p:grpSpPr>
        <p:sp>
          <p:nvSpPr>
            <p:cNvPr id="8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634316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2155855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536" y="295906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584" y="825344"/>
            <a:ext cx="4606516" cy="465691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2196400" y="3606718"/>
            <a:ext cx="6850563" cy="925941"/>
            <a:chOff x="1087785" y="2487203"/>
            <a:chExt cx="7354659" cy="925941"/>
          </a:xfrm>
        </p:grpSpPr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6F4E5D0-12FB-48A6-8C1F-CB8D9622357E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CD755F1-3664-4A3B-83EC-B18C31B33EC8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88927DE-B65F-42A4-8B20-CEE476ABE71D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D6BC947-6A10-4F0A-AAC8-8C543CA6D1A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D852C5C-735F-4899-8E08-677731DFF67C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20D9A20-9BBC-4478-B4D6-B8B74C8FEB8D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319FFFD-7E40-4F4F-B506-13BE4E8A5F6C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8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59" y="359605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20" y="357354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30" y="357778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11" y="3558143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18" y="3519388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28" y="355814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1754018" y="1940394"/>
            <a:ext cx="80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a)</a:t>
            </a:r>
          </a:p>
        </p:txBody>
      </p:sp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78" y="355053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78" y="3558141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7598906" y="1393462"/>
            <a:ext cx="38691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2 quả cam, </a:t>
            </a:r>
          </a:p>
          <a:p>
            <a:pPr algn="ctr"/>
            <a:r>
              <a:rPr lang="vi-VN" sz="2300" i="1" dirty="0"/>
              <a:t>4 đĩa có 8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8 quả cam chia vào các đĩa, mỗi đĩa 2 quả. Được 4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2304545" y="5137881"/>
                <a:ext cx="2347789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4 = 8</a:t>
                </a:r>
              </a:p>
            </p:txBody>
          </p:sp>
        </mc:Choice>
        <mc:Fallback xmlns="">
          <p:sp>
            <p:nvSpPr>
              <p:cNvPr id="96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545" y="5137881"/>
                <a:ext cx="2347789" cy="746892"/>
              </a:xfrm>
              <a:prstGeom prst="roundRect">
                <a:avLst/>
              </a:prstGeom>
              <a:blipFill>
                <a:blip r:embed="rId12"/>
                <a:stretch>
                  <a:fillRect l="-767" t="-3125" r="-767" b="-21094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Parallelogram 96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2223482" y="3606718"/>
            <a:ext cx="6850563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222381" y="3745838"/>
            <a:ext cx="1351524" cy="647701"/>
            <a:chOff x="4210303" y="5351786"/>
            <a:chExt cx="1450975" cy="647701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918089" y="3745882"/>
            <a:ext cx="1351524" cy="647701"/>
            <a:chOff x="5906011" y="5351830"/>
            <a:chExt cx="1450975" cy="647701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84D4263-372A-423A-AD64-02E5DC03AAC0}"/>
              </a:ext>
            </a:extLst>
          </p:cNvPr>
          <p:cNvGrpSpPr/>
          <p:nvPr/>
        </p:nvGrpSpPr>
        <p:grpSpPr>
          <a:xfrm>
            <a:off x="5613797" y="3745926"/>
            <a:ext cx="1351524" cy="647701"/>
            <a:chOff x="7601719" y="5351874"/>
            <a:chExt cx="1450975" cy="647701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633016D-5994-4CFA-8676-DE38B18F3BFA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0F8E4E8-6C05-42CB-A1DB-7EA8E1635851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6623D2-EFCB-48B8-B046-BA47CE6CA878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5D25280-6202-4B12-B436-50F5F56FECE7}"/>
              </a:ext>
            </a:extLst>
          </p:cNvPr>
          <p:cNvGrpSpPr/>
          <p:nvPr/>
        </p:nvGrpSpPr>
        <p:grpSpPr>
          <a:xfrm>
            <a:off x="7310299" y="3745838"/>
            <a:ext cx="1351524" cy="647701"/>
            <a:chOff x="9298221" y="5351786"/>
            <a:chExt cx="1450975" cy="647701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8ECB9B2C-AFCF-4029-ABBB-4D596A871A75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2509572-7040-413F-87FC-843A80534215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39421A6-DA21-4414-91B9-4F58F31D72C1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48" y="2678817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70" y="2686318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92" y="2693819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14" y="270132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6" y="2708821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58" y="2716322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75" y="2693819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2268F51-72A6-4D77-9B50-9D17C16F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97" y="2701320"/>
            <a:ext cx="578083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972097" y="5409168"/>
            <a:ext cx="7229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3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6096251" y="5137881"/>
            <a:ext cx="2347789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/>
              <a:t>8 : 2 = 4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063401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1901 -0.1391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255 -0.1324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1315 -0.1324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6328 -0.1324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05183 -0.1324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0182 -0.1312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9114 -0.125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104 -0.1391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01667 0.1303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36 0.1294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2916 0.1282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12408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0668 0.1261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5482 0.125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1159 0.12824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9362 0.12709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2" grpId="0"/>
      <p:bldP spid="95" grpId="0" uiExpand="1" build="p"/>
      <p:bldP spid="96" grpId="0" animBg="1"/>
      <p:bldP spid="97" grpId="0" animBg="1"/>
      <p:bldP spid="122" grpId="0" animBg="1"/>
      <p:bldP spid="1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10;p5"/>
          <p:cNvGrpSpPr/>
          <p:nvPr/>
        </p:nvGrpSpPr>
        <p:grpSpPr>
          <a:xfrm rot="10800000">
            <a:off x="-14141" y="-130321"/>
            <a:ext cx="957470" cy="4380497"/>
            <a:chOff x="8286350" y="2240498"/>
            <a:chExt cx="957493" cy="4380603"/>
          </a:xfrm>
        </p:grpSpPr>
        <p:sp>
          <p:nvSpPr>
            <p:cNvPr id="7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5" name="Picture 3" descr="C:\Users\HP\Desktop\21572900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29" y="2988932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917691" y="651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678621" y="1105741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586285"/>
                  </p:ext>
                </p:extLst>
              </p:nvPr>
            </p:nvGraphicFramePr>
            <p:xfrm>
              <a:off x="5183791" y="538948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</a:t>
                          </a:r>
                          <a:r>
                            <a:rPr lang="vi-VN" sz="2800" dirty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</a:rPr>
                            <a:t>1</a:t>
                          </a:r>
                          <a:r>
                            <a:rPr lang="vi-VN" sz="2800" dirty="0"/>
                            <a:t>    =  </a:t>
                          </a:r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</a:t>
                          </a:r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2</a:t>
                          </a:r>
                          <a:r>
                            <a:rPr lang="vi-VN" sz="2800" dirty="0"/>
                            <a:t> : 2 = </a:t>
                          </a:r>
                          <a:r>
                            <a:rPr lang="vi-VN" sz="2800" dirty="0">
                              <a:solidFill>
                                <a:srgbClr val="00B050"/>
                              </a:solidFill>
                            </a:rPr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</a:t>
                          </a:r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4</a:t>
                          </a:r>
                          <a:r>
                            <a:rPr lang="vi-VN" sz="2800" dirty="0"/>
                            <a:t> : 2 = </a:t>
                          </a:r>
                          <a:r>
                            <a:rPr lang="vi-VN" sz="2800" dirty="0">
                              <a:solidFill>
                                <a:srgbClr val="00B050"/>
                              </a:solidFill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</a:t>
                          </a:r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6</a:t>
                          </a:r>
                          <a:r>
                            <a:rPr lang="vi-VN" sz="2800" dirty="0"/>
                            <a:t> : 2 = </a:t>
                          </a:r>
                          <a:r>
                            <a:rPr lang="vi-VN" sz="2800" dirty="0">
                              <a:solidFill>
                                <a:srgbClr val="00B050"/>
                              </a:solidFill>
                            </a:rPr>
                            <a:t>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     8</a:t>
                          </a:r>
                          <a:r>
                            <a:rPr lang="vi-VN" sz="2800" dirty="0"/>
                            <a:t>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</a:t>
                          </a:r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10</a:t>
                          </a:r>
                          <a:r>
                            <a:rPr lang="vi-VN" sz="2800" dirty="0"/>
                            <a:t>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9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586285"/>
                  </p:ext>
                </p:extLst>
              </p:nvPr>
            </p:nvGraphicFramePr>
            <p:xfrm>
              <a:off x="5183791" y="538948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0217" r="-100920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</a:t>
                          </a:r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2</a:t>
                          </a:r>
                          <a:r>
                            <a:rPr lang="vi-VN" sz="2800" dirty="0"/>
                            <a:t> : 2 = </a:t>
                          </a:r>
                          <a:r>
                            <a:rPr lang="vi-VN" sz="2800" dirty="0">
                              <a:solidFill>
                                <a:srgbClr val="00B050"/>
                              </a:solidFill>
                            </a:rPr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192308" r="-100920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</a:t>
                          </a:r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4</a:t>
                          </a:r>
                          <a:r>
                            <a:rPr lang="vi-VN" sz="2800" dirty="0"/>
                            <a:t> : 2 = </a:t>
                          </a:r>
                          <a:r>
                            <a:rPr lang="vi-VN" sz="2800" dirty="0">
                              <a:solidFill>
                                <a:srgbClr val="00B050"/>
                              </a:solidFill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289130" r="-100920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</a:t>
                          </a:r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6</a:t>
                          </a:r>
                          <a:r>
                            <a:rPr lang="vi-VN" sz="2800" dirty="0"/>
                            <a:t> : 2 = </a:t>
                          </a:r>
                          <a:r>
                            <a:rPr lang="vi-VN" sz="2800" dirty="0">
                              <a:solidFill>
                                <a:srgbClr val="00B050"/>
                              </a:solidFill>
                            </a:rPr>
                            <a:t>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389130" r="-100920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     8</a:t>
                          </a:r>
                          <a:r>
                            <a:rPr lang="vi-VN" sz="2800" dirty="0"/>
                            <a:t>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489130" r="-100920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</a:t>
                          </a:r>
                          <a:r>
                            <a:rPr lang="vi-VN" sz="2800" dirty="0">
                              <a:solidFill>
                                <a:srgbClr val="00B0F0"/>
                              </a:solidFill>
                            </a:rPr>
                            <a:t>10</a:t>
                          </a:r>
                          <a:r>
                            <a:rPr lang="vi-VN" sz="2800" dirty="0"/>
                            <a:t>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589130" r="-100920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689130" r="-100920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797802" r="-100920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888043" r="-100920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88043" r="-100920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: 2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7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9527628" y="2736963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8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9527628" y="3322722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9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9527628" y="386477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0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9527628" y="444328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1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9527628" y="499974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2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9527628" y="555620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8152337" y="1059381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2778453" y="3673000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1960755" y="4195495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Thương là các số tự nhiên tăng dần từ 1 đến 10.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8844422" y="1059381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9464558" y="1059381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Callout 23"/>
          <p:cNvSpPr/>
          <p:nvPr/>
        </p:nvSpPr>
        <p:spPr>
          <a:xfrm>
            <a:off x="1272858" y="1541454"/>
            <a:ext cx="3403013" cy="1443401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28D4157-CC80-47A7-9DC4-6D2AAB700F17}"/>
              </a:ext>
            </a:extLst>
          </p:cNvPr>
          <p:cNvSpPr txBox="1"/>
          <p:nvPr/>
        </p:nvSpPr>
        <p:spPr>
          <a:xfrm>
            <a:off x="1539136" y="1847657"/>
            <a:ext cx="269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/>
              <a:t>Lập bảng chia 2 từ bảng nhân 2.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80ACAFA-8311-1A7F-167D-A184AC20F7AD}"/>
              </a:ext>
            </a:extLst>
          </p:cNvPr>
          <p:cNvSpPr/>
          <p:nvPr/>
        </p:nvSpPr>
        <p:spPr>
          <a:xfrm>
            <a:off x="7820152" y="512840"/>
            <a:ext cx="2679249" cy="60115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85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2" grpId="0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4" grpId="0" animBg="1"/>
      <p:bldP spid="125" grpId="0" uiExpand="1" build="p"/>
      <p:bldP spid="126" grpId="0" animBg="1"/>
      <p:bldP spid="127" grpId="0" animBg="1"/>
      <p:bldP spid="130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30B0F-5E52-D09A-7745-94D06FF9E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>
            <a:extLst>
              <a:ext uri="{FF2B5EF4-FFF2-40B4-BE49-F238E27FC236}">
                <a16:creationId xmlns:a16="http://schemas.microsoft.com/office/drawing/2014/main" id="{78784238-6F96-AE27-E10F-35C63C558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8;p5">
            <a:extLst>
              <a:ext uri="{FF2B5EF4-FFF2-40B4-BE49-F238E27FC236}">
                <a16:creationId xmlns:a16="http://schemas.microsoft.com/office/drawing/2014/main" id="{F15822BB-ED52-96EC-F568-959EB2841CCA}"/>
              </a:ext>
            </a:extLst>
          </p:cNvPr>
          <p:cNvSpPr/>
          <p:nvPr/>
        </p:nvSpPr>
        <p:spPr>
          <a:xfrm>
            <a:off x="593170" y="195993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10;p5">
            <a:extLst>
              <a:ext uri="{FF2B5EF4-FFF2-40B4-BE49-F238E27FC236}">
                <a16:creationId xmlns:a16="http://schemas.microsoft.com/office/drawing/2014/main" id="{56299CA0-737A-3D66-BA79-885616943B91}"/>
              </a:ext>
            </a:extLst>
          </p:cNvPr>
          <p:cNvGrpSpPr/>
          <p:nvPr/>
        </p:nvGrpSpPr>
        <p:grpSpPr>
          <a:xfrm rot="10800000">
            <a:off x="-14141" y="-130321"/>
            <a:ext cx="957470" cy="4380497"/>
            <a:chOff x="8286350" y="2240498"/>
            <a:chExt cx="957493" cy="4380603"/>
          </a:xfrm>
        </p:grpSpPr>
        <p:sp>
          <p:nvSpPr>
            <p:cNvPr id="7" name="Google Shape;111;p5">
              <a:extLst>
                <a:ext uri="{FF2B5EF4-FFF2-40B4-BE49-F238E27FC236}">
                  <a16:creationId xmlns:a16="http://schemas.microsoft.com/office/drawing/2014/main" id="{EA5591C2-0B86-0E93-32AD-2458B25F5CBB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2;p5">
              <a:extLst>
                <a:ext uri="{FF2B5EF4-FFF2-40B4-BE49-F238E27FC236}">
                  <a16:creationId xmlns:a16="http://schemas.microsoft.com/office/drawing/2014/main" id="{4AACCA8B-04F9-E554-BC37-FC27E960BF81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3;p5">
              <a:extLst>
                <a:ext uri="{FF2B5EF4-FFF2-40B4-BE49-F238E27FC236}">
                  <a16:creationId xmlns:a16="http://schemas.microsoft.com/office/drawing/2014/main" id="{EED767F3-E9F7-0AB1-24E6-6BD79554EB44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4;p5">
              <a:extLst>
                <a:ext uri="{FF2B5EF4-FFF2-40B4-BE49-F238E27FC236}">
                  <a16:creationId xmlns:a16="http://schemas.microsoft.com/office/drawing/2014/main" id="{11B36DEC-8818-819E-7DEC-48495E175331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5;p5">
              <a:extLst>
                <a:ext uri="{FF2B5EF4-FFF2-40B4-BE49-F238E27FC236}">
                  <a16:creationId xmlns:a16="http://schemas.microsoft.com/office/drawing/2014/main" id="{10DBA5ED-B703-1F13-A16A-DE46A4370FA2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6;p5">
              <a:extLst>
                <a:ext uri="{FF2B5EF4-FFF2-40B4-BE49-F238E27FC236}">
                  <a16:creationId xmlns:a16="http://schemas.microsoft.com/office/drawing/2014/main" id="{E083D636-FF04-A4F7-C345-3D59383D1EBF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7;p5">
              <a:extLst>
                <a:ext uri="{FF2B5EF4-FFF2-40B4-BE49-F238E27FC236}">
                  <a16:creationId xmlns:a16="http://schemas.microsoft.com/office/drawing/2014/main" id="{4B2A7A54-2DAF-8DD0-CB61-B39505CE39AE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8;p5">
              <a:extLst>
                <a:ext uri="{FF2B5EF4-FFF2-40B4-BE49-F238E27FC236}">
                  <a16:creationId xmlns:a16="http://schemas.microsoft.com/office/drawing/2014/main" id="{3583BF50-398D-19BA-9739-56AD2EA9DDE0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5" name="Picture 3" descr="C:\Users\HP\Desktop\21572900 (1).jpg">
            <a:extLst>
              <a:ext uri="{FF2B5EF4-FFF2-40B4-BE49-F238E27FC236}">
                <a16:creationId xmlns:a16="http://schemas.microsoft.com/office/drawing/2014/main" id="{0AE64DD1-6EBA-590E-4CEB-88A5DF51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29" y="2988932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90D6946-088E-C7A3-507D-5AE8024F2D32}"/>
              </a:ext>
            </a:extLst>
          </p:cNvPr>
          <p:cNvSpPr txBox="1"/>
          <p:nvPr/>
        </p:nvSpPr>
        <p:spPr>
          <a:xfrm>
            <a:off x="2474976" y="730820"/>
            <a:ext cx="3267902" cy="5049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07039A7-ADE0-5C1C-BA03-A0B05791EC06}"/>
              </a:ext>
            </a:extLst>
          </p:cNvPr>
          <p:cNvSpPr txBox="1"/>
          <p:nvPr/>
        </p:nvSpPr>
        <p:spPr>
          <a:xfrm>
            <a:off x="6788577" y="730820"/>
            <a:ext cx="3443096" cy="5049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4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381A5407-DF5C-1B87-2704-78F858AA4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78" y="1016001"/>
            <a:ext cx="796746" cy="8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3DC7BB36-169E-D000-7F2D-26B79EA78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63" y="3020121"/>
            <a:ext cx="796746" cy="8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2B10A960-4800-9E33-9FF9-E95B6A00C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78" y="4015638"/>
            <a:ext cx="796746" cy="8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AF476F14-B831-A859-EEE9-A0953C6C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04" y="2947988"/>
            <a:ext cx="937309" cy="96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9AB66DD3-B3CC-8987-EE79-53855126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298" y="1042654"/>
            <a:ext cx="796746" cy="8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238F8152-B0D5-BF09-E37E-4EA3F3E3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426" y="4959823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FDC1EFE3-489A-A5D5-9A3C-3BD09937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04" y="3943181"/>
            <a:ext cx="874805" cy="89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705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8687A-377E-8C5C-6B2C-D8370503B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>
            <a:extLst>
              <a:ext uri="{FF2B5EF4-FFF2-40B4-BE49-F238E27FC236}">
                <a16:creationId xmlns:a16="http://schemas.microsoft.com/office/drawing/2014/main" id="{858372CF-9F43-4438-6F16-86ED57584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8;p5">
            <a:extLst>
              <a:ext uri="{FF2B5EF4-FFF2-40B4-BE49-F238E27FC236}">
                <a16:creationId xmlns:a16="http://schemas.microsoft.com/office/drawing/2014/main" id="{BF2A4AF6-4E12-BDE2-2060-85F0077DB5A3}"/>
              </a:ext>
            </a:extLst>
          </p:cNvPr>
          <p:cNvSpPr/>
          <p:nvPr/>
        </p:nvSpPr>
        <p:spPr>
          <a:xfrm>
            <a:off x="593170" y="195993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10;p5">
            <a:extLst>
              <a:ext uri="{FF2B5EF4-FFF2-40B4-BE49-F238E27FC236}">
                <a16:creationId xmlns:a16="http://schemas.microsoft.com/office/drawing/2014/main" id="{C879273F-F334-03C5-FE4F-BA0CEB55D321}"/>
              </a:ext>
            </a:extLst>
          </p:cNvPr>
          <p:cNvGrpSpPr/>
          <p:nvPr/>
        </p:nvGrpSpPr>
        <p:grpSpPr>
          <a:xfrm rot="10800000">
            <a:off x="-14141" y="-130321"/>
            <a:ext cx="957470" cy="4380497"/>
            <a:chOff x="8286350" y="2240498"/>
            <a:chExt cx="957493" cy="4380603"/>
          </a:xfrm>
        </p:grpSpPr>
        <p:sp>
          <p:nvSpPr>
            <p:cNvPr id="7" name="Google Shape;111;p5">
              <a:extLst>
                <a:ext uri="{FF2B5EF4-FFF2-40B4-BE49-F238E27FC236}">
                  <a16:creationId xmlns:a16="http://schemas.microsoft.com/office/drawing/2014/main" id="{3EFC5DF4-3DC4-56B4-0C54-0B0A4FDD5306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2;p5">
              <a:extLst>
                <a:ext uri="{FF2B5EF4-FFF2-40B4-BE49-F238E27FC236}">
                  <a16:creationId xmlns:a16="http://schemas.microsoft.com/office/drawing/2014/main" id="{77BCFE8D-79FB-7C32-DE23-C1ECEEF2FCA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3;p5">
              <a:extLst>
                <a:ext uri="{FF2B5EF4-FFF2-40B4-BE49-F238E27FC236}">
                  <a16:creationId xmlns:a16="http://schemas.microsoft.com/office/drawing/2014/main" id="{6F30175F-F040-D8E2-2C76-FE0ED9365350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4;p5">
              <a:extLst>
                <a:ext uri="{FF2B5EF4-FFF2-40B4-BE49-F238E27FC236}">
                  <a16:creationId xmlns:a16="http://schemas.microsoft.com/office/drawing/2014/main" id="{0A497E42-19F1-2CB4-4215-437CED453063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5;p5">
              <a:extLst>
                <a:ext uri="{FF2B5EF4-FFF2-40B4-BE49-F238E27FC236}">
                  <a16:creationId xmlns:a16="http://schemas.microsoft.com/office/drawing/2014/main" id="{A9E9FCF6-072D-D6D7-E058-B5B93DF1CF3B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6;p5">
              <a:extLst>
                <a:ext uri="{FF2B5EF4-FFF2-40B4-BE49-F238E27FC236}">
                  <a16:creationId xmlns:a16="http://schemas.microsoft.com/office/drawing/2014/main" id="{3DC40313-24F0-B82C-986B-E8B522A5DEBF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7;p5">
              <a:extLst>
                <a:ext uri="{FF2B5EF4-FFF2-40B4-BE49-F238E27FC236}">
                  <a16:creationId xmlns:a16="http://schemas.microsoft.com/office/drawing/2014/main" id="{B16D30B3-CDAB-E6EE-94B5-0688C5D9AB16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8;p5">
              <a:extLst>
                <a:ext uri="{FF2B5EF4-FFF2-40B4-BE49-F238E27FC236}">
                  <a16:creationId xmlns:a16="http://schemas.microsoft.com/office/drawing/2014/main" id="{F8708048-895B-A563-615B-C160E32A7CE5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5" name="Picture 3" descr="C:\Users\HP\Desktop\21572900 (1).jpg">
            <a:extLst>
              <a:ext uri="{FF2B5EF4-FFF2-40B4-BE49-F238E27FC236}">
                <a16:creationId xmlns:a16="http://schemas.microsoft.com/office/drawing/2014/main" id="{2185D09B-CBFA-CD79-0416-CE0417B2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29" y="2988932"/>
            <a:ext cx="2899948" cy="4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58DEB25-8D5E-3048-DDC3-32EEA3B6D767}"/>
              </a:ext>
            </a:extLst>
          </p:cNvPr>
          <p:cNvSpPr txBox="1"/>
          <p:nvPr/>
        </p:nvSpPr>
        <p:spPr>
          <a:xfrm>
            <a:off x="2474976" y="730820"/>
            <a:ext cx="3267902" cy="5049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E508477-C0C9-B4E9-3DD8-008CAA2E659C}"/>
              </a:ext>
            </a:extLst>
          </p:cNvPr>
          <p:cNvSpPr txBox="1"/>
          <p:nvPr/>
        </p:nvSpPr>
        <p:spPr>
          <a:xfrm>
            <a:off x="6788577" y="730820"/>
            <a:ext cx="3443096" cy="5049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 2  =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4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7519BD8C-DCFA-C878-6F4D-1C64B08D9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78" y="1016001"/>
            <a:ext cx="796746" cy="8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7FF55A63-A4B0-D388-8FBC-609D4213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94" y="3954503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7982F798-17DD-EBE5-D31B-9D829F964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63" y="1990990"/>
            <a:ext cx="796746" cy="8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D7E4DB49-5229-D11E-DAE3-7C634E857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42" y="2024607"/>
            <a:ext cx="796746" cy="8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B48EE7F3-2B39-925F-6CC2-34105CD45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62" y="3954503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061E4631-480A-857D-05DF-2128D168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85" y="3954503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A9750240-3C82-FDE6-460C-B4361CA62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49" y="4974933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4D392262-E29A-15A6-ADE1-C23FB0CEB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666" y="923700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3D92D3E0-6E24-6CD3-E691-F0C5F359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28" y="1939659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44B2170D-FE4E-6BE0-9539-31016B56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15" y="1950698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F394ACDB-1D2A-CB70-9F06-F17B6FBD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17" y="1939658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0E9B81EC-572E-6F53-066E-08E5E805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16" y="2957270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C5C633DA-7480-1261-CEA5-6F6686C4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28" y="2920702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1AEE052C-F94C-05CD-BE53-C92DA86E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903" y="3932030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C8CA399A-4216-936B-1062-AB80C694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737" y="3957505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826D73E3-6E69-1450-3ACC-9782E680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08" y="4974932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DEA52F95-283A-6146-56E3-90B14475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95" y="4964636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C8D9218D-E298-1CF2-CF32-5FC31C91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21" y="4942472"/>
            <a:ext cx="940765" cy="9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360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HOẠT ĐỘNG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32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78;p4"/>
          <p:cNvGrpSpPr/>
          <p:nvPr/>
        </p:nvGrpSpPr>
        <p:grpSpPr>
          <a:xfrm>
            <a:off x="1930283" y="1610007"/>
            <a:ext cx="8913604" cy="2910119"/>
            <a:chOff x="1712498" y="767350"/>
            <a:chExt cx="5272441" cy="5604964"/>
          </a:xfrm>
        </p:grpSpPr>
        <p:sp>
          <p:nvSpPr>
            <p:cNvPr id="7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;p4"/>
            <p:cNvSpPr/>
            <p:nvPr/>
          </p:nvSpPr>
          <p:spPr>
            <a:xfrm>
              <a:off x="1887151" y="1046625"/>
              <a:ext cx="177633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;p4"/>
            <p:cNvSpPr/>
            <p:nvPr/>
          </p:nvSpPr>
          <p:spPr>
            <a:xfrm>
              <a:off x="1883238" y="2140824"/>
              <a:ext cx="181545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3;p4"/>
            <p:cNvSpPr/>
            <p:nvPr/>
          </p:nvSpPr>
          <p:spPr>
            <a:xfrm>
              <a:off x="1887151" y="3256424"/>
              <a:ext cx="177633" cy="379614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4;p4"/>
            <p:cNvSpPr/>
            <p:nvPr/>
          </p:nvSpPr>
          <p:spPr>
            <a:xfrm>
              <a:off x="1883238" y="4274426"/>
              <a:ext cx="181546" cy="518701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4"/>
            <p:cNvSpPr/>
            <p:nvPr/>
          </p:nvSpPr>
          <p:spPr>
            <a:xfrm>
              <a:off x="1883238" y="5417425"/>
              <a:ext cx="181546" cy="25935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97;p4"/>
          <p:cNvGrpSpPr/>
          <p:nvPr/>
        </p:nvGrpSpPr>
        <p:grpSpPr>
          <a:xfrm rot="-1341854">
            <a:off x="368616" y="2300468"/>
            <a:ext cx="957510" cy="4380680"/>
            <a:chOff x="8286350" y="2240498"/>
            <a:chExt cx="957493" cy="4380603"/>
          </a:xfrm>
        </p:grpSpPr>
        <p:sp>
          <p:nvSpPr>
            <p:cNvPr id="24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5" y="4111299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228670"/>
                  </p:ext>
                </p:extLst>
              </p:nvPr>
            </p:nvGraphicFramePr>
            <p:xfrm>
              <a:off x="1972493" y="1610008"/>
              <a:ext cx="8855225" cy="293110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864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881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00339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6703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258705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1195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61204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228670"/>
                  </p:ext>
                </p:extLst>
              </p:nvPr>
            </p:nvGraphicFramePr>
            <p:xfrm>
              <a:off x="1972493" y="1610008"/>
              <a:ext cx="8855225" cy="293110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8640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881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00339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67030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0037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258705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41" t="-882" r="-367308" b="-4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11195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861204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5216862" y="384214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6294409" y="381749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7470872" y="378204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8686664" y="383547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116312" cy="472051"/>
            <a:chOff x="1870518" y="1440653"/>
            <a:chExt cx="1116312" cy="46166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38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2901901" y="-972902"/>
            <a:ext cx="9555834" cy="896290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78;p4"/>
          <p:cNvGrpSpPr/>
          <p:nvPr/>
        </p:nvGrpSpPr>
        <p:grpSpPr>
          <a:xfrm>
            <a:off x="216506" y="796674"/>
            <a:ext cx="5602666" cy="5604964"/>
            <a:chOff x="1712498" y="767350"/>
            <a:chExt cx="5272441" cy="5604964"/>
          </a:xfrm>
        </p:grpSpPr>
        <p:sp>
          <p:nvSpPr>
            <p:cNvPr id="7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88;p4"/>
          <p:cNvGrpSpPr/>
          <p:nvPr/>
        </p:nvGrpSpPr>
        <p:grpSpPr>
          <a:xfrm rot="-10661423">
            <a:off x="11437871" y="-694384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8888" y="4773352"/>
            <a:ext cx="2064868" cy="21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1451D7E5-3EA3-4BA5-99EB-7F4F74C06D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157" y="546333"/>
            <a:ext cx="4916551" cy="2386634"/>
          </a:xfrm>
          <a:prstGeom prst="rect">
            <a:avLst/>
          </a:prstGeom>
        </p:spPr>
      </p:pic>
      <p:sp>
        <p:nvSpPr>
          <p:cNvPr id="177" name="Oval 176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316148" y="102750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2077821" y="92264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Tính nhẩm.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1379785" y="1623120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4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/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4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47648ED4-5EFF-498A-A31F-833EB09631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blipFill>
                <a:blip r:embed="rId6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Rectangle 180">
            <a:extLst>
              <a:ext uri="{FF2B5EF4-FFF2-40B4-BE49-F238E27FC236}">
                <a16:creationId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1387541" y="3122743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8  :  2 =       </a:t>
            </a:r>
            <a:endParaRPr lang="vi-VN" sz="4500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F59A729F-BCA5-4B0D-8945-8E02A3F5B0FB}"/>
              </a:ext>
            </a:extLst>
          </p:cNvPr>
          <p:cNvSpPr/>
          <p:nvPr/>
        </p:nvSpPr>
        <p:spPr>
          <a:xfrm>
            <a:off x="1379727" y="3846057"/>
            <a:ext cx="37273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10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/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5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3ECFDCF-03AC-4B5B-9F27-12D1BB584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blipFill>
                <a:blip r:embed="rId7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Rectangle 183">
            <a:extLst>
              <a:ext uri="{FF2B5EF4-FFF2-40B4-BE49-F238E27FC236}">
                <a16:creationId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6274252" y="262934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12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/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7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7A9E79C-F8D3-4F85-880B-B258BB905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blipFill>
                <a:blip r:embed="rId8"/>
                <a:stretch>
                  <a:fillRect t="-17188" r="-5824" b="-38281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Rectangle 185">
            <a:extLst>
              <a:ext uri="{FF2B5EF4-FFF2-40B4-BE49-F238E27FC236}">
                <a16:creationId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6231346" y="4272903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14  :  2 =       </a:t>
            </a:r>
            <a:endParaRPr lang="vi-VN" sz="4500" dirty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0FCE657-9F7C-4E06-A4D7-C44A96A7843E}"/>
              </a:ext>
            </a:extLst>
          </p:cNvPr>
          <p:cNvSpPr/>
          <p:nvPr/>
        </p:nvSpPr>
        <p:spPr>
          <a:xfrm>
            <a:off x="6274252" y="507796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20  :  2 =       </a:t>
            </a:r>
            <a:endParaRPr lang="vi-VN" sz="4500" dirty="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8B5BDB1-DF9F-4821-A79E-8782CA3A468A}"/>
              </a:ext>
            </a:extLst>
          </p:cNvPr>
          <p:cNvSpPr/>
          <p:nvPr/>
        </p:nvSpPr>
        <p:spPr>
          <a:xfrm>
            <a:off x="6231346" y="586279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6  :  2 =       </a:t>
            </a:r>
            <a:endParaRPr lang="vi-VN" sz="45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4042226" y="1617208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3983864" y="2386921"/>
            <a:ext cx="512413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3985057" y="3139933"/>
            <a:ext cx="505266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459B933-11B5-453C-8E9E-74D8E7838F53}"/>
              </a:ext>
            </a:extLst>
          </p:cNvPr>
          <p:cNvSpPr txBox="1"/>
          <p:nvPr/>
        </p:nvSpPr>
        <p:spPr>
          <a:xfrm>
            <a:off x="3953811" y="3859479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7C1DAAB-1F69-4633-AA79-3E9498D23964}"/>
              </a:ext>
            </a:extLst>
          </p:cNvPr>
          <p:cNvSpPr txBox="1"/>
          <p:nvPr/>
        </p:nvSpPr>
        <p:spPr>
          <a:xfrm>
            <a:off x="3851161" y="4665318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8985704" y="260614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8787047" y="3506644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8941734" y="4281132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FCB7F9C-CFFD-4D55-9B54-0E7800D0B5DF}"/>
              </a:ext>
            </a:extLst>
          </p:cNvPr>
          <p:cNvSpPr txBox="1"/>
          <p:nvPr/>
        </p:nvSpPr>
        <p:spPr>
          <a:xfrm>
            <a:off x="8763469" y="5085541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1B5E2C6-3B10-4D1D-9CC5-762DB92FDFD3}"/>
              </a:ext>
            </a:extLst>
          </p:cNvPr>
          <p:cNvSpPr txBox="1"/>
          <p:nvPr/>
        </p:nvSpPr>
        <p:spPr>
          <a:xfrm>
            <a:off x="8921668" y="587037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199" name="Google Shape;97;p4"/>
          <p:cNvGrpSpPr/>
          <p:nvPr/>
        </p:nvGrpSpPr>
        <p:grpSpPr>
          <a:xfrm rot="-1341854">
            <a:off x="10926019" y="2315798"/>
            <a:ext cx="717887" cy="3902801"/>
            <a:chOff x="8286350" y="2240498"/>
            <a:chExt cx="957493" cy="4380603"/>
          </a:xfrm>
        </p:grpSpPr>
        <p:sp>
          <p:nvSpPr>
            <p:cNvPr id="200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733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98094" y="27423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2843F-2E86-41F2-AF07-CECCE4BB0C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0818" y="2994359"/>
            <a:ext cx="7436541" cy="36894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99412" y="136135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336735" y="1361358"/>
            <a:ext cx="3572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951932" y="685999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u="sng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5789779" y="1728475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Đàn gà đó có số con gà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5789779" y="225565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20 : 2 = 10 (con)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6753787" y="2774915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10 con gà.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38E4E-3C10-4CD5-891B-84F310B3EFCE}"/>
              </a:ext>
            </a:extLst>
          </p:cNvPr>
          <p:cNvSpPr txBox="1"/>
          <p:nvPr/>
        </p:nvSpPr>
        <p:spPr>
          <a:xfrm>
            <a:off x="5678468" y="1201291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3547664961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Củng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cố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73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692345" y="698260"/>
            <a:ext cx="4020110" cy="43016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Trò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</a:br>
            <a:endParaRPr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4683" y="3334584"/>
            <a:ext cx="5186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#9Slide07 SVNZiclets" pitchFamily="2" charset="0"/>
              </a:rPr>
              <a:t>Ong </a:t>
            </a:r>
            <a:r>
              <a:rPr lang="en-US" sz="6000" dirty="0" err="1">
                <a:solidFill>
                  <a:srgbClr val="C00000"/>
                </a:solidFill>
                <a:latin typeface="#9Slide07 SVNZiclets" pitchFamily="2" charset="0"/>
              </a:rPr>
              <a:t>tìm</a:t>
            </a:r>
            <a:r>
              <a:rPr lang="vi-VN" sz="6000" dirty="0">
                <a:solidFill>
                  <a:srgbClr val="C00000"/>
                </a:solidFill>
                <a:latin typeface="#9Slide07 SVNZiclets" pitchFamily="2" charset="0"/>
              </a:rPr>
              <a:t> mật</a:t>
            </a:r>
            <a:endParaRPr lang="en-US" sz="6000" dirty="0">
              <a:solidFill>
                <a:srgbClr val="C00000"/>
              </a:solidFill>
              <a:latin typeface="#9Slide07 SVNZiclets" pitchFamily="2" charset="0"/>
            </a:endParaRPr>
          </a:p>
        </p:txBody>
      </p:sp>
      <p:pic>
        <p:nvPicPr>
          <p:cNvPr id="8" name="Picture 5" descr="C:\Users\HP\Desktop\2155855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08" y="302002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6047" y="0"/>
            <a:ext cx="2070929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esktop\1fr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4" y="-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62950195-LRG_d8cdf70d-d918-4d6d-a7b5-f63484482087_530x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75" r="99057">
                        <a14:foregroundMark x1="54151" y1="37077" x2="74906" y2="25231"/>
                        <a14:foregroundMark x1="55472" y1="25231" x2="74151" y2="27385"/>
                        <a14:foregroundMark x1="84151" y1="32154" x2="95472" y2="3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7" y="4443905"/>
            <a:ext cx="2033954" cy="2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9101 -1.11111E-6 C 0.27656 -1.11111E-6 0.38242 -0.31481 0.38242 -0.56967 L 0.38242 -1.13889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5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Khởi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Động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05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2574" y="948981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14 : 2 =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890052" y="3763367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5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85580" y="372221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6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3932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9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53498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54" y="3567217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72" y="3473891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86" y="348176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8" y="4383192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98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38778E-17 4.07407E-6 L 1.38778E-17 0.18171 C 1.38778E-17 0.26296 0.17656 0.36342 0.31992 0.36342 L 0.63997 0.36342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1817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96296E-6 L 0.11211 2.96296E-6 C 0.1625 2.96296E-6 0.225 -0.18496 0.225 -0.33519 L 0.225 -0.67014 " pathEditMode="relative" rAng="0" ptsTypes="FfFF">
                                      <p:cBhvr>
                                        <p:cTn id="5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35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63997 0.36342 L 0.76094 0.36342 C 0.81523 0.36342 0.88255 0.17407 0.88255 0.0206 L 0.88255 -0.32199 " pathEditMode="relative" rAng="0" ptsTypes="FfFF"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38699" y="1162115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8 : 2 = ?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86767" y="378380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r>
              <a:rPr lang="en-US" sz="7000" dirty="0">
                <a:solidFill>
                  <a:schemeClr val="tx1"/>
                </a:solidFill>
                <a:latin typeface="#9Slide03 AmpleSoft Bold" pitchFamily="2" charset="0"/>
              </a:rPr>
              <a:t>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30879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4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70731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5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268" y="78286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86" y="3512672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61" y="346479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60" y="344288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89" y="4143928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6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5E-6 2.96296E-6 L 2.5E-6 0.16041 C 2.5E-6 0.2324 0.12487 0.32106 0.22617 0.32106 L 0.45247 0.3210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16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45247 0.32106 L 0.63932 0.32106 C 0.72304 0.32106 0.8263 0.12801 0.8263 -0.02848 L 0.8263 -0.37778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3495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45833E-6 -3.33333E-6 L 0.18984 -3.33333E-6 C 0.27513 -3.33333E-6 0.38125 -0.20648 0.38125 -0.3743 L 0.38125 -0.74791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3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7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60436" y="1544972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16 : 2 = ?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169355" y="3965309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8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24035" y="396821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6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402515" y="391668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dirty="0">
                <a:solidFill>
                  <a:schemeClr val="tx1"/>
                </a:solidFill>
                <a:latin typeface="#9Slide03 AmpleSoft Bold" pitchFamily="2" charset="0"/>
              </a:rPr>
              <a:t>7</a:t>
            </a:r>
            <a:endParaRPr lang="en-US" sz="7000" dirty="0">
              <a:solidFill>
                <a:schemeClr val="tx1"/>
              </a:solidFill>
              <a:latin typeface="#9Slide03 AmpleSoft Bold" pitchFamily="2" charset="0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1016001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80" y="364526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03" y="3784834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75" y="363002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09" y="4461243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778E-17 -4.81481E-6 L 1.38778E-17 0.15579 C 1.38778E-17 0.22547 0.05352 0.31204 0.09727 0.31204 L 0.19492 0.31204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19492 0.31204 L 0.51432 0.31204 C 0.65729 0.31204 0.83372 0.12408 0.83372 -0.02847 L 0.83372 -0.36898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340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1.04167E-6 3.7037E-6 L 0.33451 3.7037E-6 C 0.48477 3.7037E-6 0.67136 -0.21204 0.67136 -0.38426 L 0.67136 -0.76783 " pathEditMode="relative" rAng="0" ptsTypes="FfFF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10875" y="23730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CHÀO TẠM BIỆT</a:t>
            </a:r>
            <a:endParaRPr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830704" y="1708131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3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951980" y="3325744"/>
            <a:ext cx="240252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9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6</a:t>
            </a:r>
            <a:endParaRPr lang="en-US" sz="9000" b="1" dirty="0">
              <a:solidFill>
                <a:srgbClr val="C00000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963160" y="1964769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5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32373" y="3633969"/>
            <a:ext cx="2402523" cy="132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10</a:t>
            </a:r>
            <a:endParaRPr lang="en-US" sz="6600" b="1" dirty="0">
              <a:solidFill>
                <a:srgbClr val="C00000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3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95641" y="1037736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7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70729" y="3274373"/>
            <a:ext cx="2402523" cy="132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14</a:t>
            </a:r>
            <a:endParaRPr lang="en-US" sz="8000" b="1" dirty="0">
              <a:solidFill>
                <a:srgbClr val="C00000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3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/>
          </p:nvPr>
        </p:nvSpPr>
        <p:spPr>
          <a:xfrm>
            <a:off x="1017239" y="930645"/>
            <a:ext cx="4339429" cy="2513595"/>
          </a:xfrm>
          <a:prstGeom prst="wedgeRoundRectCallout">
            <a:avLst>
              <a:gd name="adj1" fmla="val -18023"/>
              <a:gd name="adj2" fmla="val 68064"/>
              <a:gd name="adj3" fmla="val 16667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3 AmpleSoft Bold" pitchFamily="2" charset="0"/>
              </a:rPr>
              <a:t>Các em hãy trả lời bằng cách viết đáp án vào bảng con </a:t>
            </a:r>
            <a:r>
              <a:rPr lang="vi-VN" sz="3600" dirty="0">
                <a:latin typeface="#9Slide03 AmpleSoft Bold" pitchFamily="2" charset="0"/>
              </a:rPr>
              <a:t>nhé!</a:t>
            </a:r>
            <a:endParaRPr sz="3600" dirty="0">
              <a:latin typeface="#9Slide03 AmpleSoft Bold" pitchFamily="2" charset="0"/>
            </a:endParaRPr>
          </a:p>
        </p:txBody>
      </p:sp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51" y="3827946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09084" y="3012338"/>
            <a:ext cx="24025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0" b="1" dirty="0">
                <a:solidFill>
                  <a:srgbClr val="C00000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vi-VN" sz="10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18</a:t>
            </a:r>
            <a:endParaRPr lang="en-US" sz="10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64723" y="1455326"/>
            <a:ext cx="5002839" cy="1464231"/>
          </a:xfrm>
          <a:prstGeom prst="roundRect">
            <a:avLst/>
          </a:prstGeom>
          <a:solidFill>
            <a:srgbClr val="F5AC84">
              <a:alpha val="60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2 x 9 = 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8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2"/>
          <p:cNvSpPr txBox="1">
            <a:spLocks noGrp="1"/>
          </p:cNvSpPr>
          <p:nvPr>
            <p:ph type="title"/>
          </p:nvPr>
        </p:nvSpPr>
        <p:spPr>
          <a:xfrm>
            <a:off x="783758" y="1244112"/>
            <a:ext cx="10624484" cy="4313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  <a:t>BẢNG </a:t>
            </a:r>
            <a:b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</a:br>
            <a:r>
              <a:rPr lang="vi-VN" sz="1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</a:rPr>
              <a:t>CHIA 2</a:t>
            </a:r>
            <a:endParaRPr sz="1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okerman" pitchFamily="82" charset="0"/>
            </a:endParaRPr>
          </a:p>
        </p:txBody>
      </p:sp>
      <p:sp>
        <p:nvSpPr>
          <p:cNvPr id="4" name="Google Shape;386;p12"/>
          <p:cNvSpPr txBox="1">
            <a:spLocks/>
          </p:cNvSpPr>
          <p:nvPr/>
        </p:nvSpPr>
        <p:spPr>
          <a:xfrm>
            <a:off x="2906483" y="1244112"/>
            <a:ext cx="6379034" cy="4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Just Another Hand"/>
              <a:buNone/>
              <a:defRPr sz="9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ndie Flower"/>
              <a:buNone/>
              <a:defRPr sz="70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r>
              <a:rPr lang="vi-VN" sz="120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Jokerman" pitchFamily="82" charset="0"/>
              </a:rPr>
              <a:t>BẢNG CHIA 2</a:t>
            </a:r>
            <a:endParaRPr lang="en-US" sz="120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Jokerman" pitchFamily="82" charset="0"/>
            </a:endParaRPr>
          </a:p>
        </p:txBody>
      </p:sp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85" y="0"/>
            <a:ext cx="2856411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23" y="1060426"/>
            <a:ext cx="1934848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3" y="4155488"/>
            <a:ext cx="2347777" cy="24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 rot="19046456">
            <a:off x="6423796" y="1837895"/>
            <a:ext cx="3724803" cy="203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buClr>
                <a:srgbClr val="FF8E77"/>
              </a:buClr>
            </a:pPr>
            <a:r>
              <a:rPr lang="vi-VN" sz="6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Toán</a:t>
            </a:r>
            <a:endParaRPr lang="en-US" sz="6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phrodite Pro" panose="02000000000000000000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8"/>
          <p:cNvSpPr/>
          <p:nvPr/>
        </p:nvSpPr>
        <p:spPr>
          <a:xfrm rot="-6455144">
            <a:off x="1213616" y="-2095865"/>
            <a:ext cx="9764768" cy="1200709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7123" y="1056968"/>
            <a:ext cx="81339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D44B16"/>
                </a:solidFill>
                <a:latin typeface="Jokerman" pitchFamily="82" charset="0"/>
              </a:rPr>
              <a:t>YÊU CẦU</a:t>
            </a:r>
            <a:r>
              <a:rPr lang="vi-VN" sz="6600" b="1" dirty="0">
                <a:solidFill>
                  <a:srgbClr val="D44B16"/>
                </a:solidFill>
                <a:latin typeface="Jokerman" pitchFamily="82" charset="0"/>
              </a:rPr>
              <a:t> CẦN ĐẠT</a:t>
            </a:r>
            <a:endParaRPr lang="en-US" sz="6600" b="1" dirty="0">
              <a:solidFill>
                <a:srgbClr val="D44B16"/>
              </a:solidFill>
              <a:latin typeface="Jokerman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871" y="2264430"/>
            <a:ext cx="98322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2,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2.</a:t>
            </a:r>
          </a:p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dụng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nhẩm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liên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ở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chia 2.</a:t>
            </a:r>
          </a:p>
          <a:p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Phát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triển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lực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quyết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vấn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lực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giao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45137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Khám</a:t>
            </a:r>
            <a:r>
              <a:rPr lang="en-US" altLang="en-US" sz="10500" b="1" cap="all" dirty="0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 </a:t>
            </a:r>
            <a:r>
              <a:rPr lang="en-US" altLang="en-US" sz="10500" b="1" cap="all" dirty="0" err="1">
                <a:ln>
                  <a:solidFill>
                    <a:schemeClr val="bg2">
                      <a:lumMod val="10000"/>
                      <a:lumOff val="90000"/>
                    </a:schemeClr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</a:rPr>
              <a:t>phá</a:t>
            </a:r>
            <a:endParaRPr lang="en-US" altLang="en-US" sz="10500" b="1" cap="all" dirty="0">
              <a:ln>
                <a:solidFill>
                  <a:schemeClr val="bg2">
                    <a:lumMod val="10000"/>
                    <a:lumOff val="90000"/>
                  </a:schemeClr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725</Words>
  <Application>Microsoft Office PowerPoint</Application>
  <PresentationFormat>Widescreen</PresentationFormat>
  <Paragraphs>162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Chango</vt:lpstr>
      <vt:lpstr>Abril Fatface</vt:lpstr>
      <vt:lpstr>Lobster</vt:lpstr>
      <vt:lpstr>Just Another Hand</vt:lpstr>
      <vt:lpstr>Open Sans Bold</vt:lpstr>
      <vt:lpstr>#9Slide07 HoneyCream</vt:lpstr>
      <vt:lpstr>#9Slide03 AmpleSoft Bold</vt:lpstr>
      <vt:lpstr>Jokerman</vt:lpstr>
      <vt:lpstr>#9Slide07 Altus</vt:lpstr>
      <vt:lpstr>Calibri</vt:lpstr>
      <vt:lpstr>UTM Avo</vt:lpstr>
      <vt:lpstr>#9Slide05 Aphrodite Pro</vt:lpstr>
      <vt:lpstr>Arial</vt:lpstr>
      <vt:lpstr>Times New Roman</vt:lpstr>
      <vt:lpstr>Cambria Math</vt:lpstr>
      <vt:lpstr>Aldrich</vt:lpstr>
      <vt:lpstr>SVN-Newton</vt:lpstr>
      <vt:lpstr>#9Slide07 SVNZiclets</vt:lpstr>
      <vt:lpstr>SlidesMania</vt:lpstr>
      <vt:lpstr>PowerPoint Presentation</vt:lpstr>
      <vt:lpstr>PowerPoint Presentation</vt:lpstr>
      <vt:lpstr>Các em hãy trả lời bằng cách viết đáp án vào bảng con nhé!</vt:lpstr>
      <vt:lpstr>Các em hãy trả lời bằng cách viết đáp án vào bảng con nhé!</vt:lpstr>
      <vt:lpstr>Các em hãy trả lời bằng cách viết đáp án vào bảng con nhé!</vt:lpstr>
      <vt:lpstr>Các em hãy trả lời bằng cách viết đáp án vào bảng con nhé!</vt:lpstr>
      <vt:lpstr>BẢNG  CHIA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</vt:lpstr>
      <vt:lpstr>PowerPoint Presentation</vt:lpstr>
      <vt:lpstr>PowerPoint Presentation</vt:lpstr>
      <vt:lpstr>PowerPoint Presentation</vt:lpstr>
      <vt:lpstr>CHÀO 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Phân số và phép chia số tự nhiên (tt)</dc:title>
  <dc:creator>MANG NON</dc:creator>
  <cp:keywords>MĂNG NON TEAM</cp:keywords>
  <cp:lastModifiedBy>ngoc anh nguyen</cp:lastModifiedBy>
  <cp:revision>63</cp:revision>
  <dcterms:modified xsi:type="dcterms:W3CDTF">2026-02-26T04:44:09Z</dcterms:modified>
</cp:coreProperties>
</file>