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2"/>
  </p:notesMasterIdLst>
  <p:sldIdLst>
    <p:sldId id="288" r:id="rId3"/>
    <p:sldId id="257" r:id="rId4"/>
    <p:sldId id="262" r:id="rId5"/>
    <p:sldId id="258" r:id="rId6"/>
    <p:sldId id="279" r:id="rId7"/>
    <p:sldId id="278" r:id="rId8"/>
    <p:sldId id="263" r:id="rId9"/>
    <p:sldId id="261" r:id="rId10"/>
    <p:sldId id="260" r:id="rId11"/>
    <p:sldId id="280" r:id="rId12"/>
    <p:sldId id="281" r:id="rId13"/>
    <p:sldId id="282" r:id="rId14"/>
    <p:sldId id="283" r:id="rId15"/>
    <p:sldId id="284" r:id="rId16"/>
    <p:sldId id="285" r:id="rId17"/>
    <p:sldId id="259" r:id="rId18"/>
    <p:sldId id="266" r:id="rId19"/>
    <p:sldId id="264" r:id="rId20"/>
    <p:sldId id="286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00"/>
    <a:srgbClr val="009999"/>
    <a:srgbClr val="FF00FF"/>
    <a:srgbClr val="009900"/>
    <a:srgbClr val="CC00CC"/>
    <a:srgbClr val="FFFF00"/>
    <a:srgbClr val="FF0000"/>
    <a:srgbClr val="00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87" autoAdjust="0"/>
    <p:restoredTop sz="94660"/>
  </p:normalViewPr>
  <p:slideViewPr>
    <p:cSldViewPr snapToGrid="0">
      <p:cViewPr varScale="1">
        <p:scale>
          <a:sx n="63" d="100"/>
          <a:sy n="63" d="100"/>
        </p:scale>
        <p:origin x="68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FF3A1C-A962-452C-BD9C-B3D00214ED86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F78F4B-FDA8-4876-9C66-1B067E0A3E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5884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Đây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bìa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tiết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D39A17-5EC3-4DF0-83FA-5F85696A5D6C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942233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50A647-C4E8-42A7-9CB1-C2FF00A37D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92876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50A647-C4E8-42A7-9CB1-C2FF00A37D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57310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50A647-C4E8-42A7-9CB1-C2FF00A37D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34036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50A647-C4E8-42A7-9CB1-C2FF00A37D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92869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50A647-C4E8-42A7-9CB1-C2FF00A37D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86075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50A647-C4E8-42A7-9CB1-C2FF00A37D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22575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50A647-C4E8-42A7-9CB1-C2FF00A37D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63153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50A647-C4E8-42A7-9CB1-C2FF00A37D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90871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50A647-C4E8-42A7-9CB1-C2FF00A37D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14908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50A647-C4E8-42A7-9CB1-C2FF00A37D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67793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50A647-C4E8-42A7-9CB1-C2FF00A37D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41014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50A647-C4E8-42A7-9CB1-C2FF00A37D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42793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50A647-C4E8-42A7-9CB1-C2FF00A37D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34583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50A647-C4E8-42A7-9CB1-C2FF00A37D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4773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50A647-C4E8-42A7-9CB1-C2FF00A37D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22306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50A647-C4E8-42A7-9CB1-C2FF00A37D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72977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50A647-C4E8-42A7-9CB1-C2FF00A37D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00617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6926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EDA5E1-E7FF-49F7-B45D-7678E69D1B7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B8D40-D2F9-40D3-AF35-9B9C8A24C9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2163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EDA5E1-E7FF-49F7-B45D-7678E69D1B7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B8D40-D2F9-40D3-AF35-9B9C8A24C9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6774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46356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7" name="Google Shape;987;p14"/>
          <p:cNvSpPr/>
          <p:nvPr/>
        </p:nvSpPr>
        <p:spPr>
          <a:xfrm>
            <a:off x="11432703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137648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EDA5E1-E7FF-49F7-B45D-7678E69D1B7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B8D40-D2F9-40D3-AF35-9B9C8A24C9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7434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EDA5E1-E7FF-49F7-B45D-7678E69D1B7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B8D40-D2F9-40D3-AF35-9B9C8A24C9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9761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EDA5E1-E7FF-49F7-B45D-7678E69D1B7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B8D40-D2F9-40D3-AF35-9B9C8A24C9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1407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EDA5E1-E7FF-49F7-B45D-7678E69D1B7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B8D40-D2F9-40D3-AF35-9B9C8A24C9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0848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EDA5E1-E7FF-49F7-B45D-7678E69D1B7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B8D40-D2F9-40D3-AF35-9B9C8A24C9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9963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EDA5E1-E7FF-49F7-B45D-7678E69D1B7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B8D40-D2F9-40D3-AF35-9B9C8A24C9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0587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EDA5E1-E7FF-49F7-B45D-7678E69D1B7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B8D40-D2F9-40D3-AF35-9B9C8A24C9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2171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EDA5E1-E7FF-49F7-B45D-7678E69D1B7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B8D40-D2F9-40D3-AF35-9B9C8A24C9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296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9824418" y="-10084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</a:t>
            </a:r>
            <a:r>
              <a:rPr lang="en-US" sz="3200" b="0" dirty="0" err="1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Cảm</a:t>
            </a:r>
            <a:r>
              <a:rPr lang="en-US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 </a:t>
            </a:r>
            <a:r>
              <a:rPr lang="en-US" sz="3200" b="0" dirty="0" err="1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64373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333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n" sz="1333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3" y="6858003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5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8687177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gif"/><Relationship Id="rId7" Type="http://schemas.openxmlformats.org/officeDocument/2006/relationships/image" Target="../media/image10.svg"/><Relationship Id="rId12" Type="http://schemas.openxmlformats.org/officeDocument/2006/relationships/image" Target="../media/image15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gif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svg"/><Relationship Id="rId14" Type="http://schemas.openxmlformats.org/officeDocument/2006/relationships/image" Target="../media/image17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microsoft.com/office/2007/relationships/hdphoto" Target="../media/hdphoto1.wdp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microsoft.com/office/2007/relationships/hdphoto" Target="../media/hdphoto2.wdp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microsoft.com/office/2007/relationships/hdphoto" Target="../media/hdphoto2.wdp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microsoft.com/office/2007/relationships/hdphoto" Target="../media/hdphoto4.wd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microsoft.com/office/2007/relationships/hdphoto" Target="../media/hdphoto3.wdp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www.youtube.com/watch?v=EHpZK-Piky0" TargetMode="Externa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37.png"/><Relationship Id="rId5" Type="http://schemas.openxmlformats.org/officeDocument/2006/relationships/image" Target="../media/image19.jpe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A8DF8382-E81D-6405-3DA9-6690B6F074D6}"/>
              </a:ext>
            </a:extLst>
          </p:cNvPr>
          <p:cNvSpPr/>
          <p:nvPr/>
        </p:nvSpPr>
        <p:spPr>
          <a:xfrm>
            <a:off x="0" y="0"/>
            <a:ext cx="12192000" cy="7205663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2" name="Group 2"/>
          <p:cNvGrpSpPr/>
          <p:nvPr/>
        </p:nvGrpSpPr>
        <p:grpSpPr>
          <a:xfrm>
            <a:off x="210931" y="70316"/>
            <a:ext cx="11676268" cy="6536172"/>
            <a:chOff x="0" y="-38100"/>
            <a:chExt cx="4612847" cy="2582191"/>
          </a:xfrm>
        </p:grpSpPr>
        <p:sp>
          <p:nvSpPr>
            <p:cNvPr id="3" name="Freeform 3"/>
            <p:cNvSpPr/>
            <p:nvPr/>
          </p:nvSpPr>
          <p:spPr>
            <a:xfrm>
              <a:off x="40138" y="64570"/>
              <a:ext cx="4572709" cy="2479521"/>
            </a:xfrm>
            <a:custGeom>
              <a:avLst/>
              <a:gdLst/>
              <a:ahLst/>
              <a:cxnLst/>
              <a:rect l="l" t="t" r="r" b="b"/>
              <a:pathLst>
                <a:path w="4671746" h="2573212">
                  <a:moveTo>
                    <a:pt x="28370" y="0"/>
                  </a:moveTo>
                  <a:lnTo>
                    <a:pt x="4643376" y="0"/>
                  </a:lnTo>
                  <a:cubicBezTo>
                    <a:pt x="4659044" y="0"/>
                    <a:pt x="4671746" y="12702"/>
                    <a:pt x="4671746" y="28370"/>
                  </a:cubicBezTo>
                  <a:lnTo>
                    <a:pt x="4671746" y="2544843"/>
                  </a:lnTo>
                  <a:cubicBezTo>
                    <a:pt x="4671746" y="2560511"/>
                    <a:pt x="4659044" y="2573212"/>
                    <a:pt x="4643376" y="2573212"/>
                  </a:cubicBezTo>
                  <a:lnTo>
                    <a:pt x="28370" y="2573212"/>
                  </a:lnTo>
                  <a:cubicBezTo>
                    <a:pt x="12702" y="2573212"/>
                    <a:pt x="0" y="2560511"/>
                    <a:pt x="0" y="2544843"/>
                  </a:cubicBezTo>
                  <a:lnTo>
                    <a:pt x="0" y="28370"/>
                  </a:lnTo>
                  <a:cubicBezTo>
                    <a:pt x="0" y="12702"/>
                    <a:pt x="12702" y="0"/>
                    <a:pt x="283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653224" y="403913"/>
            <a:ext cx="1852976" cy="1157675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117861" y="1603397"/>
            <a:ext cx="10312107" cy="4085268"/>
          </a:xfrm>
          <a:prstGeom prst="rect">
            <a:avLst/>
          </a:prstGeom>
        </p:spPr>
        <p:txBody>
          <a:bodyPr spcFirstLastPara="1" lIns="0" tIns="0" rIns="0" bIns="0" numCol="1" rtlCol="0" anchor="t">
            <a:prstTxWarp prst="textArchUp">
              <a:avLst>
                <a:gd name="adj" fmla="val 10137940"/>
              </a:avLst>
            </a:prstTxWarp>
            <a:spAutoFit/>
          </a:bodyPr>
          <a:lstStyle/>
          <a:p>
            <a:pPr algn="ctr" defTabSz="609630">
              <a:lnSpc>
                <a:spcPts val="6426"/>
              </a:lnSpc>
              <a:spcBef>
                <a:spcPct val="0"/>
              </a:spcBef>
            </a:pPr>
            <a:r>
              <a:rPr lang="en-US" sz="459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BÀI GIẢNG </a:t>
            </a:r>
            <a:r>
              <a:rPr lang="en-US" sz="500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ĐIỆN</a:t>
            </a:r>
            <a:r>
              <a:rPr lang="en-US" sz="459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 TỬ TUẦN 20 THÁNG 2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01909" y="2889172"/>
            <a:ext cx="10289764" cy="905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4400" dirty="0">
                <a:solidFill>
                  <a:schemeClr val="accent3">
                    <a:lumMod val="75000"/>
                  </a:schemeClr>
                </a:solidFill>
                <a:latin typeface="Open Sans Bold"/>
              </a:rPr>
              <a:t>Môn: </a:t>
            </a:r>
            <a:r>
              <a:rPr lang="en-US" sz="4400" dirty="0" err="1">
                <a:solidFill>
                  <a:schemeClr val="accent3">
                    <a:lumMod val="75000"/>
                  </a:schemeClr>
                </a:solidFill>
                <a:latin typeface="Open Sans Bold"/>
              </a:rPr>
              <a:t>Tự</a:t>
            </a:r>
            <a:r>
              <a:rPr lang="en-US" sz="4400" dirty="0">
                <a:solidFill>
                  <a:schemeClr val="accent3">
                    <a:lumMod val="75000"/>
                  </a:schemeClr>
                </a:solidFill>
                <a:latin typeface="Open Sans Bold"/>
              </a:rPr>
              <a:t> </a:t>
            </a:r>
            <a:r>
              <a:rPr lang="en-US" sz="4400" dirty="0" err="1">
                <a:solidFill>
                  <a:schemeClr val="accent3">
                    <a:lumMod val="75000"/>
                  </a:schemeClr>
                </a:solidFill>
                <a:latin typeface="Open Sans Bold"/>
              </a:rPr>
              <a:t>nhiên</a:t>
            </a:r>
            <a:r>
              <a:rPr lang="en-US" sz="4400" dirty="0">
                <a:solidFill>
                  <a:schemeClr val="accent3">
                    <a:lumMod val="75000"/>
                  </a:schemeClr>
                </a:solidFill>
                <a:latin typeface="Open Sans Bold"/>
              </a:rPr>
              <a:t> – </a:t>
            </a:r>
            <a:r>
              <a:rPr lang="en-US" sz="4400" dirty="0" err="1">
                <a:solidFill>
                  <a:schemeClr val="accent3">
                    <a:lumMod val="75000"/>
                  </a:schemeClr>
                </a:solidFill>
                <a:latin typeface="Open Sans Bold"/>
              </a:rPr>
              <a:t>Xã</a:t>
            </a:r>
            <a:r>
              <a:rPr lang="en-US" sz="4400" dirty="0">
                <a:solidFill>
                  <a:schemeClr val="accent3">
                    <a:lumMod val="75000"/>
                  </a:schemeClr>
                </a:solidFill>
                <a:latin typeface="Open Sans Bold"/>
              </a:rPr>
              <a:t> </a:t>
            </a:r>
            <a:r>
              <a:rPr lang="en-US" sz="4400" dirty="0" err="1">
                <a:solidFill>
                  <a:schemeClr val="accent3">
                    <a:lumMod val="75000"/>
                  </a:schemeClr>
                </a:solidFill>
                <a:latin typeface="Open Sans Bold"/>
              </a:rPr>
              <a:t>hội</a:t>
            </a:r>
            <a:endParaRPr lang="en-US" sz="4400" dirty="0">
              <a:solidFill>
                <a:schemeClr val="accent3">
                  <a:lumMod val="75000"/>
                </a:schemeClr>
              </a:solidFill>
              <a:latin typeface="Open Sans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4255914" y="4564362"/>
            <a:ext cx="4389509" cy="436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659"/>
              </a:lnSpc>
            </a:pPr>
            <a:r>
              <a:rPr lang="en-US" sz="2613" dirty="0" err="1">
                <a:solidFill>
                  <a:srgbClr val="000000"/>
                </a:solidFill>
                <a:latin typeface="Lobster"/>
              </a:rPr>
              <a:t>Năm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học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2025 - 2026</a:t>
            </a:r>
          </a:p>
        </p:txBody>
      </p:sp>
      <p:pic>
        <p:nvPicPr>
          <p:cNvPr id="20" name="Picture 19" descr="A logo with a person holding a book&#10;&#10;Description automatically generated">
            <a:extLst>
              <a:ext uri="{FF2B5EF4-FFF2-40B4-BE49-F238E27FC236}">
                <a16:creationId xmlns:a16="http://schemas.microsoft.com/office/drawing/2014/main" id="{91CC14EC-984C-026B-99C0-1BCDE07CCF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46" y="397373"/>
            <a:ext cx="1435706" cy="1435706"/>
          </a:xfrm>
          <a:prstGeom prst="rect">
            <a:avLst/>
          </a:prstGeom>
        </p:spPr>
      </p:pic>
      <p:sp>
        <p:nvSpPr>
          <p:cNvPr id="21" name="TextBox 16">
            <a:extLst>
              <a:ext uri="{FF2B5EF4-FFF2-40B4-BE49-F238E27FC236}">
                <a16:creationId xmlns:a16="http://schemas.microsoft.com/office/drawing/2014/main" id="{520550C4-7170-1A09-84B4-22E7148412DD}"/>
              </a:ext>
            </a:extLst>
          </p:cNvPr>
          <p:cNvSpPr txBox="1"/>
          <p:nvPr/>
        </p:nvSpPr>
        <p:spPr>
          <a:xfrm>
            <a:off x="1161794" y="2017524"/>
            <a:ext cx="10289764" cy="9470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5000" dirty="0">
                <a:solidFill>
                  <a:srgbClr val="002060"/>
                </a:solidFill>
                <a:latin typeface="Open Sans Bold"/>
              </a:rPr>
              <a:t>KHỐI 2</a:t>
            </a:r>
          </a:p>
        </p:txBody>
      </p:sp>
      <p:sp>
        <p:nvSpPr>
          <p:cNvPr id="22" name="TextBox 17">
            <a:extLst>
              <a:ext uri="{FF2B5EF4-FFF2-40B4-BE49-F238E27FC236}">
                <a16:creationId xmlns:a16="http://schemas.microsoft.com/office/drawing/2014/main" id="{ED598F25-67D0-4330-F673-D44922373DD5}"/>
              </a:ext>
            </a:extLst>
          </p:cNvPr>
          <p:cNvSpPr txBox="1"/>
          <p:nvPr/>
        </p:nvSpPr>
        <p:spPr>
          <a:xfrm>
            <a:off x="3392488" y="453422"/>
            <a:ext cx="5407023" cy="4363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659"/>
              </a:lnSpc>
            </a:pPr>
            <a:r>
              <a:rPr lang="en-US" sz="2613" dirty="0" err="1">
                <a:solidFill>
                  <a:srgbClr val="000000"/>
                </a:solidFill>
                <a:latin typeface="Lobster"/>
              </a:rPr>
              <a:t>Trường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Tiểu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học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Nguyễn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Bỉnh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Khiêm</a:t>
            </a:r>
          </a:p>
        </p:txBody>
      </p:sp>
      <p:sp>
        <p:nvSpPr>
          <p:cNvPr id="9" name="TextBox 16">
            <a:extLst>
              <a:ext uri="{FF2B5EF4-FFF2-40B4-BE49-F238E27FC236}">
                <a16:creationId xmlns:a16="http://schemas.microsoft.com/office/drawing/2014/main" id="{D15085B2-8F7D-ACFE-AC48-5E55400CFD1D}"/>
              </a:ext>
            </a:extLst>
          </p:cNvPr>
          <p:cNvSpPr txBox="1"/>
          <p:nvPr/>
        </p:nvSpPr>
        <p:spPr>
          <a:xfrm>
            <a:off x="774008" y="3668552"/>
            <a:ext cx="10289764" cy="905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4400" dirty="0" err="1">
                <a:solidFill>
                  <a:srgbClr val="002060"/>
                </a:solidFill>
                <a:latin typeface="Open Sans Bold"/>
              </a:rPr>
              <a:t>Tên</a:t>
            </a:r>
            <a:r>
              <a:rPr lang="en-US" sz="4400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Open Sans Bold"/>
              </a:rPr>
              <a:t>bài</a:t>
            </a:r>
            <a:r>
              <a:rPr lang="en-US" sz="4400" dirty="0">
                <a:solidFill>
                  <a:srgbClr val="002060"/>
                </a:solidFill>
                <a:latin typeface="Open Sans Bold"/>
              </a:rPr>
              <a:t>: ……………………………</a:t>
            </a:r>
          </a:p>
        </p:txBody>
      </p:sp>
      <p:pic>
        <p:nvPicPr>
          <p:cNvPr id="23" name="Picture 5">
            <a:extLst>
              <a:ext uri="{FF2B5EF4-FFF2-40B4-BE49-F238E27FC236}">
                <a16:creationId xmlns:a16="http://schemas.microsoft.com/office/drawing/2014/main" id="{2786DFC8-0E46-29A9-08F6-3649AAC6641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817476" y="5907557"/>
            <a:ext cx="342944" cy="497021"/>
          </a:xfrm>
          <a:prstGeom prst="rect">
            <a:avLst/>
          </a:prstGeom>
        </p:spPr>
      </p:pic>
      <p:pic>
        <p:nvPicPr>
          <p:cNvPr id="24" name="Picture 6">
            <a:extLst>
              <a:ext uri="{FF2B5EF4-FFF2-40B4-BE49-F238E27FC236}">
                <a16:creationId xmlns:a16="http://schemas.microsoft.com/office/drawing/2014/main" id="{FEBB120F-122B-F0B2-F4CF-A179680A02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558209" y="5758041"/>
            <a:ext cx="6211530" cy="1400892"/>
          </a:xfrm>
          <a:prstGeom prst="rect">
            <a:avLst/>
          </a:prstGeom>
        </p:spPr>
      </p:pic>
      <p:pic>
        <p:nvPicPr>
          <p:cNvPr id="25" name="Picture 8">
            <a:extLst>
              <a:ext uri="{FF2B5EF4-FFF2-40B4-BE49-F238E27FC236}">
                <a16:creationId xmlns:a16="http://schemas.microsoft.com/office/drawing/2014/main" id="{1E00E33B-B5A8-E6DE-8C69-1F563854D8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729" y="5907557"/>
            <a:ext cx="5319708" cy="1262102"/>
          </a:xfrm>
          <a:prstGeom prst="rect">
            <a:avLst/>
          </a:prstGeom>
        </p:spPr>
      </p:pic>
      <p:pic>
        <p:nvPicPr>
          <p:cNvPr id="26" name="Picture 10">
            <a:extLst>
              <a:ext uri="{FF2B5EF4-FFF2-40B4-BE49-F238E27FC236}">
                <a16:creationId xmlns:a16="http://schemas.microsoft.com/office/drawing/2014/main" id="{59A8584F-F4F8-450B-0C49-D0FD153F3823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996529" y="4443785"/>
            <a:ext cx="2328336" cy="2115876"/>
          </a:xfrm>
          <a:prstGeom prst="rect">
            <a:avLst/>
          </a:prstGeom>
        </p:spPr>
      </p:pic>
      <p:pic>
        <p:nvPicPr>
          <p:cNvPr id="27" name="Picture 11">
            <a:extLst>
              <a:ext uri="{FF2B5EF4-FFF2-40B4-BE49-F238E27FC236}">
                <a16:creationId xmlns:a16="http://schemas.microsoft.com/office/drawing/2014/main" id="{028E6757-41AD-0091-1E6A-4B20C726A86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402857" y="4276739"/>
            <a:ext cx="2594231" cy="2282922"/>
          </a:xfrm>
          <a:prstGeom prst="rect">
            <a:avLst/>
          </a:prstGeom>
        </p:spPr>
      </p:pic>
      <p:pic>
        <p:nvPicPr>
          <p:cNvPr id="29" name="Picture 18">
            <a:extLst>
              <a:ext uri="{FF2B5EF4-FFF2-40B4-BE49-F238E27FC236}">
                <a16:creationId xmlns:a16="http://schemas.microsoft.com/office/drawing/2014/main" id="{E594937A-C40E-102D-3663-8286D3544E2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flipH="1">
            <a:off x="4218710" y="5007824"/>
            <a:ext cx="2465547" cy="1769030"/>
          </a:xfrm>
          <a:prstGeom prst="rect">
            <a:avLst/>
          </a:prstGeom>
        </p:spPr>
      </p:pic>
      <p:pic>
        <p:nvPicPr>
          <p:cNvPr id="30" name="Picture 6">
            <a:extLst>
              <a:ext uri="{FF2B5EF4-FFF2-40B4-BE49-F238E27FC236}">
                <a16:creationId xmlns:a16="http://schemas.microsoft.com/office/drawing/2014/main" id="{DE62579A-592B-1232-4948-4F2E326521D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39196"/>
          <a:stretch/>
        </p:blipFill>
        <p:spPr>
          <a:xfrm>
            <a:off x="8436123" y="5772768"/>
            <a:ext cx="3776886" cy="1400892"/>
          </a:xfrm>
          <a:prstGeom prst="rect">
            <a:avLst/>
          </a:prstGeom>
        </p:spPr>
      </p:pic>
      <p:sp>
        <p:nvSpPr>
          <p:cNvPr id="31" name="Freeform 8">
            <a:extLst>
              <a:ext uri="{FF2B5EF4-FFF2-40B4-BE49-F238E27FC236}">
                <a16:creationId xmlns:a16="http://schemas.microsoft.com/office/drawing/2014/main" id="{DD8FC358-4C43-6071-4423-B66C289D1F30}"/>
              </a:ext>
            </a:extLst>
          </p:cNvPr>
          <p:cNvSpPr/>
          <p:nvPr/>
        </p:nvSpPr>
        <p:spPr>
          <a:xfrm>
            <a:off x="9074802" y="4211183"/>
            <a:ext cx="2550435" cy="2242904"/>
          </a:xfrm>
          <a:custGeom>
            <a:avLst/>
            <a:gdLst/>
            <a:ahLst/>
            <a:cxnLst/>
            <a:rect l="l" t="t" r="r" b="b"/>
            <a:pathLst>
              <a:path w="4126633" h="4194798">
                <a:moveTo>
                  <a:pt x="0" y="0"/>
                </a:moveTo>
                <a:lnTo>
                  <a:pt x="4126633" y="0"/>
                </a:lnTo>
                <a:lnTo>
                  <a:pt x="4126633" y="4194798"/>
                </a:lnTo>
                <a:lnTo>
                  <a:pt x="0" y="419479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869077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圆角矩形 4"/>
          <p:cNvSpPr/>
          <p:nvPr/>
        </p:nvSpPr>
        <p:spPr>
          <a:xfrm>
            <a:off x="679938" y="647115"/>
            <a:ext cx="10832123" cy="5683348"/>
          </a:xfrm>
          <a:prstGeom prst="roundRect">
            <a:avLst>
              <a:gd name="adj" fmla="val 5298"/>
            </a:avLst>
          </a:prstGeom>
          <a:solidFill>
            <a:schemeClr val="bg1"/>
          </a:solidFill>
          <a:ln w="57150">
            <a:solidFill>
              <a:srgbClr val="3593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18903" y="901337"/>
            <a:ext cx="65444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Hoạt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động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Xử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lí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tình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huống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3522" y="2557555"/>
            <a:ext cx="5548825" cy="341830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83522" y="1648755"/>
            <a:ext cx="57524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sgk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/tr.70:</a:t>
            </a:r>
          </a:p>
        </p:txBody>
      </p:sp>
      <p:sp>
        <p:nvSpPr>
          <p:cNvPr id="10" name="圆角矩形 4"/>
          <p:cNvSpPr/>
          <p:nvPr/>
        </p:nvSpPr>
        <p:spPr>
          <a:xfrm>
            <a:off x="6538692" y="2010225"/>
            <a:ext cx="4663439" cy="709080"/>
          </a:xfrm>
          <a:prstGeom prst="roundRect">
            <a:avLst>
              <a:gd name="adj" fmla="val 5298"/>
            </a:avLst>
          </a:prstGeom>
          <a:solidFill>
            <a:schemeClr val="bg1"/>
          </a:solidFill>
          <a:ln w="28575">
            <a:solidFill>
              <a:srgbClr val="359393"/>
            </a:solidFill>
            <a:prstDash val="dashDot"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603983" y="2103155"/>
            <a:ext cx="47044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nhìn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ai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5652938" y="3003708"/>
            <a:ext cx="5859123" cy="3094323"/>
            <a:chOff x="3583630" y="661048"/>
            <a:chExt cx="5583983" cy="2995846"/>
          </a:xfrm>
          <a:effectLst>
            <a:glow rad="228600">
              <a:schemeClr val="accent6">
                <a:satMod val="175000"/>
                <a:alpha val="40000"/>
              </a:schemeClr>
            </a:glow>
          </a:effectLst>
        </p:grpSpPr>
        <p:sp>
          <p:nvSpPr>
            <p:cNvPr id="14" name="Cloud 13"/>
            <p:cNvSpPr/>
            <p:nvPr/>
          </p:nvSpPr>
          <p:spPr>
            <a:xfrm>
              <a:off x="3798778" y="720765"/>
              <a:ext cx="5368835" cy="2936129"/>
            </a:xfrm>
            <a:prstGeom prst="cloud">
              <a:avLst/>
            </a:prstGeom>
            <a:solidFill>
              <a:srgbClr val="0070C0"/>
            </a:solidFill>
            <a:ln>
              <a:solidFill>
                <a:srgbClr val="00CC00"/>
              </a:solidFill>
            </a:ln>
            <a:effectLst>
              <a:glow rad="1016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Cloud 14"/>
            <p:cNvSpPr/>
            <p:nvPr/>
          </p:nvSpPr>
          <p:spPr>
            <a:xfrm>
              <a:off x="3583630" y="661048"/>
              <a:ext cx="5368835" cy="2936129"/>
            </a:xfrm>
            <a:prstGeom prst="cloud">
              <a:avLst/>
            </a:prstGeom>
            <a:solidFill>
              <a:schemeClr val="bg1"/>
            </a:solidFill>
            <a:ln w="19050">
              <a:solidFill>
                <a:srgbClr val="009999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6197215" y="3843329"/>
            <a:ext cx="476941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Minh, </a:t>
            </a:r>
            <a:r>
              <a:rPr lang="en-US" sz="3200" b="1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Minh </a:t>
            </a:r>
            <a:r>
              <a:rPr lang="en-US" sz="3200" b="1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en-US" sz="32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Minh.</a:t>
            </a:r>
            <a:endParaRPr lang="en-US" sz="3200" b="1" dirty="0">
              <a:solidFill>
                <a:srgbClr val="0099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25760" y="2123142"/>
            <a:ext cx="40671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0099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Từng</a:t>
            </a:r>
            <a:r>
              <a:rPr lang="en-US" sz="2800" b="1" dirty="0">
                <a:solidFill>
                  <a:srgbClr val="0099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99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0099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99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đang</a:t>
            </a:r>
            <a:r>
              <a:rPr lang="en-US" sz="2800" b="1" dirty="0">
                <a:solidFill>
                  <a:srgbClr val="0099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99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rgbClr val="0099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99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rgbClr val="0099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800" b="1" dirty="0">
              <a:solidFill>
                <a:srgbClr val="009999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239349" y="3726081"/>
            <a:ext cx="4460552" cy="16471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3200" b="1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3200" b="1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vứt</a:t>
            </a:r>
            <a:r>
              <a:rPr lang="en-US" sz="32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32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32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2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Minh </a:t>
            </a:r>
            <a:r>
              <a:rPr lang="en-US" sz="3200" b="1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ngăn</a:t>
            </a:r>
            <a:r>
              <a:rPr lang="en-US" sz="32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0099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7916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" grpId="0"/>
      <p:bldP spid="10" grpId="0" animBg="1"/>
      <p:bldP spid="3" grpId="0"/>
      <p:bldP spid="3" grpId="1"/>
      <p:bldP spid="7" grpId="0"/>
      <p:bldP spid="7" grpId="1"/>
      <p:bldP spid="9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圆角矩形 4"/>
          <p:cNvSpPr/>
          <p:nvPr/>
        </p:nvSpPr>
        <p:spPr>
          <a:xfrm>
            <a:off x="679938" y="647115"/>
            <a:ext cx="10832123" cy="5683348"/>
          </a:xfrm>
          <a:prstGeom prst="roundRect">
            <a:avLst>
              <a:gd name="adj" fmla="val 5298"/>
            </a:avLst>
          </a:prstGeom>
          <a:solidFill>
            <a:schemeClr val="bg1"/>
          </a:solidFill>
          <a:ln w="57150">
            <a:solidFill>
              <a:srgbClr val="3593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18903" y="901337"/>
            <a:ext cx="65444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Hoạt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động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Xử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lí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huống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3522" y="1616053"/>
            <a:ext cx="7077137" cy="435980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87160" y="1396467"/>
            <a:ext cx="5139373" cy="2048434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6863205" y="3718666"/>
            <a:ext cx="4446705" cy="1825811"/>
            <a:chOff x="6715287" y="4045949"/>
            <a:chExt cx="4446705" cy="1825811"/>
          </a:xfrm>
        </p:grpSpPr>
        <p:grpSp>
          <p:nvGrpSpPr>
            <p:cNvPr id="30" name="Group 29"/>
            <p:cNvGrpSpPr/>
            <p:nvPr/>
          </p:nvGrpSpPr>
          <p:grpSpPr>
            <a:xfrm>
              <a:off x="6715287" y="4045949"/>
              <a:ext cx="4446705" cy="1825811"/>
              <a:chOff x="6920822" y="3430399"/>
              <a:chExt cx="4446705" cy="2282758"/>
            </a:xfrm>
          </p:grpSpPr>
          <p:sp>
            <p:nvSpPr>
              <p:cNvPr id="28" name="圆角矩形 4"/>
              <p:cNvSpPr/>
              <p:nvPr/>
            </p:nvSpPr>
            <p:spPr>
              <a:xfrm>
                <a:off x="6920822" y="3430399"/>
                <a:ext cx="4340037" cy="1724882"/>
              </a:xfrm>
              <a:prstGeom prst="roundRect">
                <a:avLst>
                  <a:gd name="adj" fmla="val 5298"/>
                </a:avLst>
              </a:prstGeom>
              <a:solidFill>
                <a:schemeClr val="bg1"/>
              </a:solidFill>
              <a:ln w="28575">
                <a:solidFill>
                  <a:srgbClr val="359393"/>
                </a:solidFill>
                <a:prstDash val="dashDot"/>
              </a:ln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pic>
            <p:nvPicPr>
              <p:cNvPr id="29" name="图片 25"/>
              <p:cNvPicPr>
                <a:picLocks noChangeAspect="1"/>
              </p:cNvPicPr>
              <p:nvPr/>
            </p:nvPicPr>
            <p:blipFill>
              <a:blip r:embed="rId7" cstate="screen"/>
              <a:stretch>
                <a:fillRect/>
              </a:stretch>
            </p:blipFill>
            <p:spPr>
              <a:xfrm>
                <a:off x="10210651" y="4408252"/>
                <a:ext cx="1156876" cy="1304905"/>
              </a:xfrm>
              <a:prstGeom prst="rect">
                <a:avLst/>
              </a:prstGeom>
            </p:spPr>
          </p:pic>
        </p:grpSp>
        <p:sp>
          <p:nvSpPr>
            <p:cNvPr id="31" name="Rectangle 30"/>
            <p:cNvSpPr/>
            <p:nvPr/>
          </p:nvSpPr>
          <p:spPr>
            <a:xfrm>
              <a:off x="6829423" y="4256653"/>
              <a:ext cx="4225901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2800" b="1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Việc</a:t>
              </a:r>
              <a:r>
                <a:rPr lang="en-US" sz="2800" b="1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làm</a:t>
              </a:r>
              <a:r>
                <a:rPr lang="en-US" sz="2800" b="1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của</a:t>
              </a:r>
              <a:r>
                <a:rPr lang="en-US" sz="2800" b="1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Minh </a:t>
              </a:r>
              <a:r>
                <a:rPr lang="en-US" sz="2800" b="1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đem</a:t>
              </a:r>
              <a:r>
                <a:rPr lang="en-US" sz="2800" b="1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lại</a:t>
              </a:r>
              <a:r>
                <a:rPr lang="en-US" sz="2800" b="1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lợi</a:t>
              </a:r>
              <a:r>
                <a:rPr lang="en-US" sz="2800" b="1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ích</a:t>
              </a:r>
              <a:r>
                <a:rPr lang="en-US" sz="2800" b="1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gì</a:t>
              </a:r>
              <a:r>
                <a:rPr lang="en-US" sz="2800" b="1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?</a:t>
              </a:r>
              <a:endParaRPr lang="en-US" sz="28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470119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344" y="1614715"/>
            <a:ext cx="10693311" cy="3853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718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圆角矩形 4"/>
          <p:cNvSpPr/>
          <p:nvPr/>
        </p:nvSpPr>
        <p:spPr>
          <a:xfrm>
            <a:off x="679938" y="647115"/>
            <a:ext cx="10832123" cy="5683348"/>
          </a:xfrm>
          <a:prstGeom prst="roundRect">
            <a:avLst>
              <a:gd name="adj" fmla="val 5298"/>
            </a:avLst>
          </a:prstGeom>
          <a:solidFill>
            <a:schemeClr val="bg1"/>
          </a:solidFill>
          <a:ln w="57150">
            <a:solidFill>
              <a:srgbClr val="3593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17345" y="647115"/>
            <a:ext cx="103573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 u="sng" dirty="0" err="1">
                <a:solidFill>
                  <a:srgbClr val="0099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3200" b="1" u="sng" dirty="0">
                <a:solidFill>
                  <a:srgbClr val="0099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u="sng" dirty="0" err="1">
                <a:solidFill>
                  <a:srgbClr val="0099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200" b="1" u="sng" dirty="0">
                <a:solidFill>
                  <a:srgbClr val="0099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</a:t>
            </a:r>
            <a:r>
              <a:rPr lang="en-US" sz="3200" b="1" dirty="0">
                <a:solidFill>
                  <a:srgbClr val="0099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kumimoji="0" lang="en-US" sz="3200" b="1" i="0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kumimoji="0" lang="en-US" sz="3200" b="1" i="0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kumimoji="0" lang="en-US" sz="3200" b="1" i="0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kumimoji="0" lang="en-US" sz="3200" b="1" i="0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kumimoji="0" lang="en-US" sz="3200" b="1" i="0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kumimoji="0" lang="en-US" sz="3200" b="1" i="0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en-US" sz="3200" b="1" i="0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kumimoji="0" lang="en-US" sz="3200" b="1" i="0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kumimoji="0" lang="en-US" sz="3200" b="1" i="0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địa</a:t>
            </a:r>
            <a:r>
              <a:rPr kumimoji="0" lang="en-US" sz="3200" b="1" i="0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phương</a:t>
            </a:r>
            <a:r>
              <a:rPr kumimoji="0" lang="en-US" sz="3200" b="1" i="0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en-US" sz="3200" b="1" i="0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kumimoji="0" lang="en-US" sz="3200" b="1" i="0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kumimoji="0" lang="en-US" sz="3200" b="1" i="0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môi</a:t>
            </a:r>
            <a:r>
              <a:rPr kumimoji="0" lang="en-US" sz="3200" b="1" i="0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kumimoji="0" lang="en-US" sz="3200" b="1" i="0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kumimoji="0" lang="en-US" sz="3200" b="1" i="0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kumimoji="0" lang="en-US" sz="3200" b="1" i="0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thay</a:t>
            </a:r>
            <a:r>
              <a:rPr kumimoji="0" lang="en-US" sz="3200" b="1" i="0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kumimoji="0" lang="en-US" sz="3200" b="1" i="0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endParaRPr kumimoji="0" lang="en-US" sz="3200" b="1" i="0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12114" y="1823631"/>
            <a:ext cx="4958541" cy="440753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64023" y="1823631"/>
            <a:ext cx="4608975" cy="2517866"/>
          </a:xfrm>
          <a:prstGeom prst="rect">
            <a:avLst/>
          </a:prstGeom>
        </p:spPr>
      </p:pic>
      <p:pic>
        <p:nvPicPr>
          <p:cNvPr id="21" name="图片 7" descr="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59506" y="3846816"/>
            <a:ext cx="5018011" cy="334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555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圆角矩形 4"/>
          <p:cNvSpPr/>
          <p:nvPr/>
        </p:nvSpPr>
        <p:spPr>
          <a:xfrm>
            <a:off x="679938" y="647115"/>
            <a:ext cx="10832123" cy="5683348"/>
          </a:xfrm>
          <a:prstGeom prst="roundRect">
            <a:avLst>
              <a:gd name="adj" fmla="val 5298"/>
            </a:avLst>
          </a:prstGeom>
          <a:solidFill>
            <a:schemeClr val="bg1"/>
          </a:solidFill>
          <a:ln w="57150">
            <a:solidFill>
              <a:srgbClr val="3593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7344" y="1811873"/>
            <a:ext cx="4034856" cy="44075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10804" y="2051878"/>
            <a:ext cx="5842653" cy="442142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17345" y="647115"/>
            <a:ext cx="103573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 u="sng" dirty="0" err="1">
                <a:solidFill>
                  <a:srgbClr val="0099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3200" b="1" u="sng" dirty="0">
                <a:solidFill>
                  <a:srgbClr val="0099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u="sng" dirty="0" err="1">
                <a:solidFill>
                  <a:srgbClr val="0099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200" b="1" u="sng" dirty="0">
                <a:solidFill>
                  <a:srgbClr val="0099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</a:t>
            </a:r>
            <a:r>
              <a:rPr lang="en-US" sz="3200" b="1" dirty="0">
                <a:solidFill>
                  <a:srgbClr val="0099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kumimoji="0" lang="en-US" sz="3200" b="1" i="0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kumimoji="0" lang="en-US" sz="3200" b="1" i="0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kumimoji="0" lang="en-US" sz="3200" b="1" i="0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kumimoji="0" lang="en-US" sz="3200" b="1" i="0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kumimoji="0" lang="en-US" sz="3200" b="1" i="0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kumimoji="0" lang="en-US" sz="3200" b="1" i="0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en-US" sz="3200" b="1" i="0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kumimoji="0" lang="en-US" sz="3200" b="1" i="0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kumimoji="0" lang="en-US" sz="3200" b="1" i="0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địa</a:t>
            </a:r>
            <a:r>
              <a:rPr kumimoji="0" lang="en-US" sz="3200" b="1" i="0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phương</a:t>
            </a:r>
            <a:r>
              <a:rPr kumimoji="0" lang="en-US" sz="3200" b="1" i="0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en-US" sz="3200" b="1" i="0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kumimoji="0" lang="en-US" sz="3200" b="1" i="0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kumimoji="0" lang="en-US" sz="3200" b="1" i="0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môi</a:t>
            </a:r>
            <a:r>
              <a:rPr kumimoji="0" lang="en-US" sz="3200" b="1" i="0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kumimoji="0" lang="en-US" sz="3200" b="1" i="0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kumimoji="0" lang="en-US" sz="3200" b="1" i="0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kumimoji="0" lang="en-US" sz="3200" b="1" i="0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thay</a:t>
            </a:r>
            <a:r>
              <a:rPr kumimoji="0" lang="en-US" sz="3200" b="1" i="0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kumimoji="0" lang="en-US" sz="3200" b="1" i="0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endParaRPr kumimoji="0" lang="en-US" sz="3200" b="1" i="0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4279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圆角矩形 4"/>
          <p:cNvSpPr/>
          <p:nvPr/>
        </p:nvSpPr>
        <p:spPr>
          <a:xfrm>
            <a:off x="679938" y="647115"/>
            <a:ext cx="10832123" cy="5683348"/>
          </a:xfrm>
          <a:prstGeom prst="roundRect">
            <a:avLst>
              <a:gd name="adj" fmla="val 5298"/>
            </a:avLst>
          </a:prstGeom>
          <a:solidFill>
            <a:schemeClr val="bg1"/>
          </a:solidFill>
          <a:ln w="57150">
            <a:solidFill>
              <a:srgbClr val="3593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2" name="图片 21" descr="C:\Users\asus\Desktop\6.png6"/>
          <p:cNvPicPr>
            <a:picLocks noChangeAspect="1"/>
          </p:cNvPicPr>
          <p:nvPr/>
        </p:nvPicPr>
        <p:blipFill>
          <a:blip r:embed="rId4"/>
          <a:srcRect t="480" b="480"/>
          <a:stretch>
            <a:fillRect/>
          </a:stretch>
        </p:blipFill>
        <p:spPr>
          <a:xfrm>
            <a:off x="8799030" y="3879669"/>
            <a:ext cx="3732940" cy="373294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086069" y="1824438"/>
            <a:ext cx="9626656" cy="1348639"/>
            <a:chOff x="1086069" y="1824438"/>
            <a:chExt cx="9626656" cy="1348639"/>
          </a:xfrm>
        </p:grpSpPr>
        <p:grpSp>
          <p:nvGrpSpPr>
            <p:cNvPr id="3" name="Group 2"/>
            <p:cNvGrpSpPr/>
            <p:nvPr/>
          </p:nvGrpSpPr>
          <p:grpSpPr>
            <a:xfrm>
              <a:off x="1086069" y="1824438"/>
              <a:ext cx="9626656" cy="1348639"/>
              <a:chOff x="1441212" y="1786850"/>
              <a:chExt cx="8878444" cy="1348639"/>
            </a:xfrm>
          </p:grpSpPr>
          <p:sp>
            <p:nvSpPr>
              <p:cNvPr id="24" name="圆角矩形 4"/>
              <p:cNvSpPr/>
              <p:nvPr/>
            </p:nvSpPr>
            <p:spPr>
              <a:xfrm>
                <a:off x="2283527" y="2185009"/>
                <a:ext cx="8036129" cy="709080"/>
              </a:xfrm>
              <a:prstGeom prst="roundRect">
                <a:avLst>
                  <a:gd name="adj" fmla="val 5298"/>
                </a:avLst>
              </a:prstGeom>
              <a:solidFill>
                <a:schemeClr val="bg1"/>
              </a:solidFill>
              <a:ln w="28575">
                <a:solidFill>
                  <a:srgbClr val="359393"/>
                </a:solidFill>
                <a:prstDash val="dashDot"/>
              </a:ln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pic>
            <p:nvPicPr>
              <p:cNvPr id="23" name="图片 25"/>
              <p:cNvPicPr>
                <a:picLocks noChangeAspect="1"/>
              </p:cNvPicPr>
              <p:nvPr/>
            </p:nvPicPr>
            <p:blipFill>
              <a:blip r:embed="rId5" cstate="screen"/>
              <a:stretch>
                <a:fillRect/>
              </a:stretch>
            </p:blipFill>
            <p:spPr>
              <a:xfrm>
                <a:off x="1441212" y="1786850"/>
                <a:ext cx="1371716" cy="1348639"/>
              </a:xfrm>
              <a:prstGeom prst="rect">
                <a:avLst/>
              </a:prstGeom>
            </p:spPr>
          </p:pic>
        </p:grpSp>
        <p:sp>
          <p:nvSpPr>
            <p:cNvPr id="31" name="Rectangle 30"/>
            <p:cNvSpPr/>
            <p:nvPr/>
          </p:nvSpPr>
          <p:spPr>
            <a:xfrm>
              <a:off x="2573384" y="2310275"/>
              <a:ext cx="8139341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Lấp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ruộng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280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28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xây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nhà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làm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đường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086069" y="3113815"/>
            <a:ext cx="9659855" cy="1348639"/>
            <a:chOff x="1086069" y="3113815"/>
            <a:chExt cx="9659855" cy="1348639"/>
          </a:xfrm>
        </p:grpSpPr>
        <p:grpSp>
          <p:nvGrpSpPr>
            <p:cNvPr id="25" name="Group 24"/>
            <p:cNvGrpSpPr/>
            <p:nvPr/>
          </p:nvGrpSpPr>
          <p:grpSpPr>
            <a:xfrm>
              <a:off x="1086069" y="3113815"/>
              <a:ext cx="9626656" cy="1348639"/>
              <a:chOff x="1441212" y="1786850"/>
              <a:chExt cx="8878444" cy="1348639"/>
            </a:xfrm>
          </p:grpSpPr>
          <p:sp>
            <p:nvSpPr>
              <p:cNvPr id="26" name="圆角矩形 4"/>
              <p:cNvSpPr/>
              <p:nvPr/>
            </p:nvSpPr>
            <p:spPr>
              <a:xfrm>
                <a:off x="2283527" y="2185009"/>
                <a:ext cx="8036129" cy="709080"/>
              </a:xfrm>
              <a:prstGeom prst="roundRect">
                <a:avLst>
                  <a:gd name="adj" fmla="val 5298"/>
                </a:avLst>
              </a:prstGeom>
              <a:solidFill>
                <a:schemeClr val="bg1"/>
              </a:solidFill>
              <a:ln w="28575">
                <a:solidFill>
                  <a:srgbClr val="359393"/>
                </a:solidFill>
                <a:prstDash val="dashDot"/>
              </a:ln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pic>
            <p:nvPicPr>
              <p:cNvPr id="27" name="图片 25"/>
              <p:cNvPicPr>
                <a:picLocks noChangeAspect="1"/>
              </p:cNvPicPr>
              <p:nvPr/>
            </p:nvPicPr>
            <p:blipFill>
              <a:blip r:embed="rId5" cstate="screen"/>
              <a:stretch>
                <a:fillRect/>
              </a:stretch>
            </p:blipFill>
            <p:spPr>
              <a:xfrm>
                <a:off x="1441212" y="1786850"/>
                <a:ext cx="1242095" cy="1348639"/>
              </a:xfrm>
              <a:prstGeom prst="rect">
                <a:avLst/>
              </a:prstGeom>
            </p:spPr>
          </p:pic>
        </p:grpSp>
        <p:sp>
          <p:nvSpPr>
            <p:cNvPr id="32" name="Rectangle 31"/>
            <p:cNvSpPr/>
            <p:nvPr/>
          </p:nvSpPr>
          <p:spPr>
            <a:xfrm>
              <a:off x="2606583" y="3578792"/>
              <a:ext cx="8139341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Lấy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rừng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làm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nương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rẫy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ruộng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vườn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086069" y="4403192"/>
            <a:ext cx="9659855" cy="1348639"/>
            <a:chOff x="1086069" y="4403192"/>
            <a:chExt cx="9659855" cy="1348639"/>
          </a:xfrm>
        </p:grpSpPr>
        <p:grpSp>
          <p:nvGrpSpPr>
            <p:cNvPr id="28" name="Group 27"/>
            <p:cNvGrpSpPr/>
            <p:nvPr/>
          </p:nvGrpSpPr>
          <p:grpSpPr>
            <a:xfrm>
              <a:off x="1086069" y="4403192"/>
              <a:ext cx="9626656" cy="1348639"/>
              <a:chOff x="1441212" y="1786850"/>
              <a:chExt cx="8878444" cy="1348639"/>
            </a:xfrm>
          </p:grpSpPr>
          <p:sp>
            <p:nvSpPr>
              <p:cNvPr id="29" name="圆角矩形 4"/>
              <p:cNvSpPr/>
              <p:nvPr/>
            </p:nvSpPr>
            <p:spPr>
              <a:xfrm>
                <a:off x="2283527" y="2185009"/>
                <a:ext cx="8036129" cy="709080"/>
              </a:xfrm>
              <a:prstGeom prst="roundRect">
                <a:avLst>
                  <a:gd name="adj" fmla="val 5298"/>
                </a:avLst>
              </a:prstGeom>
              <a:solidFill>
                <a:schemeClr val="bg1"/>
              </a:solidFill>
              <a:ln w="28575">
                <a:solidFill>
                  <a:srgbClr val="359393"/>
                </a:solidFill>
                <a:prstDash val="dashDot"/>
              </a:ln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pic>
            <p:nvPicPr>
              <p:cNvPr id="30" name="图片 25"/>
              <p:cNvPicPr>
                <a:picLocks noChangeAspect="1"/>
              </p:cNvPicPr>
              <p:nvPr/>
            </p:nvPicPr>
            <p:blipFill>
              <a:blip r:embed="rId5" cstate="screen"/>
              <a:stretch>
                <a:fillRect/>
              </a:stretch>
            </p:blipFill>
            <p:spPr>
              <a:xfrm>
                <a:off x="1441212" y="1786850"/>
                <a:ext cx="1242095" cy="1348639"/>
              </a:xfrm>
              <a:prstGeom prst="rect">
                <a:avLst/>
              </a:prstGeom>
            </p:spPr>
          </p:pic>
        </p:grpSp>
        <p:sp>
          <p:nvSpPr>
            <p:cNvPr id="33" name="Rectangle 32"/>
            <p:cNvSpPr/>
            <p:nvPr/>
          </p:nvSpPr>
          <p:spPr>
            <a:xfrm>
              <a:off x="2606583" y="4868169"/>
              <a:ext cx="8139341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Xây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nhiều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công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trình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công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cộng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phục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vụ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đời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sống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917345" y="772731"/>
            <a:ext cx="103573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hững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việc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người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dân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địa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phương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môi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trường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bị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thay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đổi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</a:t>
            </a:r>
          </a:p>
        </p:txBody>
      </p:sp>
    </p:spTree>
    <p:extLst>
      <p:ext uri="{BB962C8B-B14F-4D97-AF65-F5344CB8AC3E}">
        <p14:creationId xmlns:p14="http://schemas.microsoft.com/office/powerpoint/2010/main" val="4111435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圆角矩形 4"/>
          <p:cNvSpPr/>
          <p:nvPr/>
        </p:nvSpPr>
        <p:spPr>
          <a:xfrm>
            <a:off x="679938" y="647115"/>
            <a:ext cx="10832123" cy="5683348"/>
          </a:xfrm>
          <a:prstGeom prst="roundRect">
            <a:avLst>
              <a:gd name="adj" fmla="val 5298"/>
            </a:avLst>
          </a:prstGeom>
          <a:solidFill>
            <a:schemeClr val="bg1"/>
          </a:solidFill>
          <a:ln w="57150">
            <a:solidFill>
              <a:srgbClr val="3593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/>
              <a:t>- Theo em bạn Minh sẽ bỏ chai vào thùng nào trong 3 thùng rác? Vì sao phải làm như vậy?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53579" y="2561951"/>
            <a:ext cx="4943963" cy="353866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683686" y="810493"/>
            <a:ext cx="10666485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Minh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lang="en-US" sz="2000" b="1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83686" y="1317719"/>
            <a:ext cx="10666485" cy="1014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Theo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Minh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bỏ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chai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thùng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thùng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rác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Vì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sao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vậy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lang="en-US" sz="2000" b="1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679938" y="2112814"/>
            <a:ext cx="5859123" cy="3844572"/>
            <a:chOff x="343042" y="2115667"/>
            <a:chExt cx="5859123" cy="3844572"/>
          </a:xfrm>
        </p:grpSpPr>
        <p:grpSp>
          <p:nvGrpSpPr>
            <p:cNvPr id="11" name="Group 10"/>
            <p:cNvGrpSpPr/>
            <p:nvPr/>
          </p:nvGrpSpPr>
          <p:grpSpPr>
            <a:xfrm>
              <a:off x="343042" y="2865916"/>
              <a:ext cx="5859123" cy="3094323"/>
              <a:chOff x="3583630" y="661048"/>
              <a:chExt cx="5583983" cy="2995846"/>
            </a:xfrm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grpSpPr>
          <p:sp>
            <p:nvSpPr>
              <p:cNvPr id="12" name="Cloud 11"/>
              <p:cNvSpPr/>
              <p:nvPr/>
            </p:nvSpPr>
            <p:spPr>
              <a:xfrm>
                <a:off x="3798778" y="720765"/>
                <a:ext cx="5368835" cy="2936129"/>
              </a:xfrm>
              <a:prstGeom prst="cloud">
                <a:avLst/>
              </a:prstGeom>
              <a:solidFill>
                <a:srgbClr val="0070C0"/>
              </a:solidFill>
              <a:ln>
                <a:solidFill>
                  <a:srgbClr val="00CC00"/>
                </a:solidFill>
              </a:ln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Cloud 12"/>
              <p:cNvSpPr/>
              <p:nvPr/>
            </p:nvSpPr>
            <p:spPr>
              <a:xfrm>
                <a:off x="3583630" y="661048"/>
                <a:ext cx="5368835" cy="2936129"/>
              </a:xfrm>
              <a:prstGeom prst="cloud">
                <a:avLst/>
              </a:prstGeom>
              <a:solidFill>
                <a:schemeClr val="bg1"/>
              </a:solidFill>
              <a:ln w="19050">
                <a:solidFill>
                  <a:srgbClr val="009999"/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493194" y="2115667"/>
              <a:ext cx="1936564" cy="1936564"/>
            </a:xfrm>
            <a:prstGeom prst="rect">
              <a:avLst/>
            </a:prstGeom>
          </p:spPr>
        </p:pic>
      </p:grpSp>
      <p:sp>
        <p:nvSpPr>
          <p:cNvPr id="20" name="Rectangle 19"/>
          <p:cNvSpPr/>
          <p:nvPr/>
        </p:nvSpPr>
        <p:spPr>
          <a:xfrm>
            <a:off x="1191330" y="3680048"/>
            <a:ext cx="4835090" cy="14754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2800" b="1" dirty="0" err="1">
                <a:solidFill>
                  <a:srgbClr val="00CC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b="1" dirty="0">
                <a:solidFill>
                  <a:srgbClr val="00CC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CC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vệ</a:t>
            </a:r>
            <a:r>
              <a:rPr lang="en-US" sz="2800" b="1" dirty="0">
                <a:solidFill>
                  <a:srgbClr val="00CC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CC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môi</a:t>
            </a:r>
            <a:r>
              <a:rPr lang="en-US" sz="2800" b="1" dirty="0">
                <a:solidFill>
                  <a:srgbClr val="00CC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CC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solidFill>
                  <a:srgbClr val="00CC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CC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b="1" dirty="0">
                <a:solidFill>
                  <a:srgbClr val="00CC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CC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CC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CC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00CC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CC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00CC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CC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00CC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CC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rgbClr val="00CC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CC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00CC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CC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00CC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CC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trách</a:t>
            </a:r>
            <a:r>
              <a:rPr lang="en-US" sz="2800" b="1" dirty="0">
                <a:solidFill>
                  <a:srgbClr val="00CC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CC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nhiệm</a:t>
            </a:r>
            <a:r>
              <a:rPr lang="en-US" sz="2800" b="1" dirty="0">
                <a:solidFill>
                  <a:srgbClr val="00CC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CC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CC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CC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solidFill>
                  <a:srgbClr val="00CC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CC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00CC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2000" b="1" dirty="0">
              <a:solidFill>
                <a:srgbClr val="00CC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6456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圆角矩形 4"/>
          <p:cNvSpPr/>
          <p:nvPr/>
        </p:nvSpPr>
        <p:spPr>
          <a:xfrm>
            <a:off x="679938" y="647115"/>
            <a:ext cx="10832123" cy="5683348"/>
          </a:xfrm>
          <a:prstGeom prst="roundRect">
            <a:avLst>
              <a:gd name="adj" fmla="val 5298"/>
            </a:avLst>
          </a:prstGeom>
          <a:solidFill>
            <a:schemeClr val="bg1"/>
          </a:solidFill>
          <a:ln w="57150">
            <a:solidFill>
              <a:srgbClr val="3593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9" name="图片 2">
            <a:extLst>
              <a:ext uri="{FF2B5EF4-FFF2-40B4-BE49-F238E27FC236}">
                <a16:creationId xmlns:a16="http://schemas.microsoft.com/office/drawing/2014/main" id="{2F52FAEA-030F-7F85-04A7-13021CD525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19948" y="-77696"/>
            <a:ext cx="8455741" cy="735848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A67C8B4B-A503-1D9C-5DAE-2E657F77735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658" y="2043664"/>
            <a:ext cx="3897971" cy="432127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AB6CA73-F3B8-7E06-6576-91420321A2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99263" y="1029493"/>
            <a:ext cx="5194242" cy="2219136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D53FDB01-4D79-76AE-AAC8-D2DB34AEFD6A}"/>
              </a:ext>
            </a:extLst>
          </p:cNvPr>
          <p:cNvSpPr txBox="1"/>
          <p:nvPr/>
        </p:nvSpPr>
        <p:spPr>
          <a:xfrm>
            <a:off x="4223657" y="2552296"/>
            <a:ext cx="65843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600" b="1" dirty="0">
                <a:solidFill>
                  <a:srgbClr val="953A2D"/>
                </a:solidFill>
                <a:latin typeface="UTM Avo" panose="02040603050506020204" pitchFamily="18" charset="0"/>
              </a:rPr>
              <a:t>- </a:t>
            </a:r>
            <a:r>
              <a:rPr lang="en-US" sz="3600" b="1" dirty="0" err="1">
                <a:solidFill>
                  <a:srgbClr val="953A2D"/>
                </a:solidFill>
                <a:latin typeface="UTM Avo" panose="02040603050506020204" pitchFamily="18" charset="0"/>
              </a:rPr>
              <a:t>Hôm</a:t>
            </a:r>
            <a:r>
              <a:rPr lang="en-US" sz="3600" b="1" dirty="0">
                <a:solidFill>
                  <a:srgbClr val="953A2D"/>
                </a:solidFill>
                <a:latin typeface="UTM Avo" panose="02040603050506020204" pitchFamily="18" charset="0"/>
              </a:rPr>
              <a:t> nay </a:t>
            </a:r>
            <a:r>
              <a:rPr lang="en-US" sz="3600" b="1" dirty="0" err="1">
                <a:solidFill>
                  <a:srgbClr val="953A2D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953A2D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953A2D"/>
                </a:solidFill>
                <a:latin typeface="UTM Avo" panose="02040603050506020204" pitchFamily="18" charset="0"/>
              </a:rPr>
              <a:t>học</a:t>
            </a:r>
            <a:r>
              <a:rPr lang="en-US" sz="3600" b="1" dirty="0">
                <a:solidFill>
                  <a:srgbClr val="953A2D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953A2D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953A2D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953A2D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953A2D"/>
                </a:solidFill>
                <a:latin typeface="UTM Avo" panose="02040603050506020204" pitchFamily="18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953A2D"/>
              </a:solidFill>
              <a:effectLst/>
              <a:uLnTx/>
              <a:uFillTx/>
              <a:latin typeface="UTM Avo" panose="02040603050506020204" pitchFamily="18" charset="0"/>
              <a:cs typeface="Calibri" panose="020F050202020403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53FDB01-4D79-76AE-AAC8-D2DB34AEFD6A}"/>
              </a:ext>
            </a:extLst>
          </p:cNvPr>
          <p:cNvSpPr txBox="1"/>
          <p:nvPr/>
        </p:nvSpPr>
        <p:spPr>
          <a:xfrm>
            <a:off x="4304222" y="3394847"/>
            <a:ext cx="658432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600" b="1" dirty="0">
                <a:solidFill>
                  <a:srgbClr val="953A2D"/>
                </a:solidFill>
                <a:latin typeface="UTM Avo" panose="02040603050506020204" pitchFamily="18" charset="0"/>
              </a:rPr>
              <a:t>- </a:t>
            </a:r>
            <a:r>
              <a:rPr lang="en-US" sz="3600" b="1" dirty="0" err="1">
                <a:solidFill>
                  <a:srgbClr val="953A2D"/>
                </a:solidFill>
                <a:latin typeface="UTM Avo" panose="02040603050506020204" pitchFamily="18" charset="0"/>
              </a:rPr>
              <a:t>Xem</a:t>
            </a:r>
            <a:r>
              <a:rPr lang="en-US" sz="3600" b="1" dirty="0">
                <a:solidFill>
                  <a:srgbClr val="953A2D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953A2D"/>
                </a:solidFill>
                <a:latin typeface="UTM Avo" panose="02040603050506020204" pitchFamily="18" charset="0"/>
              </a:rPr>
              <a:t>lại</a:t>
            </a:r>
            <a:r>
              <a:rPr lang="en-US" sz="3600" b="1" dirty="0">
                <a:solidFill>
                  <a:srgbClr val="953A2D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953A2D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953A2D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953A2D"/>
                </a:solidFill>
                <a:latin typeface="UTM Avo" panose="02040603050506020204" pitchFamily="18" charset="0"/>
              </a:rPr>
              <a:t>và</a:t>
            </a:r>
            <a:r>
              <a:rPr lang="en-US" sz="3600" b="1" dirty="0">
                <a:solidFill>
                  <a:srgbClr val="953A2D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953A2D"/>
                </a:solidFill>
                <a:latin typeface="UTM Avo" panose="02040603050506020204" pitchFamily="18" charset="0"/>
              </a:rPr>
              <a:t>chẩn</a:t>
            </a:r>
            <a:r>
              <a:rPr lang="en-US" sz="3600" b="1" dirty="0">
                <a:solidFill>
                  <a:srgbClr val="953A2D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953A2D"/>
                </a:solidFill>
                <a:latin typeface="UTM Avo" panose="02040603050506020204" pitchFamily="18" charset="0"/>
              </a:rPr>
              <a:t>bị</a:t>
            </a:r>
            <a:r>
              <a:rPr lang="en-US" sz="3600" b="1" dirty="0">
                <a:solidFill>
                  <a:srgbClr val="953A2D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953A2D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953A2D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953A2D"/>
                </a:solidFill>
                <a:latin typeface="UTM Avo" panose="02040603050506020204" pitchFamily="18" charset="0"/>
              </a:rPr>
              <a:t>tiếp</a:t>
            </a:r>
            <a:r>
              <a:rPr lang="en-US" sz="3600" b="1" dirty="0">
                <a:solidFill>
                  <a:srgbClr val="953A2D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953A2D"/>
                </a:solidFill>
                <a:latin typeface="UTM Avo" panose="02040603050506020204" pitchFamily="18" charset="0"/>
              </a:rPr>
              <a:t>theo.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953A2D"/>
              </a:solidFill>
              <a:effectLst/>
              <a:uLnTx/>
              <a:uFillTx/>
              <a:latin typeface="UTM Avo" panose="0204060305050602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7997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4" t="30443" r="7937" b="21327"/>
          <a:stretch/>
        </p:blipFill>
        <p:spPr>
          <a:xfrm>
            <a:off x="578715" y="4242903"/>
            <a:ext cx="4065563" cy="234077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626" y="1979673"/>
            <a:ext cx="11644369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23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419739" y="3010321"/>
            <a:ext cx="13680376" cy="690449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-587078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30" y="3741571"/>
            <a:ext cx="3138417" cy="323819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868593" y="3389763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2" y="5108354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Mời truy cập: </a:t>
            </a:r>
            <a:r>
              <a:rPr kumimoji="0" lang="en-US" sz="2667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E71926-8BF3-F518-3047-A9C5F7475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844" y="1626441"/>
            <a:ext cx="11388315" cy="19265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C623E4-8592-CDC4-D892-473045F24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626084" y="594520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602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2400" y="4383372"/>
            <a:ext cx="4070838" cy="271447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450" y="-687982"/>
            <a:ext cx="1518041" cy="2247755"/>
          </a:xfrm>
          <a:prstGeom prst="rect">
            <a:avLst/>
          </a:prstGeom>
        </p:spPr>
      </p:pic>
      <p:pic>
        <p:nvPicPr>
          <p:cNvPr id="15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34" y="3634402"/>
            <a:ext cx="2932975" cy="293297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08721" y="488794"/>
            <a:ext cx="7218290" cy="78035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8645" y="1340131"/>
            <a:ext cx="11882134" cy="310313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75209" y="4388591"/>
            <a:ext cx="2316681" cy="112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294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圆角矩形 4"/>
          <p:cNvSpPr/>
          <p:nvPr/>
        </p:nvSpPr>
        <p:spPr>
          <a:xfrm>
            <a:off x="679938" y="647115"/>
            <a:ext cx="10832123" cy="5683348"/>
          </a:xfrm>
          <a:prstGeom prst="roundRect">
            <a:avLst>
              <a:gd name="adj" fmla="val 5298"/>
            </a:avLst>
          </a:prstGeom>
          <a:solidFill>
            <a:schemeClr val="bg1"/>
          </a:solidFill>
          <a:ln w="57150">
            <a:solidFill>
              <a:srgbClr val="3593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6" name="图片 5" descr="C:\Users\asus\Desktop\9.png9"/>
          <p:cNvPicPr>
            <a:picLocks noChangeAspect="1"/>
          </p:cNvPicPr>
          <p:nvPr/>
        </p:nvPicPr>
        <p:blipFill>
          <a:blip r:embed="rId4"/>
          <a:srcRect l="2594" t="-2234" r="-2594" b="48239"/>
          <a:stretch>
            <a:fillRect/>
          </a:stretch>
        </p:blipFill>
        <p:spPr>
          <a:xfrm>
            <a:off x="2403566" y="-73293"/>
            <a:ext cx="7863840" cy="1440815"/>
          </a:xfrm>
          <a:prstGeom prst="rect">
            <a:avLst/>
          </a:prstGeom>
        </p:spPr>
      </p:pic>
      <p:pic>
        <p:nvPicPr>
          <p:cNvPr id="20" name="图片 22">
            <a:extLst>
              <a:ext uri="{FF2B5EF4-FFF2-40B4-BE49-F238E27FC236}">
                <a16:creationId xmlns:a16="http://schemas.microsoft.com/office/drawing/2014/main" id="{826DF5E4-1BEE-4249-BA98-228553CD936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92" y="2138214"/>
            <a:ext cx="2458397" cy="483936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148072" y="1317791"/>
            <a:ext cx="9303718" cy="2068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*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kĩ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endParaRPr lang="en-US" sz="24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Thu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thập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tin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vệ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thay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môi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sao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vệ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môi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148072" y="3659796"/>
            <a:ext cx="9303718" cy="24633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*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endParaRPr lang="en-US" sz="24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Nêu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vệ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hạn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chế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thay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môi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endParaRPr lang="en-US" sz="24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vệ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môi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chia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sẻ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xung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03566" y="566614"/>
            <a:ext cx="7218290" cy="77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525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BA11D2B-A877-F6EA-6F7F-287E150EB28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3855"/>
          <a:stretch/>
        </p:blipFill>
        <p:spPr>
          <a:xfrm>
            <a:off x="447566" y="1721778"/>
            <a:ext cx="11296867" cy="3193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218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圆角矩形 4"/>
          <p:cNvSpPr/>
          <p:nvPr/>
        </p:nvSpPr>
        <p:spPr>
          <a:xfrm>
            <a:off x="679938" y="647115"/>
            <a:ext cx="10832123" cy="5683348"/>
          </a:xfrm>
          <a:prstGeom prst="roundRect">
            <a:avLst>
              <a:gd name="adj" fmla="val 5298"/>
            </a:avLst>
          </a:prstGeom>
          <a:solidFill>
            <a:schemeClr val="bg1"/>
          </a:solidFill>
          <a:ln w="57150">
            <a:solidFill>
              <a:srgbClr val="3593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187" y="2926081"/>
            <a:ext cx="5131459" cy="3057684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663746" y="234763"/>
            <a:ext cx="5859123" cy="3094323"/>
            <a:chOff x="3583630" y="661048"/>
            <a:chExt cx="5583983" cy="2995846"/>
          </a:xfrm>
          <a:effectLst>
            <a:glow rad="228600">
              <a:schemeClr val="accent6">
                <a:satMod val="175000"/>
                <a:alpha val="40000"/>
              </a:schemeClr>
            </a:glow>
          </a:effectLst>
        </p:grpSpPr>
        <p:sp>
          <p:nvSpPr>
            <p:cNvPr id="3" name="Cloud 2"/>
            <p:cNvSpPr/>
            <p:nvPr/>
          </p:nvSpPr>
          <p:spPr>
            <a:xfrm>
              <a:off x="3798778" y="720765"/>
              <a:ext cx="5368835" cy="2936129"/>
            </a:xfrm>
            <a:prstGeom prst="cloud">
              <a:avLst/>
            </a:prstGeom>
            <a:solidFill>
              <a:srgbClr val="00CC00"/>
            </a:solidFill>
            <a:ln>
              <a:solidFill>
                <a:srgbClr val="00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Cloud 11"/>
            <p:cNvSpPr/>
            <p:nvPr/>
          </p:nvSpPr>
          <p:spPr>
            <a:xfrm>
              <a:off x="3583630" y="661048"/>
              <a:ext cx="5368835" cy="2936129"/>
            </a:xfrm>
            <a:prstGeom prst="cloud">
              <a:avLst/>
            </a:prstGeom>
            <a:solidFill>
              <a:schemeClr val="bg1"/>
            </a:solidFill>
            <a:ln w="19050">
              <a:solidFill>
                <a:srgbClr val="00CC00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4" name="图片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4" t="30443" r="7937" b="21327"/>
          <a:stretch/>
        </p:blipFill>
        <p:spPr>
          <a:xfrm>
            <a:off x="743947" y="3679758"/>
            <a:ext cx="4609825" cy="2654141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299271" y="904023"/>
            <a:ext cx="436232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Nêu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việc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lợi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môi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trường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vật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thực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vật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lợi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ích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76620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366" y="1803400"/>
            <a:ext cx="10943268" cy="3853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913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圆角矩形 4"/>
          <p:cNvSpPr/>
          <p:nvPr/>
        </p:nvSpPr>
        <p:spPr>
          <a:xfrm>
            <a:off x="679938" y="647115"/>
            <a:ext cx="10832123" cy="5683348"/>
          </a:xfrm>
          <a:prstGeom prst="roundRect">
            <a:avLst>
              <a:gd name="adj" fmla="val 5298"/>
            </a:avLst>
          </a:prstGeom>
          <a:solidFill>
            <a:schemeClr val="bg1"/>
          </a:solidFill>
          <a:ln w="57150">
            <a:solidFill>
              <a:srgbClr val="3593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18903" y="901337"/>
            <a:ext cx="98624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u="sng" dirty="0" err="1">
                <a:solidFill>
                  <a:srgbClr val="0099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3600" b="1" u="sng" dirty="0">
                <a:solidFill>
                  <a:srgbClr val="0099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u="sng" dirty="0" err="1">
                <a:solidFill>
                  <a:srgbClr val="0099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600" b="1" u="sng" dirty="0">
                <a:solidFill>
                  <a:srgbClr val="0099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</a:t>
            </a:r>
            <a:r>
              <a:rPr lang="en-US" sz="3600" b="1" dirty="0">
                <a:solidFill>
                  <a:srgbClr val="0099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 làm bảo vệ môi trường sống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120" y="2035370"/>
            <a:ext cx="3864216" cy="1903695"/>
          </a:xfrm>
          <a:prstGeom prst="rect">
            <a:avLst/>
          </a:prstGeom>
        </p:spPr>
      </p:pic>
      <p:pic>
        <p:nvPicPr>
          <p:cNvPr id="25" name="图片 21" descr="C:\Users\asus\Desktop\6.png6"/>
          <p:cNvPicPr>
            <a:picLocks noChangeAspect="1"/>
          </p:cNvPicPr>
          <p:nvPr/>
        </p:nvPicPr>
        <p:blipFill>
          <a:blip r:embed="rId5"/>
          <a:srcRect t="480" b="480"/>
          <a:stretch>
            <a:fillRect/>
          </a:stretch>
        </p:blipFill>
        <p:spPr>
          <a:xfrm>
            <a:off x="679938" y="3465917"/>
            <a:ext cx="3962581" cy="3962581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93336" y="1547668"/>
            <a:ext cx="6565961" cy="5029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788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圆角矩形 4"/>
          <p:cNvSpPr/>
          <p:nvPr/>
        </p:nvSpPr>
        <p:spPr>
          <a:xfrm>
            <a:off x="679938" y="647115"/>
            <a:ext cx="10832123" cy="5683348"/>
          </a:xfrm>
          <a:prstGeom prst="roundRect">
            <a:avLst>
              <a:gd name="adj" fmla="val 5298"/>
            </a:avLst>
          </a:prstGeom>
          <a:solidFill>
            <a:schemeClr val="bg1"/>
          </a:solidFill>
          <a:ln w="57150">
            <a:solidFill>
              <a:srgbClr val="3593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2" name="图片 21" descr="C:\Users\asus\Desktop\6.png6"/>
          <p:cNvPicPr>
            <a:picLocks noChangeAspect="1"/>
          </p:cNvPicPr>
          <p:nvPr/>
        </p:nvPicPr>
        <p:blipFill>
          <a:blip r:embed="rId4"/>
          <a:srcRect t="480" b="480"/>
          <a:stretch>
            <a:fillRect/>
          </a:stretch>
        </p:blipFill>
        <p:spPr>
          <a:xfrm>
            <a:off x="8799030" y="3879669"/>
            <a:ext cx="3732940" cy="373294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086069" y="1019937"/>
            <a:ext cx="1001985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môi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xung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quanh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086069" y="1824438"/>
            <a:ext cx="9626656" cy="1348639"/>
            <a:chOff x="1086069" y="1824438"/>
            <a:chExt cx="9626656" cy="1348639"/>
          </a:xfrm>
        </p:grpSpPr>
        <p:grpSp>
          <p:nvGrpSpPr>
            <p:cNvPr id="3" name="Group 2"/>
            <p:cNvGrpSpPr/>
            <p:nvPr/>
          </p:nvGrpSpPr>
          <p:grpSpPr>
            <a:xfrm>
              <a:off x="1086069" y="1824438"/>
              <a:ext cx="9626656" cy="1348639"/>
              <a:chOff x="1441212" y="1786850"/>
              <a:chExt cx="8878444" cy="1348639"/>
            </a:xfrm>
          </p:grpSpPr>
          <p:sp>
            <p:nvSpPr>
              <p:cNvPr id="24" name="圆角矩形 4"/>
              <p:cNvSpPr/>
              <p:nvPr/>
            </p:nvSpPr>
            <p:spPr>
              <a:xfrm>
                <a:off x="2283527" y="2185009"/>
                <a:ext cx="8036129" cy="709080"/>
              </a:xfrm>
              <a:prstGeom prst="roundRect">
                <a:avLst>
                  <a:gd name="adj" fmla="val 5298"/>
                </a:avLst>
              </a:prstGeom>
              <a:solidFill>
                <a:schemeClr val="bg1"/>
              </a:solidFill>
              <a:ln w="28575">
                <a:solidFill>
                  <a:srgbClr val="359393"/>
                </a:solidFill>
                <a:prstDash val="dashDot"/>
              </a:ln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pic>
            <p:nvPicPr>
              <p:cNvPr id="23" name="图片 25"/>
              <p:cNvPicPr>
                <a:picLocks noChangeAspect="1"/>
              </p:cNvPicPr>
              <p:nvPr/>
            </p:nvPicPr>
            <p:blipFill>
              <a:blip r:embed="rId5" cstate="screen"/>
              <a:stretch>
                <a:fillRect/>
              </a:stretch>
            </p:blipFill>
            <p:spPr>
              <a:xfrm>
                <a:off x="1441212" y="1786850"/>
                <a:ext cx="1371716" cy="1348639"/>
              </a:xfrm>
              <a:prstGeom prst="rect">
                <a:avLst/>
              </a:prstGeom>
            </p:spPr>
          </p:pic>
        </p:grpSp>
        <p:sp>
          <p:nvSpPr>
            <p:cNvPr id="31" name="Rectangle 30"/>
            <p:cNvSpPr/>
            <p:nvPr/>
          </p:nvSpPr>
          <p:spPr>
            <a:xfrm>
              <a:off x="2573384" y="2310275"/>
              <a:ext cx="8139341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280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Vứt</a:t>
              </a:r>
              <a:r>
                <a:rPr lang="en-US" sz="28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rác</a:t>
              </a:r>
              <a:r>
                <a:rPr lang="en-US" sz="28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đúng</a:t>
              </a:r>
              <a:r>
                <a:rPr lang="en-US" sz="28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nơi</a:t>
              </a:r>
              <a:r>
                <a:rPr lang="en-US" sz="28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quy</a:t>
              </a:r>
              <a:r>
                <a:rPr lang="en-US" sz="28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định</a:t>
              </a:r>
              <a:r>
                <a:rPr lang="en-US" sz="28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hạn</a:t>
              </a:r>
              <a:r>
                <a:rPr lang="en-US" sz="28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chế</a:t>
              </a:r>
              <a:r>
                <a:rPr lang="en-US" sz="28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dùng</a:t>
              </a:r>
              <a:r>
                <a:rPr lang="en-US" sz="28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túi</a:t>
              </a:r>
              <a:r>
                <a:rPr lang="en-US" sz="28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ni</a:t>
              </a:r>
              <a:r>
                <a:rPr lang="en-US" sz="28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long.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086069" y="3129154"/>
            <a:ext cx="9659855" cy="1348639"/>
            <a:chOff x="1086069" y="3113815"/>
            <a:chExt cx="9659855" cy="1348639"/>
          </a:xfrm>
        </p:grpSpPr>
        <p:grpSp>
          <p:nvGrpSpPr>
            <p:cNvPr id="25" name="Group 24"/>
            <p:cNvGrpSpPr/>
            <p:nvPr/>
          </p:nvGrpSpPr>
          <p:grpSpPr>
            <a:xfrm>
              <a:off x="1086069" y="3113815"/>
              <a:ext cx="9626656" cy="1348639"/>
              <a:chOff x="1441212" y="1786850"/>
              <a:chExt cx="8878444" cy="1348639"/>
            </a:xfrm>
          </p:grpSpPr>
          <p:sp>
            <p:nvSpPr>
              <p:cNvPr id="26" name="圆角矩形 4"/>
              <p:cNvSpPr/>
              <p:nvPr/>
            </p:nvSpPr>
            <p:spPr>
              <a:xfrm>
                <a:off x="2283527" y="2185009"/>
                <a:ext cx="8036129" cy="709080"/>
              </a:xfrm>
              <a:prstGeom prst="roundRect">
                <a:avLst>
                  <a:gd name="adj" fmla="val 5298"/>
                </a:avLst>
              </a:prstGeom>
              <a:solidFill>
                <a:schemeClr val="bg1"/>
              </a:solidFill>
              <a:ln w="28575">
                <a:solidFill>
                  <a:srgbClr val="359393"/>
                </a:solidFill>
                <a:prstDash val="dashDot"/>
              </a:ln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pic>
            <p:nvPicPr>
              <p:cNvPr id="27" name="图片 25"/>
              <p:cNvPicPr>
                <a:picLocks noChangeAspect="1"/>
              </p:cNvPicPr>
              <p:nvPr/>
            </p:nvPicPr>
            <p:blipFill>
              <a:blip r:embed="rId5" cstate="screen"/>
              <a:stretch>
                <a:fillRect/>
              </a:stretch>
            </p:blipFill>
            <p:spPr>
              <a:xfrm>
                <a:off x="1441212" y="1786850"/>
                <a:ext cx="1242095" cy="1348639"/>
              </a:xfrm>
              <a:prstGeom prst="rect">
                <a:avLst/>
              </a:prstGeom>
            </p:spPr>
          </p:pic>
        </p:grpSp>
        <p:sp>
          <p:nvSpPr>
            <p:cNvPr id="32" name="Rectangle 31"/>
            <p:cNvSpPr/>
            <p:nvPr/>
          </p:nvSpPr>
          <p:spPr>
            <a:xfrm>
              <a:off x="2606583" y="3578792"/>
              <a:ext cx="8139341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280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Trồng</a:t>
              </a:r>
              <a:r>
                <a:rPr lang="en-US" sz="28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nhiều</a:t>
              </a:r>
              <a:r>
                <a:rPr lang="en-US" sz="28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cây</a:t>
              </a:r>
              <a:r>
                <a:rPr lang="en-US" sz="28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xanh</a:t>
              </a:r>
              <a:r>
                <a:rPr lang="en-US" sz="28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yêu</a:t>
              </a:r>
              <a:r>
                <a:rPr lang="en-US" sz="28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thương</a:t>
              </a:r>
              <a:r>
                <a:rPr lang="en-US" sz="28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28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vật</a:t>
              </a:r>
              <a:r>
                <a:rPr lang="en-US" sz="28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086069" y="4403192"/>
            <a:ext cx="9659855" cy="1348639"/>
            <a:chOff x="1086069" y="4403192"/>
            <a:chExt cx="9659855" cy="1348639"/>
          </a:xfrm>
        </p:grpSpPr>
        <p:grpSp>
          <p:nvGrpSpPr>
            <p:cNvPr id="28" name="Group 27"/>
            <p:cNvGrpSpPr/>
            <p:nvPr/>
          </p:nvGrpSpPr>
          <p:grpSpPr>
            <a:xfrm>
              <a:off x="1086069" y="4403192"/>
              <a:ext cx="9626656" cy="1348639"/>
              <a:chOff x="1441212" y="1786850"/>
              <a:chExt cx="8878444" cy="1348639"/>
            </a:xfrm>
          </p:grpSpPr>
          <p:sp>
            <p:nvSpPr>
              <p:cNvPr id="29" name="圆角矩形 4"/>
              <p:cNvSpPr/>
              <p:nvPr/>
            </p:nvSpPr>
            <p:spPr>
              <a:xfrm>
                <a:off x="2283527" y="2185009"/>
                <a:ext cx="8036129" cy="709080"/>
              </a:xfrm>
              <a:prstGeom prst="roundRect">
                <a:avLst>
                  <a:gd name="adj" fmla="val 5298"/>
                </a:avLst>
              </a:prstGeom>
              <a:solidFill>
                <a:schemeClr val="bg1"/>
              </a:solidFill>
              <a:ln w="28575">
                <a:solidFill>
                  <a:srgbClr val="359393"/>
                </a:solidFill>
                <a:prstDash val="dashDot"/>
              </a:ln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pic>
            <p:nvPicPr>
              <p:cNvPr id="30" name="图片 25"/>
              <p:cNvPicPr>
                <a:picLocks noChangeAspect="1"/>
              </p:cNvPicPr>
              <p:nvPr/>
            </p:nvPicPr>
            <p:blipFill>
              <a:blip r:embed="rId5" cstate="screen"/>
              <a:stretch>
                <a:fillRect/>
              </a:stretch>
            </p:blipFill>
            <p:spPr>
              <a:xfrm>
                <a:off x="1441212" y="1786850"/>
                <a:ext cx="1242095" cy="1348639"/>
              </a:xfrm>
              <a:prstGeom prst="rect">
                <a:avLst/>
              </a:prstGeom>
            </p:spPr>
          </p:pic>
        </p:grpSp>
        <p:sp>
          <p:nvSpPr>
            <p:cNvPr id="33" name="Rectangle 32"/>
            <p:cNvSpPr/>
            <p:nvPr/>
          </p:nvSpPr>
          <p:spPr>
            <a:xfrm>
              <a:off x="2606583" y="4868169"/>
              <a:ext cx="8139341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280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Tuyên</a:t>
              </a:r>
              <a:r>
                <a:rPr lang="en-US" sz="28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truyền</a:t>
              </a:r>
              <a:r>
                <a:rPr lang="en-US" sz="28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mọi</a:t>
              </a:r>
              <a:r>
                <a:rPr lang="en-US" sz="28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28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bảo</a:t>
              </a:r>
              <a:r>
                <a:rPr lang="en-US" sz="28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vệ</a:t>
              </a:r>
              <a:r>
                <a:rPr lang="en-US" sz="28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môi</a:t>
              </a:r>
              <a:r>
                <a:rPr lang="en-US" sz="28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trường</a:t>
              </a:r>
              <a:r>
                <a:rPr lang="en-US" sz="28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28659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THÔNG ĐIỆP BẢO VỆ MÔI TRƯỜNG _ ASAHI JAPAN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9481" end="5611.596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6839" y="352597"/>
            <a:ext cx="10938322" cy="6152806"/>
          </a:xfrm>
          <a:prstGeom prst="roundRect">
            <a:avLst>
              <a:gd name="adj" fmla="val 5299"/>
            </a:avLst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plastic">
            <a:bevelT/>
            <a:contourClr>
              <a:srgbClr val="FFFFFF"/>
            </a:contourClr>
          </a:sp3d>
        </p:spPr>
      </p:pic>
      <p:sp>
        <p:nvSpPr>
          <p:cNvPr id="2" name="Rectangle 1"/>
          <p:cNvSpPr/>
          <p:nvPr/>
        </p:nvSpPr>
        <p:spPr>
          <a:xfrm>
            <a:off x="6193207" y="138892"/>
            <a:ext cx="48347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7"/>
              </a:rPr>
              <a:t>https://www.youtube.com/watch?v=EHpZK-Piky0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8167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</TotalTime>
  <Words>577</Words>
  <Application>Microsoft Office PowerPoint</Application>
  <PresentationFormat>Widescreen</PresentationFormat>
  <Paragraphs>64</Paragraphs>
  <Slides>19</Slides>
  <Notes>18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6" baseType="lpstr">
      <vt:lpstr>#9Slide05 Aphrodite Pro</vt:lpstr>
      <vt:lpstr>#9Slide07 Altus</vt:lpstr>
      <vt:lpstr>#9Slide07 HoneyCream</vt:lpstr>
      <vt:lpstr>Arial</vt:lpstr>
      <vt:lpstr>Calibri</vt:lpstr>
      <vt:lpstr>Calibri Light</vt:lpstr>
      <vt:lpstr>Cambria</vt:lpstr>
      <vt:lpstr>Fredoka One</vt:lpstr>
      <vt:lpstr>Lobster</vt:lpstr>
      <vt:lpstr>M PLUS Rounded 1c</vt:lpstr>
      <vt:lpstr>Open Sans Bold</vt:lpstr>
      <vt:lpstr>SVN-Dancing Script</vt:lpstr>
      <vt:lpstr>SVN-Newton</vt:lpstr>
      <vt:lpstr>Times New Roman</vt:lpstr>
      <vt:lpstr>UTM Avo</vt:lpstr>
      <vt:lpstr>Office 主题</vt:lpstr>
      <vt:lpstr>1_Awesome Teachers Meeting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Tự nhiên và xã hội</dc:subject>
  <dc:creator>Cảm Nguyễn</dc:creator>
  <cp:keywords>Măng Non Team</cp:keywords>
  <cp:lastModifiedBy>ngoc anh nguyen</cp:lastModifiedBy>
  <cp:revision>32</cp:revision>
  <dcterms:created xsi:type="dcterms:W3CDTF">2023-01-07T01:45:41Z</dcterms:created>
  <dcterms:modified xsi:type="dcterms:W3CDTF">2026-02-26T03:16:37Z</dcterms:modified>
</cp:coreProperties>
</file>