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258" r:id="rId3"/>
    <p:sldId id="262" r:id="rId4"/>
    <p:sldId id="264" r:id="rId5"/>
    <p:sldId id="322" r:id="rId6"/>
    <p:sldId id="321" r:id="rId7"/>
    <p:sldId id="263" r:id="rId8"/>
    <p:sldId id="267" r:id="rId9"/>
    <p:sldId id="268" r:id="rId10"/>
    <p:sldId id="260" r:id="rId11"/>
    <p:sldId id="271" r:id="rId12"/>
    <p:sldId id="272" r:id="rId13"/>
    <p:sldId id="273" r:id="rId14"/>
    <p:sldId id="319" r:id="rId15"/>
    <p:sldId id="274" r:id="rId16"/>
    <p:sldId id="275" r:id="rId17"/>
    <p:sldId id="278" r:id="rId18"/>
    <p:sldId id="281" r:id="rId19"/>
    <p:sldId id="279" r:id="rId20"/>
    <p:sldId id="283" r:id="rId21"/>
    <p:sldId id="285" r:id="rId22"/>
    <p:sldId id="320" r:id="rId23"/>
    <p:sldId id="286" r:id="rId24"/>
    <p:sldId id="318" r:id="rId25"/>
  </p:sldIdLst>
  <p:sldSz cx="12192000" cy="6858000"/>
  <p:notesSz cx="6858000" cy="9144000"/>
  <p:embeddedFontLst>
    <p:embeddedFont>
      <p:font typeface="#9Slide05 Aphrodite Pro" panose="020B0604020202020204" charset="0"/>
      <p:regular r:id="rId27"/>
    </p:embeddedFont>
    <p:embeddedFont>
      <p:font typeface="#9Slide05 SVNHeritage" panose="02000503000000020003" charset="0"/>
      <p:regular r:id="rId28"/>
    </p:embeddedFont>
    <p:embeddedFont>
      <p:font typeface="#9Slide05 VL Fadilla" panose="020B0604020202020204" charset="0"/>
      <p:regular r:id="rId29"/>
    </p:embeddedFont>
    <p:embeddedFont>
      <p:font typeface="#9Slide07 Altus" panose="020B0604020202020204" charset="0"/>
      <p:regular r:id="rId30"/>
    </p:embeddedFont>
    <p:embeddedFont>
      <p:font typeface="#9Slide07 HoneyCream" panose="020B0604020202020204" charset="0"/>
      <p:regular r:id="rId31"/>
    </p:embeddedFont>
    <p:embeddedFont>
      <p:font typeface="Aptos" panose="020B0004020202020204" pitchFamily="34"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Fredoka One" panose="02000000000000000000" pitchFamily="2" charset="0"/>
      <p:regular r:id="rId39"/>
    </p:embeddedFont>
    <p:embeddedFont>
      <p:font typeface="Lobster" panose="00000500000000000000"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0066"/>
    <a:srgbClr val="FF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BAD0D-D0B5-4CDE-84BB-EB426C4FF58A}"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57B97-D309-421D-88EE-2A2E29ADB278}" type="slidenum">
              <a:rPr lang="en-US" smtClean="0"/>
              <a:t>‹#›</a:t>
            </a:fld>
            <a:endParaRPr lang="en-US"/>
          </a:p>
        </p:txBody>
      </p:sp>
    </p:spTree>
    <p:extLst>
      <p:ext uri="{BB962C8B-B14F-4D97-AF65-F5344CB8AC3E}">
        <p14:creationId xmlns:p14="http://schemas.microsoft.com/office/powerpoint/2010/main" val="334022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theo</a:t>
            </a:r>
            <a:r>
              <a:rPr lang="en-US" dirty="0"/>
              <a:t> </a:t>
            </a:r>
            <a:r>
              <a:rPr lang="en-US" dirty="0" err="1"/>
              <a:t>tháng</a:t>
            </a:r>
            <a:r>
              <a:rPr lang="en-US" dirty="0"/>
              <a:t> </a:t>
            </a:r>
            <a:r>
              <a:rPr lang="en-US" dirty="0" err="1"/>
              <a:t>khi</a:t>
            </a:r>
            <a:r>
              <a:rPr lang="en-US" dirty="0"/>
              <a:t> </a:t>
            </a:r>
            <a:r>
              <a:rPr lang="en-US" dirty="0" err="1"/>
              <a:t>đăng</a:t>
            </a:r>
            <a:r>
              <a:rPr lang="en-US" dirty="0"/>
              <a:t> </a:t>
            </a:r>
            <a:r>
              <a:rPr lang="en-US" dirty="0" err="1"/>
              <a:t>lên</a:t>
            </a:r>
            <a:r>
              <a:rPr lang="en-US" dirty="0"/>
              <a:t> </a:t>
            </a:r>
            <a:r>
              <a:rPr lang="en-US" dirty="0" err="1"/>
              <a:t>cổng</a:t>
            </a:r>
            <a:r>
              <a:rPr lang="en-US" dirty="0"/>
              <a:t> TTĐT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361129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688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02349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2/13/2026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000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892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9785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4578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385780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58822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753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2026/2/13</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82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78143362"/>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gif"/><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gif"/><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6.png"/><Relationship Id="rId1" Type="http://schemas.openxmlformats.org/officeDocument/2006/relationships/slideLayout" Target="../slideLayouts/slideLayout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9.png"/><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1.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B21FAC-72EF-3082-AD3A-3FC4634EC9B2}"/>
              </a:ext>
            </a:extLst>
          </p:cNvPr>
          <p:cNvSpPr/>
          <p:nvPr/>
        </p:nvSpPr>
        <p:spPr>
          <a:xfrm>
            <a:off x="0" y="0"/>
            <a:ext cx="12192000" cy="715893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49905" y="7363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3"/>
          <a:srcRect/>
          <a:stretch>
            <a:fillRect/>
          </a:stretch>
        </p:blipFill>
        <p:spPr>
          <a:xfrm>
            <a:off x="3817476" y="5907557"/>
            <a:ext cx="342944" cy="49702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58209" y="5758041"/>
            <a:ext cx="6211530" cy="140089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009" y="5911558"/>
            <a:ext cx="5319708" cy="1262102"/>
          </a:xfrm>
          <a:prstGeom prst="rect">
            <a:avLst/>
          </a:prstGeom>
        </p:spPr>
      </p:pic>
      <p:pic>
        <p:nvPicPr>
          <p:cNvPr id="10" name="Picture 10"/>
          <p:cNvPicPr>
            <a:picLocks noChangeAspect="1"/>
          </p:cNvPicPr>
          <p:nvPr/>
        </p:nvPicPr>
        <p:blipFill>
          <a:blip r:embed="rId8"/>
          <a:srcRect/>
          <a:stretch>
            <a:fillRect/>
          </a:stretch>
        </p:blipFill>
        <p:spPr>
          <a:xfrm>
            <a:off x="1996529" y="4443785"/>
            <a:ext cx="2328336" cy="21158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2857" y="4276739"/>
            <a:ext cx="2594231" cy="2282922"/>
          </a:xfrm>
          <a:prstGeom prst="rect">
            <a:avLst/>
          </a:prstGeom>
        </p:spPr>
      </p:pic>
      <p:pic>
        <p:nvPicPr>
          <p:cNvPr id="14" name="Picture 14"/>
          <p:cNvPicPr>
            <a:picLocks noChangeAspect="1"/>
          </p:cNvPicPr>
          <p:nvPr/>
        </p:nvPicPr>
        <p:blipFill>
          <a:blip r:embed="rId11"/>
          <a:srcRect/>
          <a:stretch>
            <a:fillRect/>
          </a:stretch>
        </p:blipFill>
        <p:spPr>
          <a:xfrm>
            <a:off x="9653224" y="403913"/>
            <a:ext cx="1852976" cy="1157675"/>
          </a:xfrm>
          <a:prstGeom prst="rect">
            <a:avLst/>
          </a:prstGeom>
        </p:spPr>
      </p:pic>
      <p:sp>
        <p:nvSpPr>
          <p:cNvPr id="15" name="TextBox 15"/>
          <p:cNvSpPr txBox="1"/>
          <p:nvPr/>
        </p:nvSpPr>
        <p:spPr>
          <a:xfrm>
            <a:off x="1126203" y="1929167"/>
            <a:ext cx="10312107" cy="4085268"/>
          </a:xfrm>
          <a:prstGeom prst="rect">
            <a:avLst/>
          </a:prstGeom>
        </p:spPr>
        <p:txBody>
          <a:bodyPr spcFirstLastPara="1" lIns="0" tIns="0" rIns="0" bIns="0" numCol="1" rtlCol="0" anchor="t">
            <a:prstTxWarp prst="textArchUp">
              <a:avLst>
                <a:gd name="adj" fmla="val 10137940"/>
              </a:avLst>
            </a:prstTxWarp>
            <a:spAutoFit/>
          </a:bodyPr>
          <a:lstStyle/>
          <a:p>
            <a:pPr marL="0" marR="0" lvl="0" indent="0" algn="ctr" defTabSz="609630" rtl="0" eaLnBrk="1" fontAlgn="auto" latinLnBrk="0" hangingPunct="1">
              <a:lnSpc>
                <a:spcPts val="6426"/>
              </a:lnSpc>
              <a:spcBef>
                <a:spcPct val="0"/>
              </a:spcBef>
              <a:spcAft>
                <a:spcPts val="0"/>
              </a:spcAft>
              <a:buClrTx/>
              <a:buSzTx/>
              <a:buFontTx/>
              <a:buNone/>
              <a:tabLst/>
              <a:defRPr/>
            </a:pP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BÀI GIẢNG </a:t>
            </a:r>
            <a:r>
              <a:rPr kumimoji="0" lang="en-US" sz="500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ĐIỆN</a:t>
            </a:r>
            <a:r>
              <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 TỬ </a:t>
            </a:r>
            <a:r>
              <a:rPr kumimoji="0" lang="en-US" sz="4590" b="0" i="0" u="none" strike="noStrike" kern="1200" cap="none" spc="0" normalizeH="0" baseline="0" noProof="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rPr>
              <a:t>THÁNG 1</a:t>
            </a:r>
            <a:endParaRPr kumimoji="0" lang="en-US" sz="4590" b="0" i="0" u="none" strike="noStrike" kern="1200" cap="none" spc="0" normalizeH="0" baseline="0" noProof="0" dirty="0">
              <a:ln>
                <a:noFill/>
              </a:ln>
              <a:solidFill>
                <a:srgbClr val="FF0000"/>
              </a:solidFill>
              <a:effectLst>
                <a:outerShdw dist="50800" dir="5400000" algn="ctr" rotWithShape="0">
                  <a:srgbClr val="F79646">
                    <a:lumMod val="40000"/>
                    <a:lumOff val="60000"/>
                  </a:srgbClr>
                </a:outerShdw>
              </a:effectLst>
              <a:uLnTx/>
              <a:uFillTx/>
              <a:latin typeface="Open Sans Bold"/>
              <a:ea typeface="+mn-ea"/>
              <a:cs typeface="+mn-cs"/>
            </a:endParaRPr>
          </a:p>
        </p:txBody>
      </p:sp>
      <p:sp>
        <p:nvSpPr>
          <p:cNvPr id="17" name="TextBox 17"/>
          <p:cNvSpPr txBox="1"/>
          <p:nvPr/>
        </p:nvSpPr>
        <p:spPr>
          <a:xfrm>
            <a:off x="4241859" y="4116780"/>
            <a:ext cx="4389509" cy="436338"/>
          </a:xfrm>
          <a:prstGeom prst="rect">
            <a:avLst/>
          </a:prstGeom>
        </p:spPr>
        <p:txBody>
          <a:bodyPr lIns="0" tIns="0" rIns="0" bIns="0" rtlCol="0" anchor="t">
            <a:spAutoFit/>
          </a:bodyPr>
          <a:lstStyle/>
          <a:p>
            <a:pPr marL="0" marR="0" lvl="0" indent="0" algn="ctr" defTabSz="609630" rtl="0" eaLnBrk="1" fontAlgn="auto" latinLnBrk="0" hangingPunct="1">
              <a:lnSpc>
                <a:spcPts val="3659"/>
              </a:lnSpc>
              <a:spcBef>
                <a:spcPts val="0"/>
              </a:spcBef>
              <a:spcAft>
                <a:spcPts val="0"/>
              </a:spcAft>
              <a:buClrTx/>
              <a:buSzTx/>
              <a:buFontTx/>
              <a:buNone/>
              <a:tabLst/>
              <a:defRPr/>
            </a:pPr>
            <a:r>
              <a:rPr kumimoji="0" lang="en-US" sz="2613" b="0" i="0" u="none" strike="noStrike" kern="1200" cap="none" spc="0" normalizeH="0" baseline="0" noProof="0" dirty="0" err="1">
                <a:ln>
                  <a:noFill/>
                </a:ln>
                <a:solidFill>
                  <a:srgbClr val="000000"/>
                </a:solidFill>
                <a:effectLst/>
                <a:uLnTx/>
                <a:uFillTx/>
                <a:latin typeface="Lobster"/>
                <a:ea typeface="+mn-ea"/>
                <a:cs typeface="+mn-cs"/>
              </a:rPr>
              <a:t>Năm</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học</a:t>
            </a:r>
            <a:r>
              <a:rPr kumimoji="0" lang="en-US" sz="2613" b="0" i="0" u="none" strike="noStrike" kern="1200" cap="none" spc="0" normalizeH="0" baseline="0" noProof="0" dirty="0">
                <a:ln>
                  <a:noFill/>
                </a:ln>
                <a:solidFill>
                  <a:srgbClr val="000000"/>
                </a:solidFill>
                <a:effectLst/>
                <a:uLnTx/>
                <a:uFillTx/>
                <a:latin typeface="Lobster"/>
                <a:ea typeface="+mn-ea"/>
                <a:cs typeface="+mn-cs"/>
              </a:rPr>
              <a:t> 2025 - 2026</a:t>
            </a:r>
          </a:p>
        </p:txBody>
      </p:sp>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218710" y="5007824"/>
            <a:ext cx="2465547" cy="176903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241803" y="2621744"/>
            <a:ext cx="10289764" cy="1013098"/>
          </a:xfrm>
          <a:prstGeom prst="rect">
            <a:avLst/>
          </a:prstGeom>
        </p:spPr>
        <p:txBody>
          <a:bodyPr lIns="0" tIns="0" rIns="0" bIns="0" rtlCol="0" anchor="t">
            <a:spAutoFit/>
          </a:bodyPr>
          <a:lstStyle/>
          <a:p>
            <a:pPr marL="0" marR="0" lvl="0" indent="0" algn="ctr" defTabSz="609630" rtl="0" eaLnBrk="1" fontAlgn="auto" latinLnBrk="0" hangingPunct="1">
              <a:lnSpc>
                <a:spcPts val="7919"/>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Open Sans Bold"/>
                <a:ea typeface="+mn-ea"/>
                <a:cs typeface="+mn-cs"/>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marL="0" marR="0" lvl="0" indent="0" algn="ctr" defTabSz="609630" rtl="0" eaLnBrk="1" fontAlgn="auto" latinLnBrk="0" hangingPunct="1">
              <a:lnSpc>
                <a:spcPts val="3659"/>
              </a:lnSpc>
              <a:spcBef>
                <a:spcPts val="0"/>
              </a:spcBef>
              <a:spcAft>
                <a:spcPts val="0"/>
              </a:spcAft>
              <a:buClrTx/>
              <a:buSzTx/>
              <a:buFontTx/>
              <a:buNone/>
              <a:tabLst/>
              <a:defRPr/>
            </a:pPr>
            <a:r>
              <a:rPr kumimoji="0" lang="en-US" sz="2613" b="0" i="0" u="none" strike="noStrike" kern="1200" cap="none" spc="0" normalizeH="0" baseline="0" noProof="0" dirty="0" err="1">
                <a:ln>
                  <a:noFill/>
                </a:ln>
                <a:solidFill>
                  <a:srgbClr val="000000"/>
                </a:solidFill>
                <a:effectLst/>
                <a:uLnTx/>
                <a:uFillTx/>
                <a:latin typeface="Lobster"/>
                <a:ea typeface="+mn-ea"/>
                <a:cs typeface="+mn-cs"/>
              </a:rPr>
              <a:t>Trường</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Tiểu</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học</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Nguyễn</a:t>
            </a:r>
            <a:r>
              <a:rPr kumimoji="0" lang="en-US" sz="2613" b="0" i="0" u="none" strike="noStrike" kern="1200" cap="none" spc="0" normalizeH="0" baseline="0" noProof="0" dirty="0">
                <a:ln>
                  <a:noFill/>
                </a:ln>
                <a:solidFill>
                  <a:srgbClr val="000000"/>
                </a:solidFill>
                <a:effectLst/>
                <a:uLnTx/>
                <a:uFillTx/>
                <a:latin typeface="Lobster"/>
                <a:ea typeface="+mn-ea"/>
                <a:cs typeface="+mn-cs"/>
              </a:rPr>
              <a:t> </a:t>
            </a:r>
            <a:r>
              <a:rPr kumimoji="0" lang="en-US" sz="2613" b="0" i="0" u="none" strike="noStrike" kern="1200" cap="none" spc="0" normalizeH="0" baseline="0" noProof="0" dirty="0" err="1">
                <a:ln>
                  <a:noFill/>
                </a:ln>
                <a:solidFill>
                  <a:srgbClr val="000000"/>
                </a:solidFill>
                <a:effectLst/>
                <a:uLnTx/>
                <a:uFillTx/>
                <a:latin typeface="Lobster"/>
                <a:ea typeface="+mn-ea"/>
                <a:cs typeface="+mn-cs"/>
              </a:rPr>
              <a:t>Bỉnh</a:t>
            </a:r>
            <a:r>
              <a:rPr kumimoji="0" lang="en-US" sz="2613" b="0" i="0" u="none" strike="noStrike" kern="1200" cap="none" spc="0" normalizeH="0" baseline="0" noProof="0" dirty="0">
                <a:ln>
                  <a:noFill/>
                </a:ln>
                <a:solidFill>
                  <a:srgbClr val="000000"/>
                </a:solidFill>
                <a:effectLst/>
                <a:uLnTx/>
                <a:uFillTx/>
                <a:latin typeface="Lobster"/>
                <a:ea typeface="+mn-ea"/>
                <a:cs typeface="+mn-cs"/>
              </a:rPr>
              <a:t> Khiêm</a:t>
            </a:r>
          </a:p>
        </p:txBody>
      </p:sp>
      <p:pic>
        <p:nvPicPr>
          <p:cNvPr id="19" name="Picture 6">
            <a:extLst>
              <a:ext uri="{FF2B5EF4-FFF2-40B4-BE49-F238E27FC236}">
                <a16:creationId xmlns:a16="http://schemas.microsoft.com/office/drawing/2014/main" id="{A593DF87-3BA2-3C34-BAA8-E8BA36C17B9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196"/>
          <a:stretch/>
        </p:blipFill>
        <p:spPr>
          <a:xfrm>
            <a:off x="8436123" y="5772768"/>
            <a:ext cx="3776886" cy="1400892"/>
          </a:xfrm>
          <a:prstGeom prst="rect">
            <a:avLst/>
          </a:prstGeom>
        </p:spPr>
      </p:pic>
      <p:sp>
        <p:nvSpPr>
          <p:cNvPr id="16" name="Freeform 8">
            <a:extLst>
              <a:ext uri="{FF2B5EF4-FFF2-40B4-BE49-F238E27FC236}">
                <a16:creationId xmlns:a16="http://schemas.microsoft.com/office/drawing/2014/main" id="{4CD7D895-F79B-BC4C-7AE2-F47756BA9F25}"/>
              </a:ext>
            </a:extLst>
          </p:cNvPr>
          <p:cNvSpPr/>
          <p:nvPr/>
        </p:nvSpPr>
        <p:spPr>
          <a:xfrm>
            <a:off x="8840692" y="3849813"/>
            <a:ext cx="2784545" cy="260427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extLst>
      <p:ext uri="{BB962C8B-B14F-4D97-AF65-F5344CB8AC3E}">
        <p14:creationId xmlns:p14="http://schemas.microsoft.com/office/powerpoint/2010/main" val="198766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2301" y="520700"/>
            <a:ext cx="8895428" cy="151130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215040" y="635754"/>
              <a:ext cx="8894538" cy="1512955"/>
            </a:xfrm>
            <a:prstGeom prst="rect">
              <a:avLst/>
            </a:prstGeom>
            <a:noFill/>
          </p:spPr>
          <p:txBody>
            <a:bodyPr wrap="square" rtlCol="0">
              <a:spAutoFit/>
            </a:bodyPr>
            <a:lstStyle/>
            <a:p>
              <a:pPr algn="ctr"/>
              <a:r>
                <a:rPr lang="vi-VN" sz="3600" b="1" dirty="0">
                  <a:solidFill>
                    <a:srgbClr val="002060"/>
                  </a:solidFill>
                </a:rPr>
                <a:t>Bạn nào đã kiềm chế được cảm xúc tiêu cực? Kiềm chế bằng cách nào?</a:t>
              </a:r>
              <a:br>
                <a:rPr lang="vi-VN" sz="3600" b="1" dirty="0">
                  <a:solidFill>
                    <a:srgbClr val="002060"/>
                  </a:solidFill>
                </a:rPr>
              </a:br>
              <a:endParaRPr lang="en-US" sz="3600" b="1" dirty="0">
                <a:solidFill>
                  <a:srgbClr val="002060"/>
                </a:solidFill>
                <a:latin typeface="UTM Avo" panose="02040603050506020204" pitchFamily="18" charset="0"/>
              </a:endParaRPr>
            </a:p>
          </p:txBody>
        </p:sp>
      </p:grpSp>
      <p:sp>
        <p:nvSpPr>
          <p:cNvPr id="26" name="圆角矩形 53"/>
          <p:cNvSpPr/>
          <p:nvPr/>
        </p:nvSpPr>
        <p:spPr>
          <a:xfrm>
            <a:off x="3327400" y="2286001"/>
            <a:ext cx="8644689" cy="3236334"/>
          </a:xfrm>
          <a:prstGeom prst="roundRect">
            <a:avLst>
              <a:gd name="adj" fmla="val 10653"/>
            </a:avLst>
          </a:prstGeom>
          <a:solidFill>
            <a:schemeClr val="bg1"/>
          </a:solidFill>
          <a:ln w="38100">
            <a:solidFill>
              <a:schemeClr val="bg1"/>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3486590" y="2570153"/>
            <a:ext cx="8358718" cy="2554545"/>
          </a:xfrm>
          <a:prstGeom prst="rect">
            <a:avLst/>
          </a:prstGeom>
          <a:noFill/>
        </p:spPr>
        <p:txBody>
          <a:bodyPr wrap="square" rtlCol="0">
            <a:spAutoFit/>
          </a:bodyPr>
          <a:lstStyle/>
          <a:p>
            <a:pPr algn="ctr"/>
            <a:r>
              <a:rPr lang="vi-VN" sz="4000" b="1" dirty="0">
                <a:latin typeface="+mj-lt"/>
              </a:rPr>
              <a:t>Bạn Sơn đã kiềm chế được cảm xúc tiêu cực. Bạn Sơn tuy có lo lắng nhưng sau đó bạn đã trấn tĩnh lại và xử lí tình huống không may xảy ra.</a:t>
            </a:r>
            <a:endParaRPr lang="vi-VN" sz="4000" dirty="0">
              <a:latin typeface="UTM Avo" panose="02040603050506020204" pitchFamily="18" charset="0"/>
            </a:endParaRPr>
          </a:p>
        </p:txBody>
      </p:sp>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3229143" y="2040720"/>
            <a:ext cx="8712143" cy="4817280"/>
          </a:xfrm>
          <a:prstGeom prst="rect">
            <a:avLst/>
          </a:prstGeom>
        </p:spPr>
      </p:pic>
      <p:sp>
        <p:nvSpPr>
          <p:cNvPr id="5" name="Rectangle 4"/>
          <p:cNvSpPr/>
          <p:nvPr/>
        </p:nvSpPr>
        <p:spPr>
          <a:xfrm>
            <a:off x="3635863" y="2868116"/>
            <a:ext cx="7543800" cy="4154984"/>
          </a:xfrm>
          <a:prstGeom prst="rect">
            <a:avLst/>
          </a:prstGeom>
        </p:spPr>
        <p:txBody>
          <a:bodyPr wrap="square">
            <a:spAutoFit/>
          </a:bodyPr>
          <a:lstStyle/>
          <a:p>
            <a:pPr algn="ctr"/>
            <a:r>
              <a:rPr lang="vi-VN" sz="3800" b="1" dirty="0">
                <a:solidFill>
                  <a:schemeClr val="accent2">
                    <a:lumMod val="50000"/>
                  </a:schemeClr>
                </a:solidFill>
                <a:latin typeface="+mj-lt"/>
              </a:rPr>
              <a:t>Việc kiềm chế được cảm xúc tiêu cực đó đã giúp bức tranh của Sơn trở nên đẹp hơn nhờ chính vết loang mà Hải lỡ tay làm đổ màu nước và đã được cô giáo cùng các bạn khen ngợi.</a:t>
            </a:r>
            <a:br>
              <a:rPr lang="vi-VN" sz="3800" dirty="0">
                <a:solidFill>
                  <a:schemeClr val="accent2">
                    <a:lumMod val="50000"/>
                  </a:schemeClr>
                </a:solidFill>
              </a:rPr>
            </a:br>
            <a:br>
              <a:rPr lang="vi-VN" dirty="0">
                <a:solidFill>
                  <a:schemeClr val="accent2">
                    <a:lumMod val="50000"/>
                  </a:schemeClr>
                </a:solidFill>
              </a:rPr>
            </a:br>
            <a:endParaRPr lang="en-US" dirty="0">
              <a:solidFill>
                <a:schemeClr val="accent2">
                  <a:lumMod val="50000"/>
                </a:schemeClr>
              </a:solidFill>
            </a:endParaRPr>
          </a:p>
        </p:txBody>
      </p:sp>
      <p:grpSp>
        <p:nvGrpSpPr>
          <p:cNvPr id="8" name="Group 7"/>
          <p:cNvGrpSpPr/>
          <p:nvPr/>
        </p:nvGrpSpPr>
        <p:grpSpPr>
          <a:xfrm>
            <a:off x="433007" y="143271"/>
            <a:ext cx="10491689" cy="1638451"/>
            <a:chOff x="1016687" y="422571"/>
            <a:chExt cx="10491689" cy="1638451"/>
          </a:xfrm>
        </p:grpSpPr>
        <p:grpSp>
          <p:nvGrpSpPr>
            <p:cNvPr id="9" name="组合 10"/>
            <p:cNvGrpSpPr/>
            <p:nvPr/>
          </p:nvGrpSpPr>
          <p:grpSpPr>
            <a:xfrm>
              <a:off x="1016687" y="422571"/>
              <a:ext cx="10491689" cy="1638451"/>
              <a:chOff x="676404" y="1039661"/>
              <a:chExt cx="7766137" cy="3244240"/>
            </a:xfrm>
            <a:solidFill>
              <a:schemeClr val="bg1"/>
            </a:solidFill>
          </p:grpSpPr>
          <p:sp>
            <p:nvSpPr>
              <p:cNvPr id="11"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2"/>
              <p:cNvSpPr/>
              <p:nvPr userDrawn="1"/>
            </p:nvSpPr>
            <p:spPr>
              <a:xfrm>
                <a:off x="807928" y="1151351"/>
                <a:ext cx="7503088"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1016687" y="558065"/>
              <a:ext cx="9277121" cy="1446550"/>
            </a:xfrm>
            <a:prstGeom prst="rect">
              <a:avLst/>
            </a:prstGeom>
            <a:noFill/>
          </p:spPr>
          <p:txBody>
            <a:bodyPr wrap="square" rtlCol="0">
              <a:spAutoFit/>
            </a:bodyPr>
            <a:lstStyle/>
            <a:p>
              <a:pPr algn="ctr"/>
              <a:r>
                <a:rPr lang="vi-VN" sz="4400" b="1" dirty="0">
                  <a:solidFill>
                    <a:srgbClr val="002060"/>
                  </a:solidFill>
                  <a:latin typeface="+mj-lt"/>
                </a:rPr>
                <a:t>Việc kiềm chế được cảm xúc tiêu cực đó đã đem lại điều gì cho bạn?</a:t>
              </a:r>
            </a:p>
          </p:txBody>
        </p:sp>
      </p:grpSp>
      <p:pic>
        <p:nvPicPr>
          <p:cNvPr id="1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402"/>
            <a:ext cx="3914274" cy="5088557"/>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6"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737" y="1329214"/>
            <a:ext cx="9699016" cy="3009900"/>
            <a:chOff x="1131731" y="1439389"/>
            <a:chExt cx="10491689" cy="3950591"/>
          </a:xfrm>
        </p:grpSpPr>
        <p:sp>
          <p:nvSpPr>
            <p:cNvPr id="9" name="矩形: 圆角 11"/>
            <p:cNvSpPr/>
            <p:nvPr userDrawn="1"/>
          </p:nvSpPr>
          <p:spPr>
            <a:xfrm>
              <a:off x="1131731" y="1439389"/>
              <a:ext cx="10491689" cy="395059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131731" y="1884536"/>
              <a:ext cx="10261600" cy="3505444"/>
            </a:xfrm>
            <a:prstGeom prst="rect">
              <a:avLst/>
            </a:prstGeom>
            <a:noFill/>
          </p:spPr>
          <p:txBody>
            <a:bodyPr wrap="square" rtlCol="0">
              <a:spAutoFit/>
            </a:bodyPr>
            <a:lstStyle/>
            <a:p>
              <a:pPr algn="ctr"/>
              <a:r>
                <a:rPr lang="en-US" sz="4500" b="1"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cực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sẽ</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giúp</a:t>
              </a:r>
              <a:r>
                <a:rPr lang="en-US" sz="4500" b="1" dirty="0">
                  <a:solidFill>
                    <a:schemeClr val="accent2">
                      <a:lumMod val="50000"/>
                    </a:schemeClr>
                  </a:solidFill>
                  <a:latin typeface="Times New Roman" panose="02020603050405020304" pitchFamily="18" charset="0"/>
                  <a:cs typeface="Times New Roman" panose="02020603050405020304" pitchFamily="18" charset="0"/>
                </a:rPr>
                <a:t> ta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suy</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nghĩ</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rõ</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ràng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tạo</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dễ</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thành</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công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cuộc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a:t>
              </a:r>
            </a:p>
            <a:p>
              <a:pPr algn="just"/>
              <a:endParaRPr lang="vi-VN" sz="4500" b="1" dirty="0">
                <a:latin typeface="UTM Avo" panose="02040603050506020204" pitchFamily="18" charset="0"/>
              </a:endParaRPr>
            </a:p>
          </p:txBody>
        </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0" b="97574" l="57760" r="100000">
                        <a14:foregroundMark x1="81790" y1="17223" x2="83951" y2="21831"/>
                        <a14:foregroundMark x1="90785" y1="17041" x2="87302" y2="23166"/>
                        <a14:backgroundMark x1="65608" y1="20376" x2="77469" y2="22195"/>
                        <a14:backgroundMark x1="79497" y1="41298" x2="78571" y2="85567"/>
                      </a14:backgroundRemoval>
                    </a14:imgEffect>
                  </a14:imgLayer>
                </a14:imgProps>
              </a:ext>
              <a:ext uri="{28A0092B-C50C-407E-A947-70E740481C1C}">
                <a14:useLocalDpi xmlns:a14="http://schemas.microsoft.com/office/drawing/2010/main" val="0"/>
              </a:ext>
            </a:extLst>
          </a:blip>
          <a:stretch>
            <a:fillRect/>
          </a:stretch>
        </p:blipFill>
        <p:spPr>
          <a:xfrm>
            <a:off x="3082729" y="419100"/>
            <a:ext cx="9430142" cy="6858000"/>
          </a:xfrm>
          <a:prstGeom prst="rect">
            <a:avLst/>
          </a:prstGeom>
        </p:spPr>
      </p:pic>
      <p:sp>
        <p:nvSpPr>
          <p:cNvPr id="15" name="TextBox 14">
            <a:extLst>
              <a:ext uri="{FF2B5EF4-FFF2-40B4-BE49-F238E27FC236}">
                <a16:creationId xmlns:a16="http://schemas.microsoft.com/office/drawing/2014/main" id="{A33A047A-B991-455D-A476-7409E5290ADB}"/>
              </a:ext>
            </a:extLst>
          </p:cNvPr>
          <p:cNvSpPr txBox="1"/>
          <p:nvPr/>
        </p:nvSpPr>
        <p:spPr>
          <a:xfrm>
            <a:off x="875574" y="105886"/>
            <a:ext cx="5798021" cy="1477328"/>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 </a:t>
            </a:r>
            <a:r>
              <a:rPr lang="vi-VN" sz="6000" b="1" dirty="0">
                <a:solidFill>
                  <a:srgbClr val="FF0000"/>
                </a:solidFill>
                <a:latin typeface="UTM Avo" panose="02040603050506020204" pitchFamily="18" charset="0"/>
              </a:rPr>
              <a:t>KẾT LUẬN</a:t>
            </a:r>
            <a:endParaRPr lang="en-US" sz="60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85F4BB-D995-950D-0DB1-228C456D73B3}"/>
              </a:ext>
            </a:extLst>
          </p:cNvPr>
          <p:cNvGrpSpPr/>
          <p:nvPr/>
        </p:nvGrpSpPr>
        <p:grpSpPr>
          <a:xfrm>
            <a:off x="3148127" y="1127792"/>
            <a:ext cx="8711400" cy="3241707"/>
            <a:chOff x="3148127" y="1127792"/>
            <a:chExt cx="8711400" cy="3241707"/>
          </a:xfrm>
        </p:grpSpPr>
        <p:sp>
          <p:nvSpPr>
            <p:cNvPr id="8" name="Rounded Rectangle 7"/>
            <p:cNvSpPr/>
            <p:nvPr/>
          </p:nvSpPr>
          <p:spPr>
            <a:xfrm>
              <a:off x="4303027" y="1444020"/>
              <a:ext cx="7556500" cy="29254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148127" y="1127792"/>
              <a:ext cx="8358073" cy="2902353"/>
              <a:chOff x="5550192" y="1503083"/>
              <a:chExt cx="5329442" cy="2902353"/>
            </a:xfrm>
          </p:grpSpPr>
          <p:sp>
            <p:nvSpPr>
              <p:cNvPr id="27" name="矩形 8">
                <a:extLst>
                  <a:ext uri="{FF2B5EF4-FFF2-40B4-BE49-F238E27FC236}">
                    <a16:creationId xmlns:a16="http://schemas.microsoft.com/office/drawing/2014/main" id="{FAF2B6DB-79A7-4319-A5DB-5FE4E3BE28E0}"/>
                  </a:ext>
                </a:extLst>
              </p:cNvPr>
              <p:cNvSpPr/>
              <p:nvPr/>
            </p:nvSpPr>
            <p:spPr>
              <a:xfrm>
                <a:off x="6511897" y="2158667"/>
                <a:ext cx="4367737" cy="2246769"/>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7000" dirty="0">
                    <a:solidFill>
                      <a:srgbClr val="00CC00"/>
                    </a:solidFill>
                    <a:latin typeface="UTM Showcard" panose="02040603050506020204" pitchFamily="18" charset="0"/>
                    <a:ea typeface="字魂27号-布丁体" panose="00000505000000000000" pitchFamily="2" charset="-122"/>
                  </a:rPr>
                  <a:t>2</a:t>
                </a:r>
                <a:r>
                  <a:rPr kumimoji="0" lang="en-US" altLang="zh-CN" sz="7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rPr>
                  <a:t>. </a:t>
                </a:r>
                <a:r>
                  <a:rPr kumimoji="0" lang="vi-VN" altLang="zh-CN" sz="7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rPr>
                  <a:t>CÁCH Kiềm chế cảm xúc </a:t>
                </a:r>
              </a:p>
            </p:txBody>
          </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761868" y="1127792"/>
            <a:ext cx="5418221" cy="5980280"/>
          </a:xfrm>
          <a:prstGeom prst="rect">
            <a:avLst/>
          </a:prstGeom>
        </p:spPr>
      </p:pic>
    </p:spTree>
    <p:extLst>
      <p:ext uri="{BB962C8B-B14F-4D97-AF65-F5344CB8AC3E}">
        <p14:creationId xmlns:p14="http://schemas.microsoft.com/office/powerpoint/2010/main" val="23667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68610" y="1896177"/>
            <a:ext cx="4684390" cy="39286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1194370" y="691703"/>
              <a:ext cx="10292204" cy="1204660"/>
            </a:xfrm>
            <a:prstGeom prst="rect">
              <a:avLst/>
            </a:prstGeom>
            <a:noFill/>
          </p:spPr>
          <p:txBody>
            <a:bodyPr wrap="square" rtlCol="0">
              <a:spAutoFit/>
            </a:bodyPr>
            <a:lstStyle/>
            <a:p>
              <a:pPr algn="ctr"/>
              <a:r>
                <a:rPr lang="vi-VN" b="1" dirty="0">
                  <a:solidFill>
                    <a:srgbClr val="002060"/>
                  </a:solidFill>
                  <a:latin typeface="+mj-lt"/>
                </a:rPr>
                <a:t> </a:t>
              </a:r>
              <a:r>
                <a:rPr lang="vi-VN" sz="3000" b="1" dirty="0">
                  <a:solidFill>
                    <a:srgbClr val="002060"/>
                  </a:solidFill>
                  <a:latin typeface="UTM Avo" panose="02040603050506020204" pitchFamily="18" charset="0"/>
                </a:rPr>
                <a:t>2. Q</a:t>
              </a:r>
              <a:r>
                <a:rPr lang="en-US" sz="3000" b="1" dirty="0" err="1">
                  <a:solidFill>
                    <a:srgbClr val="002060"/>
                  </a:solidFill>
                  <a:latin typeface="UTM Avo" panose="02040603050506020204" pitchFamily="18" charset="0"/>
                </a:rPr>
                <a:t>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sát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tranh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và</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cách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kiềm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chế</a:t>
              </a:r>
              <a:r>
                <a:rPr lang="en-US" sz="3000" b="1" dirty="0">
                  <a:solidFill>
                    <a:srgbClr val="002060"/>
                  </a:solidFill>
                  <a:latin typeface="UTM Avo" panose="02040603050506020204" pitchFamily="18" charset="0"/>
                </a:rPr>
                <a:t> </a:t>
              </a:r>
              <a:endParaRPr lang="vi-VN" sz="3000" b="1" dirty="0">
                <a:solidFill>
                  <a:srgbClr val="002060"/>
                </a:solidFill>
                <a:latin typeface="UTM Avo" panose="02040603050506020204" pitchFamily="18" charset="0"/>
              </a:endParaRPr>
            </a:p>
            <a:p>
              <a:pPr algn="ctr"/>
              <a:r>
                <a:rPr lang="en-US" sz="3000" b="1" dirty="0" err="1">
                  <a:solidFill>
                    <a:srgbClr val="002060"/>
                  </a:solidFill>
                  <a:latin typeface="UTM Avo" panose="02040603050506020204" pitchFamily="18" charset="0"/>
                </a:rPr>
                <a:t>cảm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xúc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cực</a:t>
              </a:r>
              <a:r>
                <a:rPr lang="en-US" sz="3000" b="1" dirty="0">
                  <a:solidFill>
                    <a:srgbClr val="002060"/>
                  </a:solidFill>
                  <a:latin typeface="UTM Avo" panose="02040603050506020204" pitchFamily="18" charset="0"/>
                </a:rPr>
                <a:t>:</a:t>
              </a:r>
              <a:endParaRPr lang="vi-VN" sz="3000" b="1" dirty="0">
                <a:solidFill>
                  <a:srgbClr val="002060"/>
                </a:solidFill>
                <a:latin typeface="+mj-lt"/>
              </a:endParaRPr>
            </a:p>
          </p:txBody>
        </p:sp>
      </p:gr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0" b="93605" l="1786" r="89881">
                        <a14:foregroundMark x1="15476" y1="13953" x2="19643" y2="20930"/>
                        <a14:foregroundMark x1="30357" y1="41860" x2="45238" y2="69767"/>
                        <a14:foregroundMark x1="26190" y1="47093" x2="30357" y2="58140"/>
                      </a14:backgroundRemoval>
                    </a14:imgEffect>
                    <a14:imgEffect>
                      <a14:saturation sat="200000"/>
                    </a14:imgEffect>
                  </a14:imgLayer>
                </a14:imgProps>
              </a:ext>
              <a:ext uri="{28A0092B-C50C-407E-A947-70E740481C1C}">
                <a14:useLocalDpi xmlns:a14="http://schemas.microsoft.com/office/drawing/2010/main" val="0"/>
              </a:ext>
            </a:extLst>
          </a:blip>
          <a:srcRect b="10156"/>
          <a:stretch/>
        </p:blipFill>
        <p:spPr>
          <a:xfrm>
            <a:off x="233945" y="1719961"/>
            <a:ext cx="4889932" cy="4267553"/>
          </a:xfrm>
          <a:prstGeom prst="rect">
            <a:avLst/>
          </a:prstGeom>
        </p:spPr>
      </p:pic>
      <p:sp>
        <p:nvSpPr>
          <p:cNvPr id="15" name="TextBox 14"/>
          <p:cNvSpPr txBox="1"/>
          <p:nvPr/>
        </p:nvSpPr>
        <p:spPr>
          <a:xfrm>
            <a:off x="7390880" y="1998857"/>
            <a:ext cx="3666661" cy="646331"/>
          </a:xfrm>
          <a:prstGeom prst="rect">
            <a:avLst/>
          </a:prstGeom>
          <a:noFill/>
        </p:spPr>
        <p:txBody>
          <a:bodyPr wrap="square" rtlCol="0">
            <a:spAutoFit/>
          </a:bodyPr>
          <a:lstStyle/>
          <a:p>
            <a:pPr algn="ctr"/>
            <a:endParaRPr lang="vi-VN" sz="3600" b="1" dirty="0">
              <a:solidFill>
                <a:srgbClr val="FF9900"/>
              </a:solidFill>
              <a:latin typeface="UTM Avo" panose="02040603050506020204" pitchFamily="18" charset="0"/>
            </a:endParaRPr>
          </a:p>
        </p:txBody>
      </p:sp>
      <p:grpSp>
        <p:nvGrpSpPr>
          <p:cNvPr id="13" name="Group 12"/>
          <p:cNvGrpSpPr/>
          <p:nvPr/>
        </p:nvGrpSpPr>
        <p:grpSpPr>
          <a:xfrm>
            <a:off x="2336883" y="-346577"/>
            <a:ext cx="8816911" cy="5823352"/>
            <a:chOff x="6142396" y="1434454"/>
            <a:chExt cx="7463116" cy="5423861"/>
          </a:xfrm>
        </p:grpSpPr>
        <p:sp>
          <p:nvSpPr>
            <p:cNvPr id="14" name="Oval Callout 13"/>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42396" y="1434454"/>
              <a:ext cx="4339511" cy="719721"/>
            </a:xfrm>
            <a:prstGeom prst="rect">
              <a:avLst/>
            </a:prstGeom>
            <a:noFill/>
          </p:spPr>
          <p:txBody>
            <a:bodyPr wrap="square" rtlCol="0">
              <a:spAutoFit/>
            </a:bodyPr>
            <a:lstStyle/>
            <a:p>
              <a:pPr algn="ctr"/>
              <a:r>
                <a:rPr lang="vi-VN" sz="3200" dirty="0">
                  <a:latin typeface="UTM Avo" panose="02040603050506020204" pitchFamily="18" charset="0"/>
                </a:rPr>
                <a:t> </a:t>
              </a:r>
              <a:endParaRPr lang="vi-VN" sz="2800" b="1" dirty="0">
                <a:solidFill>
                  <a:srgbClr val="0070C0"/>
                </a:solidFill>
                <a:latin typeface="UTM Avo" panose="02040603050506020204" pitchFamily="18" charset="0"/>
              </a:endParaRPr>
            </a:p>
          </p:txBody>
        </p:sp>
      </p:grpSp>
      <p:sp>
        <p:nvSpPr>
          <p:cNvPr id="17" name="Rectangle 16"/>
          <p:cNvSpPr/>
          <p:nvPr/>
        </p:nvSpPr>
        <p:spPr>
          <a:xfrm>
            <a:off x="5698634" y="2870168"/>
            <a:ext cx="5358907" cy="2492990"/>
          </a:xfrm>
          <a:prstGeom prst="rect">
            <a:avLst/>
          </a:prstGeom>
        </p:spPr>
        <p:txBody>
          <a:bodyPr wrap="square">
            <a:spAutoFit/>
          </a:bodyPr>
          <a:lstStyle/>
          <a:p>
            <a:pPr algn="ctr"/>
            <a:r>
              <a:rPr lang="vi-VN" sz="3000" b="1" dirty="0">
                <a:solidFill>
                  <a:srgbClr val="C00000"/>
                </a:solidFill>
                <a:latin typeface="+mj-lt"/>
              </a:rPr>
              <a:t>Đọc truyện hoặc nghe nhạc giúp tâm trạng của mình thoải mái hơn, vui vẻ hơn, xoa dịu những cảm xúc tiêu cực.</a:t>
            </a:r>
            <a:br>
              <a:rPr lang="vi-VN" b="1" dirty="0">
                <a:solidFill>
                  <a:srgbClr val="C00000"/>
                </a:solidFill>
                <a:latin typeface="OpenSans"/>
              </a:rPr>
            </a:br>
            <a:br>
              <a:rPr lang="vi-VN" dirty="0">
                <a:solidFill>
                  <a:srgbClr val="000000"/>
                </a:solidFill>
                <a:latin typeface="OpenSans"/>
              </a:rPr>
            </a:br>
            <a:endParaRPr lang="en-US" dirty="0"/>
          </a:p>
        </p:txBody>
      </p:sp>
      <p:grpSp>
        <p:nvGrpSpPr>
          <p:cNvPr id="18" name="Group 17"/>
          <p:cNvGrpSpPr/>
          <p:nvPr/>
        </p:nvGrpSpPr>
        <p:grpSpPr>
          <a:xfrm>
            <a:off x="519016" y="5906449"/>
            <a:ext cx="5082885"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544359" y="3348267"/>
              <a:ext cx="3347232" cy="523220"/>
            </a:xfrm>
            <a:prstGeom prst="rect">
              <a:avLst/>
            </a:prstGeom>
            <a:noFill/>
          </p:spPr>
          <p:txBody>
            <a:bodyPr wrap="square" rtlCol="0">
              <a:spAutoFit/>
            </a:bodyPr>
            <a:lstStyle/>
            <a:p>
              <a:r>
                <a:rPr lang="en-US" sz="2800" b="1" dirty="0">
                  <a:latin typeface="UTM Avo" panose="02040603050506020204" pitchFamily="18" charset="0"/>
                </a:rPr>
                <a:t> </a:t>
              </a:r>
              <a:r>
                <a:rPr lang="vi-VN" sz="2200" b="1" dirty="0">
                  <a:latin typeface="UTM Avo" panose="02040603050506020204" pitchFamily="18" charset="0"/>
                </a:rPr>
                <a:t>đọc truyện hoặc nghe nhạc</a:t>
              </a:r>
              <a:endParaRPr lang="en-US" sz="2200" b="1" dirty="0">
                <a:latin typeface="UTM Avo" panose="02040603050506020204" pitchFamily="18" charset="0"/>
              </a:endParaRPr>
            </a:p>
          </p:txBody>
        </p:sp>
      </p:grpSp>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179388" y="433679"/>
            <a:ext cx="8658541" cy="1015663"/>
          </a:xfrm>
          <a:prstGeom prst="rect">
            <a:avLst/>
          </a:prstGeom>
          <a:noFill/>
        </p:spPr>
        <p:txBody>
          <a:bodyPr wrap="square" rtlCol="0">
            <a:spAutoFit/>
          </a:bodyPr>
          <a:lstStyle/>
          <a:p>
            <a:pPr algn="ctr"/>
            <a:r>
              <a:rPr lang="vi-VN" b="1" dirty="0">
                <a:solidFill>
                  <a:srgbClr val="002060"/>
                </a:solidFill>
                <a:latin typeface="+mj-lt"/>
              </a:rPr>
              <a:t> </a:t>
            </a:r>
            <a:r>
              <a:rPr lang="vi-VN" sz="3000" b="1" dirty="0">
                <a:solidFill>
                  <a:srgbClr val="002060"/>
                </a:solidFill>
                <a:latin typeface="UTM Avo" panose="02040603050506020204" pitchFamily="18" charset="0"/>
              </a:rPr>
              <a:t>2. Q</a:t>
            </a:r>
            <a:r>
              <a:rPr lang="en-US" sz="3000" b="1" dirty="0" err="1">
                <a:solidFill>
                  <a:srgbClr val="002060"/>
                </a:solidFill>
                <a:latin typeface="UTM Avo" panose="02040603050506020204" pitchFamily="18" charset="0"/>
              </a:rPr>
              <a:t>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sát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tranh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và</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cách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kiềm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chế</a:t>
            </a:r>
            <a:r>
              <a:rPr lang="en-US" sz="3000" b="1" dirty="0">
                <a:solidFill>
                  <a:srgbClr val="002060"/>
                </a:solidFill>
                <a:latin typeface="UTM Avo" panose="02040603050506020204" pitchFamily="18" charset="0"/>
              </a:rPr>
              <a:t> </a:t>
            </a:r>
            <a:endParaRPr lang="vi-VN" sz="3000" b="1" dirty="0">
              <a:solidFill>
                <a:srgbClr val="002060"/>
              </a:solidFill>
              <a:latin typeface="UTM Avo" panose="02040603050506020204" pitchFamily="18" charset="0"/>
            </a:endParaRPr>
          </a:p>
          <a:p>
            <a:pPr algn="ctr"/>
            <a:r>
              <a:rPr lang="en-US" sz="3000" b="1" dirty="0" err="1">
                <a:solidFill>
                  <a:srgbClr val="002060"/>
                </a:solidFill>
                <a:latin typeface="UTM Avo" panose="02040603050506020204" pitchFamily="18" charset="0"/>
              </a:rPr>
              <a:t>cảm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xúc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cực</a:t>
            </a:r>
            <a:r>
              <a:rPr lang="en-US" sz="3000" b="1" dirty="0">
                <a:solidFill>
                  <a:srgbClr val="002060"/>
                </a:solidFill>
                <a:latin typeface="UTM Avo" panose="02040603050506020204" pitchFamily="18" charset="0"/>
              </a:rPr>
              <a:t>:</a:t>
            </a:r>
            <a:endParaRPr lang="vi-VN" sz="3000" b="1" dirty="0">
              <a:solidFill>
                <a:srgbClr val="002060"/>
              </a:solidFill>
              <a:latin typeface="+mj-lt"/>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3315" b="89503" l="1531" r="94898">
                        <a14:foregroundMark x1="36735" y1="29834" x2="45408" y2="57459"/>
                        <a14:foregroundMark x1="56122" y1="34807" x2="31633" y2="52486"/>
                        <a14:foregroundMark x1="14796" y1="34807" x2="22959" y2="54696"/>
                        <a14:foregroundMark x1="11735" y1="28729" x2="11224" y2="28729"/>
                        <a14:foregroundMark x1="10204" y1="32044" x2="11735" y2="48066"/>
                        <a14:foregroundMark x1="8673" y1="29282" x2="7653" y2="48619"/>
                        <a14:foregroundMark x1="8163" y1="29834" x2="6122" y2="45856"/>
                        <a14:foregroundMark x1="14286" y1="13260" x2="22449" y2="17680"/>
                      </a14:backgroundRemoval>
                    </a14:imgEffect>
                  </a14:imgLayer>
                </a14:imgProps>
              </a:ext>
              <a:ext uri="{28A0092B-C50C-407E-A947-70E740481C1C}">
                <a14:useLocalDpi xmlns:a14="http://schemas.microsoft.com/office/drawing/2010/main" val="0"/>
              </a:ext>
            </a:extLst>
          </a:blip>
          <a:srcRect t="2663" r="20464" b="16294"/>
          <a:stretch/>
        </p:blipFill>
        <p:spPr>
          <a:xfrm>
            <a:off x="614942" y="1721081"/>
            <a:ext cx="4478638" cy="4214291"/>
          </a:xfrm>
          <a:prstGeom prst="rect">
            <a:avLst/>
          </a:prstGeom>
        </p:spPr>
      </p:pic>
      <p:grpSp>
        <p:nvGrpSpPr>
          <p:cNvPr id="15" name="Group 14"/>
          <p:cNvGrpSpPr/>
          <p:nvPr/>
        </p:nvGrpSpPr>
        <p:grpSpPr>
          <a:xfrm>
            <a:off x="519017" y="5906449"/>
            <a:ext cx="4574564" cy="765623"/>
            <a:chOff x="3544359" y="3267202"/>
            <a:chExt cx="3347232" cy="765623"/>
          </a:xfrm>
        </p:grpSpPr>
        <p:sp>
          <p:nvSpPr>
            <p:cNvPr id="16" name="Rounded Rectangle 15"/>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544359" y="3348267"/>
              <a:ext cx="3347232" cy="523220"/>
            </a:xfrm>
            <a:prstGeom prst="rect">
              <a:avLst/>
            </a:prstGeom>
            <a:noFill/>
          </p:spPr>
          <p:txBody>
            <a:bodyPr wrap="square" rtlCol="0">
              <a:spAutoFit/>
            </a:bodyPr>
            <a:lstStyle/>
            <a:p>
              <a:r>
                <a:rPr lang="en-US" sz="2800" b="1" dirty="0">
                  <a:latin typeface="UTM Avo" panose="02040603050506020204" pitchFamily="18" charset="0"/>
                </a:rPr>
                <a:t> </a:t>
              </a:r>
              <a:r>
                <a:rPr lang="vi-VN" sz="2800" b="1" dirty="0">
                  <a:latin typeface="UTM Avo" panose="02040603050506020204" pitchFamily="18" charset="0"/>
                </a:rPr>
                <a:t>hít một hơi thật sâu</a:t>
              </a:r>
              <a:endParaRPr lang="en-US" sz="2200" b="1" dirty="0">
                <a:latin typeface="UTM Avo" panose="02040603050506020204" pitchFamily="18" charset="0"/>
              </a:endParaRPr>
            </a:p>
          </p:txBody>
        </p:sp>
      </p:grpSp>
      <p:pic>
        <p:nvPicPr>
          <p:cNvPr id="21"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54700" y="3071086"/>
            <a:ext cx="5994399" cy="3339376"/>
          </a:xfrm>
          <a:prstGeom prst="rect">
            <a:avLst/>
          </a:prstGeom>
        </p:spPr>
        <p:txBody>
          <a:bodyPr wrap="square">
            <a:spAutoFit/>
          </a:bodyPr>
          <a:lstStyle/>
          <a:p>
            <a:pPr algn="ctr"/>
            <a:r>
              <a:rPr lang="vi-VN" sz="3500" b="1" dirty="0">
                <a:solidFill>
                  <a:srgbClr val="000000"/>
                </a:solidFill>
                <a:latin typeface="+mj-lt"/>
              </a:rPr>
              <a:t>Hít thở thật sâu, đếm chậm rãi từ 1 đến 10 sẽ giúp bản thân bình tĩnh hơn, giảm cảm xúc tiêu cực để tránh xảy ra nhưng hành động đáng tiếc.</a:t>
            </a:r>
            <a:br>
              <a:rPr lang="vi-VN" dirty="0">
                <a:solidFill>
                  <a:srgbClr val="000000"/>
                </a:solidFill>
                <a:latin typeface="OpenSans"/>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2"/>
          <p:cNvSpPr/>
          <p:nvPr/>
        </p:nvSpPr>
        <p:spPr>
          <a:xfrm>
            <a:off x="577710" y="141749"/>
            <a:ext cx="9586824" cy="1571580"/>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325D789D-C4FB-420C-9344-F5B1AD8A052A}"/>
              </a:ext>
            </a:extLst>
          </p:cNvPr>
          <p:cNvSpPr txBox="1"/>
          <p:nvPr/>
        </p:nvSpPr>
        <p:spPr>
          <a:xfrm>
            <a:off x="1181786" y="2568340"/>
            <a:ext cx="5739714" cy="3016210"/>
          </a:xfrm>
          <a:prstGeom prst="rect">
            <a:avLst/>
          </a:prstGeom>
          <a:solidFill>
            <a:schemeClr val="bg1"/>
          </a:solidFill>
        </p:spPr>
        <p:txBody>
          <a:bodyPr wrap="square" rtlCol="0">
            <a:spAutoFit/>
          </a:bodyPr>
          <a:lstStyle/>
          <a:p>
            <a:r>
              <a:rPr lang="en-US" sz="3800" b="1" dirty="0" err="1">
                <a:solidFill>
                  <a:schemeClr val="accent2">
                    <a:lumMod val="50000"/>
                  </a:schemeClr>
                </a:solidFill>
                <a:latin typeface="Times New Roman" panose="02020603050405020304" pitchFamily="18" charset="0"/>
                <a:cs typeface="Times New Roman" panose="02020603050405020304" pitchFamily="18" charset="0"/>
              </a:rPr>
              <a:t>Viết</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ra</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điều</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khiến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bản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thân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lo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lắng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sợ</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hãi</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giải</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tỏa</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căng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thẳng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suy</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nghĩ</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vi-VN" sz="3800" b="1" dirty="0">
                <a:solidFill>
                  <a:schemeClr val="accent2">
                    <a:lumMod val="50000"/>
                  </a:schemeClr>
                </a:solidFill>
                <a:latin typeface="Times New Roman" panose="02020603050405020304" pitchFamily="18" charset="0"/>
                <a:cs typeface="Times New Roman" panose="02020603050405020304" pitchFamily="18" charset="0"/>
              </a:rPr>
              <a:t>cực.</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536" b="52279" l="957" r="53589">
                        <a14:foregroundMark x1="17225" y1="22520" x2="31579" y2="35925"/>
                        <a14:foregroundMark x1="13876" y1="27882" x2="32057" y2="43968"/>
                        <a14:foregroundMark x1="17225" y1="26810" x2="28708" y2="36997"/>
                        <a14:foregroundMark x1="13636" y1="31903" x2="16268" y2="34853"/>
                        <a14:foregroundMark x1="7416" y1="27078" x2="11244" y2="34584"/>
                        <a14:foregroundMark x1="10048" y1="13137" x2="13158" y2="14745"/>
                      </a14:backgroundRemoval>
                    </a14:imgEffect>
                    <a14:imgEffect>
                      <a14:saturation sat="200000"/>
                    </a14:imgEffect>
                  </a14:imgLayer>
                </a14:imgProps>
              </a:ext>
              <a:ext uri="{28A0092B-C50C-407E-A947-70E740481C1C}">
                <a14:useLocalDpi xmlns:a14="http://schemas.microsoft.com/office/drawing/2010/main" val="0"/>
              </a:ext>
            </a:extLst>
          </a:blip>
          <a:srcRect r="46961" b="46140"/>
          <a:stretch/>
        </p:blipFill>
        <p:spPr>
          <a:xfrm>
            <a:off x="6632788" y="457435"/>
            <a:ext cx="7063492" cy="6400565"/>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98122" y="342763"/>
            <a:ext cx="9666412" cy="1169551"/>
          </a:xfrm>
          <a:prstGeom prst="rect">
            <a:avLst/>
          </a:prstGeom>
          <a:noFill/>
        </p:spPr>
        <p:txBody>
          <a:bodyPr wrap="square" rtlCol="0">
            <a:spAutoFit/>
          </a:bodyPr>
          <a:lstStyle/>
          <a:p>
            <a:pPr algn="ctr"/>
            <a:r>
              <a:rPr lang="vi-VN"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grpSp>
        <p:nvGrpSpPr>
          <p:cNvPr id="18" name="Group 17"/>
          <p:cNvGrpSpPr/>
          <p:nvPr/>
        </p:nvGrpSpPr>
        <p:grpSpPr>
          <a:xfrm>
            <a:off x="7650237" y="5763678"/>
            <a:ext cx="4564750" cy="888274"/>
            <a:chOff x="7910770" y="4962590"/>
            <a:chExt cx="4564750" cy="888274"/>
          </a:xfrm>
        </p:grpSpPr>
        <p:sp>
          <p:nvSpPr>
            <p:cNvPr id="19" name="Rounded Rectangle 18"/>
            <p:cNvSpPr/>
            <p:nvPr/>
          </p:nvSpPr>
          <p:spPr>
            <a:xfrm>
              <a:off x="8066231" y="4962590"/>
              <a:ext cx="4253828"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910770" y="5052784"/>
              <a:ext cx="4564750" cy="769441"/>
            </a:xfrm>
            <a:prstGeom prst="rect">
              <a:avLst/>
            </a:prstGeom>
            <a:noFill/>
          </p:spPr>
          <p:txBody>
            <a:bodyPr wrap="square" rtlCol="0">
              <a:spAutoFit/>
            </a:bodyPr>
            <a:lstStyle/>
            <a:p>
              <a:pPr algn="ctr"/>
              <a:r>
                <a:rPr lang="vi-VN" sz="2200" b="1" dirty="0">
                  <a:latin typeface="UTM Avo" panose="02040603050506020204" pitchFamily="18" charset="0"/>
                </a:rPr>
                <a:t>Viết ra những điều khiến bản thân lo lắng và sợ hãi</a:t>
              </a:r>
              <a:endParaRPr lang="en-US" sz="2200" b="1" dirty="0">
                <a:latin typeface="UTM Avo" panose="02040603050506020204" pitchFamily="18" charset="0"/>
              </a:endParaRPr>
            </a:p>
          </p:txBody>
        </p:sp>
      </p:gr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1500" tmFilter="0, 0; .2, .5; .8, .5; 1, 0"/>
                                        <p:tgtEl>
                                          <p:spTgt spid="18"/>
                                        </p:tgtEl>
                                      </p:cBhvr>
                                    </p:animEffect>
                                    <p:animScale>
                                      <p:cBhvr>
                                        <p:cTn id="21" dur="750" autoRev="1" fill="hold"/>
                                        <p:tgtEl>
                                          <p:spTgt spid="1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1392" t="6037" r="4978" b="47092"/>
          <a:stretch/>
        </p:blipFill>
        <p:spPr>
          <a:xfrm>
            <a:off x="131536" y="2829744"/>
            <a:ext cx="4082190" cy="3913244"/>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193047" y="10742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02705" y="3352843"/>
              <a:ext cx="5458996" cy="3170099"/>
            </a:xfrm>
            <a:prstGeom prst="rect">
              <a:avLst/>
            </a:prstGeom>
            <a:solidFill>
              <a:schemeClr val="bg1"/>
            </a:solidFill>
          </p:spPr>
          <p:txBody>
            <a:bodyPr wrap="square" rtlCol="0">
              <a:spAutoFit/>
            </a:bodyPr>
            <a:lstStyle/>
            <a:p>
              <a:pPr algn="ctr"/>
              <a:r>
                <a:rPr lang="vi-VN" sz="4000" b="1" dirty="0">
                  <a:solidFill>
                    <a:schemeClr val="accent2">
                      <a:lumMod val="50000"/>
                    </a:schemeClr>
                  </a:solidFill>
                  <a:latin typeface="+mj-lt"/>
                </a:rPr>
                <a:t>Chia sẻ với bạn về những cảm xúc tiêu cực để nhẹ lòng và thoải mái hơn, giúp kiềm chế cảm xúc tiêu cực.</a:t>
              </a:r>
            </a:p>
          </p:txBody>
        </p:sp>
      </p:grpSp>
      <p:sp>
        <p:nvSpPr>
          <p:cNvPr id="10" name="TextBox 9"/>
          <p:cNvSpPr txBox="1"/>
          <p:nvPr/>
        </p:nvSpPr>
        <p:spPr>
          <a:xfrm>
            <a:off x="2365167" y="712187"/>
            <a:ext cx="9666412" cy="1169551"/>
          </a:xfrm>
          <a:prstGeom prst="rect">
            <a:avLst/>
          </a:prstGeom>
          <a:noFill/>
        </p:spPr>
        <p:txBody>
          <a:bodyPr wrap="square" rtlCol="0">
            <a:spAutoFit/>
          </a:bodyPr>
          <a:lstStyle/>
          <a:p>
            <a:pPr algn="ctr"/>
            <a:r>
              <a:rPr lang="vi-VN"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29907" y="40633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507137" y="660134"/>
              <a:ext cx="9328503" cy="646331"/>
            </a:xfrm>
            <a:prstGeom prst="rect">
              <a:avLst/>
            </a:prstGeom>
            <a:noFill/>
          </p:spPr>
          <p:txBody>
            <a:bodyPr wrap="square" rtlCol="0">
              <a:spAutoFit/>
            </a:bodyPr>
            <a:lstStyle/>
            <a:p>
              <a:pPr algn="ctr"/>
              <a:endParaRPr lang="vi-VN" sz="3600" b="1" dirty="0">
                <a:latin typeface="UTM Avo" panose="0204060305050602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025900" y="2781299"/>
            <a:ext cx="6915356" cy="3556773"/>
            <a:chOff x="3721769" y="2901494"/>
            <a:chExt cx="7270287" cy="3690579"/>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4"/>
            <a:stretch>
              <a:fillRect/>
            </a:stretch>
          </p:blipFill>
          <p:spPr>
            <a:xfrm>
              <a:off x="3721769" y="2901494"/>
              <a:ext cx="7270287" cy="3690579"/>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174490" y="3774617"/>
              <a:ext cx="6364845" cy="2011937"/>
            </a:xfrm>
            <a:prstGeom prst="rect">
              <a:avLst/>
            </a:prstGeom>
            <a:noFill/>
          </p:spPr>
          <p:txBody>
            <a:bodyPr wrap="square" rtlCol="0">
              <a:spAutoFit/>
            </a:bodyPr>
            <a:lstStyle/>
            <a:p>
              <a:pPr algn="ctr"/>
              <a:r>
                <a:rPr lang="vi-VN" sz="4000" b="1" dirty="0">
                  <a:solidFill>
                    <a:schemeClr val="accent2">
                      <a:lumMod val="50000"/>
                    </a:schemeClr>
                  </a:solidFill>
                  <a:latin typeface="+mj-lt"/>
                </a:rPr>
                <a:t>Kể với người thân nghe về những cảm xúc tiêu cực để nhẹ lòng và thoải mái hơn.</a:t>
              </a:r>
              <a:endParaRPr lang="vi-VN" sz="4000" b="1" dirty="0">
                <a:solidFill>
                  <a:srgbClr val="0070C0"/>
                </a:solidFill>
                <a:latin typeface="UTM Avo" panose="02040603050506020204" pitchFamily="18" charset="0"/>
              </a:endParaRPr>
            </a:p>
          </p:txBody>
        </p:sp>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53351" b="100000" l="5981" r="47608">
                        <a14:foregroundMark x1="37321" y1="73995" x2="32297" y2="86863"/>
                        <a14:foregroundMark x1="38038" y1="73727" x2="34689" y2="87399"/>
                        <a14:foregroundMark x1="33014" y1="76408" x2="30861" y2="84450"/>
                        <a14:foregroundMark x1="37560" y1="73995" x2="39474" y2="80697"/>
                        <a14:foregroundMark x1="39474" y1="79893" x2="38278" y2="84182"/>
                        <a14:foregroundMark x1="36842" y1="86059" x2="32057" y2="91153"/>
                        <a14:foregroundMark x1="15789" y1="69705" x2="15072" y2="77480"/>
                        <a14:foregroundMark x1="10526" y1="61126" x2="12440" y2="63539"/>
                        <a14:foregroundMark x1="11483" y1="61662" x2="13636" y2="63003"/>
                        <a14:foregroundMark x1="11483" y1="71314" x2="13636" y2="81769"/>
                      </a14:backgroundRemoval>
                    </a14:imgEffect>
                    <a14:imgEffect>
                      <a14:saturation sat="200000"/>
                    </a14:imgEffect>
                  </a14:imgLayer>
                </a14:imgProps>
              </a:ext>
              <a:ext uri="{28A0092B-C50C-407E-A947-70E740481C1C}">
                <a14:useLocalDpi xmlns:a14="http://schemas.microsoft.com/office/drawing/2010/main" val="0"/>
              </a:ext>
            </a:extLst>
          </a:blip>
          <a:srcRect l="5348" t="54386" r="54345" b="712"/>
          <a:stretch/>
        </p:blipFill>
        <p:spPr>
          <a:xfrm>
            <a:off x="-184378" y="2044782"/>
            <a:ext cx="4565515" cy="4679653"/>
          </a:xfrm>
          <a:prstGeom prst="rect">
            <a:avLst/>
          </a:prstGeom>
        </p:spPr>
      </p:pic>
      <p:sp>
        <p:nvSpPr>
          <p:cNvPr id="22" name="TextBox 21"/>
          <p:cNvSpPr txBox="1"/>
          <p:nvPr/>
        </p:nvSpPr>
        <p:spPr>
          <a:xfrm>
            <a:off x="1207590" y="705449"/>
            <a:ext cx="9858726" cy="1169551"/>
          </a:xfrm>
          <a:prstGeom prst="rect">
            <a:avLst/>
          </a:prstGeom>
          <a:noFill/>
        </p:spPr>
        <p:txBody>
          <a:bodyPr wrap="square" rtlCol="0">
            <a:spAutoFit/>
          </a:bodyPr>
          <a:lstStyle/>
          <a:p>
            <a:pPr algn="ctr"/>
            <a:r>
              <a:rPr lang="vi-VN" sz="3500"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grpSp>
        <p:nvGrpSpPr>
          <p:cNvPr id="24" name="Group 23"/>
          <p:cNvGrpSpPr/>
          <p:nvPr/>
        </p:nvGrpSpPr>
        <p:grpSpPr>
          <a:xfrm>
            <a:off x="-30421" y="5982762"/>
            <a:ext cx="4564750" cy="615286"/>
            <a:chOff x="7880349" y="5052784"/>
            <a:chExt cx="4564750" cy="615286"/>
          </a:xfrm>
        </p:grpSpPr>
        <p:sp>
          <p:nvSpPr>
            <p:cNvPr id="25" name="Rounded Rectangle 24"/>
            <p:cNvSpPr/>
            <p:nvPr/>
          </p:nvSpPr>
          <p:spPr>
            <a:xfrm>
              <a:off x="8388779" y="5052784"/>
              <a:ext cx="3547891" cy="615286"/>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880349" y="5139610"/>
              <a:ext cx="4564750" cy="461665"/>
            </a:xfrm>
            <a:prstGeom prst="rect">
              <a:avLst/>
            </a:prstGeom>
            <a:noFill/>
          </p:spPr>
          <p:txBody>
            <a:bodyPr wrap="square" rtlCol="0">
              <a:spAutoFit/>
            </a:bodyPr>
            <a:lstStyle/>
            <a:p>
              <a:pPr algn="ctr"/>
              <a:r>
                <a:rPr lang="vi-VN" sz="2400" b="1" dirty="0">
                  <a:latin typeface="UTM Avo" panose="02040603050506020204" pitchFamily="18" charset="0"/>
                </a:rPr>
                <a:t>Kể với người thân</a:t>
              </a:r>
              <a:endParaRPr lang="en-US" sz="2400" b="1" dirty="0">
                <a:latin typeface="UTM Avo" panose="02040603050506020204" pitchFamily="18" charset="0"/>
              </a:endParaRP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87500" y="1287678"/>
            <a:ext cx="9283586" cy="513325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2178112" y="3854304"/>
            <a:ext cx="8077200"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4500" b="1" dirty="0" err="1">
                <a:latin typeface="Times New Roman" panose="02020603050405020304" pitchFamily="18" charset="0"/>
                <a:cs typeface="Times New Roman" panose="02020603050405020304" pitchFamily="18" charset="0"/>
              </a:rPr>
              <a:t>Em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đã</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từng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áp</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dụng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cách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để</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kiềm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cảm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xúc</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tiêu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cực</a:t>
            </a:r>
            <a:r>
              <a:rPr lang="en-US" sz="4500" b="1" dirty="0">
                <a:latin typeface="Times New Roman" panose="02020603050405020304" pitchFamily="18" charset="0"/>
                <a:cs typeface="Times New Roman" panose="02020603050405020304" pitchFamily="18" charset="0"/>
              </a:rPr>
              <a:t>?</a:t>
            </a:r>
            <a:r>
              <a:rPr lang="vi-VN"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Sau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đó</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em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cảm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thấy</a:t>
            </a:r>
            <a:endParaRPr lang="vi-VN" sz="4500" b="1" dirty="0">
              <a:latin typeface="Times New Roman" panose="02020603050405020304" pitchFamily="18" charset="0"/>
              <a:cs typeface="Times New Roman" panose="02020603050405020304" pitchFamily="18" charset="0"/>
            </a:endParaRPr>
          </a:p>
          <a:p>
            <a:pPr defTabSz="1219170">
              <a:buClr>
                <a:srgbClr val="FFFFFF"/>
              </a:buClr>
            </a:pP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như</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
        <p:nvSpPr>
          <p:cNvPr id="9" name="TextBox 8"/>
          <p:cNvSpPr txBox="1"/>
          <p:nvPr/>
        </p:nvSpPr>
        <p:spPr>
          <a:xfrm>
            <a:off x="3908447" y="1586728"/>
            <a:ext cx="5238206" cy="1631216"/>
          </a:xfrm>
          <a:prstGeom prst="rect">
            <a:avLst/>
          </a:prstGeom>
          <a:noFill/>
        </p:spPr>
        <p:txBody>
          <a:bodyPr wrap="square" rtlCol="0">
            <a:spAutoFit/>
            <a:scene3d>
              <a:camera prst="orthographicFront"/>
              <a:lightRig rig="threePt" dir="t"/>
            </a:scene3d>
            <a:sp3d extrusionH="57150">
              <a:bevelT h="25400" prst="softRound"/>
            </a:sp3d>
          </a:bodyPr>
          <a:lstStyle/>
          <a:p>
            <a:r>
              <a:rPr lang="vi-VN" sz="10000" b="1" dirty="0">
                <a:solidFill>
                  <a:srgbClr val="FF9900"/>
                </a:solidFill>
                <a:latin typeface="UTM Wedding K&amp;T" panose="02040603050506020204" pitchFamily="18" charset="0"/>
              </a:rPr>
              <a:t>Liên hệ</a:t>
            </a:r>
            <a:r>
              <a:rPr lang="en-US" sz="10000" b="1" dirty="0">
                <a:solidFill>
                  <a:srgbClr val="FF9900"/>
                </a:solidFill>
                <a:latin typeface="UTM Wedding K&amp;T" panose="02040603050506020204" pitchFamily="18" charset="0"/>
              </a:rPr>
              <a:t> </a:t>
            </a: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959309" y="514055"/>
            <a:ext cx="2475837" cy="1326070"/>
            <a:chOff x="4951288" y="1452919"/>
            <a:chExt cx="2475837" cy="1326070"/>
          </a:xfrm>
        </p:grpSpPr>
        <p:sp>
          <p:nvSpPr>
            <p:cNvPr id="21" name="TextBox 20"/>
            <p:cNvSpPr txBox="1"/>
            <p:nvPr/>
          </p:nvSpPr>
          <p:spPr>
            <a:xfrm>
              <a:off x="4951288" y="1452919"/>
              <a:ext cx="2429299" cy="1323439"/>
            </a:xfrm>
            <a:prstGeom prst="rect">
              <a:avLst/>
            </a:prstGeom>
            <a:noFill/>
          </p:spPr>
          <p:txBody>
            <a:bodyPr wrap="square" rtlCol="0">
              <a:spAutoFit/>
            </a:bodyPr>
            <a:lstStyle/>
            <a:p>
              <a:r>
                <a:rPr lang="en-US" sz="8000" dirty="0" err="1">
                  <a:ln w="130175">
                    <a:solidFill>
                      <a:schemeClr val="bg1"/>
                    </a:solidFill>
                  </a:ln>
                  <a:effectLst>
                    <a:outerShdw blurRad="38100" dist="38100" dir="2700000" algn="tl">
                      <a:srgbClr val="000000">
                        <a:alpha val="43137"/>
                      </a:srgbClr>
                    </a:outerShdw>
                  </a:effectLst>
                  <a:latin typeface="#9Slide05 VL Fadilla" pitchFamily="2" charset="0"/>
                </a:rPr>
                <a:t>Bài</a:t>
              </a:r>
              <a:r>
                <a:rPr lang="en-US" sz="8000" dirty="0">
                  <a:ln w="130175">
                    <a:solidFill>
                      <a:schemeClr val="bg1"/>
                    </a:solidFill>
                  </a:ln>
                  <a:effectLst>
                    <a:outerShdw blurRad="38100" dist="38100" dir="2700000" algn="tl">
                      <a:srgbClr val="000000">
                        <a:alpha val="43137"/>
                      </a:srgbClr>
                    </a:outerShdw>
                  </a:effectLst>
                  <a:latin typeface="#9Slide05 VL Fadilla" pitchFamily="2" charset="0"/>
                </a:rPr>
                <a:t> </a:t>
              </a:r>
              <a:r>
                <a:rPr lang="vi-VN" sz="8000" dirty="0">
                  <a:ln w="130175">
                    <a:solidFill>
                      <a:schemeClr val="bg1"/>
                    </a:solidFill>
                  </a:ln>
                  <a:effectLst>
                    <a:outerShdw blurRad="38100" dist="38100" dir="2700000" algn="tl">
                      <a:srgbClr val="000000">
                        <a:alpha val="43137"/>
                      </a:srgbClr>
                    </a:outerShdw>
                  </a:effectLst>
                  <a:latin typeface="#9Slide05 VL Fadilla" pitchFamily="2" charset="0"/>
                </a:rPr>
                <a:t>11</a:t>
              </a:r>
              <a:endParaRPr lang="en-US" sz="8000" dirty="0">
                <a:ln w="130175">
                  <a:solidFill>
                    <a:schemeClr val="bg1"/>
                  </a:solidFill>
                </a:ln>
                <a:effectLst>
                  <a:outerShdw blurRad="38100" dist="38100" dir="2700000" algn="tl">
                    <a:srgbClr val="000000">
                      <a:alpha val="43137"/>
                    </a:srgbClr>
                  </a:outerShdw>
                </a:effectLst>
                <a:latin typeface="#9Slide05 VL Fadilla" pitchFamily="2" charset="0"/>
              </a:endParaRPr>
            </a:p>
          </p:txBody>
        </p:sp>
        <p:sp>
          <p:nvSpPr>
            <p:cNvPr id="22" name="TextBox 21"/>
            <p:cNvSpPr txBox="1"/>
            <p:nvPr/>
          </p:nvSpPr>
          <p:spPr>
            <a:xfrm>
              <a:off x="4997826" y="1455550"/>
              <a:ext cx="2429299" cy="1323439"/>
            </a:xfrm>
            <a:prstGeom prst="rect">
              <a:avLst/>
            </a:prstGeom>
            <a:noFill/>
          </p:spPr>
          <p:txBody>
            <a:bodyPr wrap="square" rtlCol="0">
              <a:spAutoFit/>
            </a:bodyPr>
            <a:lstStyle/>
            <a:p>
              <a:r>
                <a:rPr lang="en-US" sz="8000" dirty="0" err="1">
                  <a:solidFill>
                    <a:srgbClr val="FF0066"/>
                  </a:solidFill>
                  <a:effectLst>
                    <a:outerShdw blurRad="38100" dist="38100" dir="2700000" algn="tl">
                      <a:srgbClr val="000000">
                        <a:alpha val="43137"/>
                      </a:srgbClr>
                    </a:outerShdw>
                  </a:effectLst>
                  <a:latin typeface="#9Slide05 VL Fadilla" pitchFamily="2" charset="0"/>
                </a:rPr>
                <a:t>Bài</a:t>
              </a:r>
              <a:r>
                <a:rPr lang="en-US" sz="8000" dirty="0">
                  <a:solidFill>
                    <a:srgbClr val="FF0066"/>
                  </a:solidFill>
                  <a:effectLst>
                    <a:outerShdw blurRad="38100" dist="38100" dir="2700000" algn="tl">
                      <a:srgbClr val="000000">
                        <a:alpha val="43137"/>
                      </a:srgbClr>
                    </a:outerShdw>
                  </a:effectLst>
                  <a:latin typeface="#9Slide05 VL Fadilla" pitchFamily="2" charset="0"/>
                </a:rPr>
                <a:t> </a:t>
              </a:r>
              <a:r>
                <a:rPr lang="vi-VN" sz="8000" dirty="0">
                  <a:solidFill>
                    <a:srgbClr val="FF0066"/>
                  </a:solidFill>
                  <a:effectLst>
                    <a:outerShdw blurRad="38100" dist="38100" dir="2700000" algn="tl">
                      <a:srgbClr val="000000">
                        <a:alpha val="43137"/>
                      </a:srgbClr>
                    </a:outerShdw>
                  </a:effectLst>
                  <a:latin typeface="#9Slide05 VL Fadilla" pitchFamily="2" charset="0"/>
                </a:rPr>
                <a:t>11</a:t>
              </a:r>
              <a:endParaRPr lang="en-US" sz="8000" dirty="0">
                <a:solidFill>
                  <a:srgbClr val="FF0066"/>
                </a:solidFill>
                <a:effectLst>
                  <a:outerShdw blurRad="38100" dist="38100" dir="2700000" algn="tl">
                    <a:srgbClr val="000000">
                      <a:alpha val="43137"/>
                    </a:srgbClr>
                  </a:outerShdw>
                </a:effectLst>
                <a:latin typeface="#9Slide05 VL Fadilla" pitchFamily="2" charset="0"/>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r>
              <a:rPr lang="en-US" sz="2800">
                <a:solidFill>
                  <a:schemeClr val="accent6"/>
                </a:solidFill>
                <a:latin typeface="#9Slide05 SVNHeritage" panose="02000503000000020003" pitchFamily="2" charset="0"/>
              </a:rPr>
              <a:t>Măng non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p:cNvPicPr>
            <a:picLocks noChangeAspect="1"/>
          </p:cNvPicPr>
          <p:nvPr/>
        </p:nvPicPr>
        <p:blipFill>
          <a:blip r:embed="rId6"/>
          <a:stretch>
            <a:fillRect/>
          </a:stretch>
        </p:blipFill>
        <p:spPr>
          <a:xfrm>
            <a:off x="906743" y="1378130"/>
            <a:ext cx="12199153" cy="295072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957592" y="976050"/>
            <a:ext cx="5211444" cy="6705600"/>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5782656" y="3210335"/>
            <a:ext cx="3234343" cy="4136219"/>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64855" y="139701"/>
            <a:ext cx="7014393" cy="4924203"/>
            <a:chOff x="4428307" y="2239065"/>
            <a:chExt cx="5969726" cy="4101170"/>
          </a:xfrm>
        </p:grpSpPr>
        <p:pic>
          <p:nvPicPr>
            <p:cNvPr id="8" name="Picture 7">
              <a:extLst>
                <a:ext uri="{FF2B5EF4-FFF2-40B4-BE49-F238E27FC236}">
                  <a16:creationId xmlns:a16="http://schemas.microsoft.com/office/drawing/2014/main" id="{76D338ED-40AD-4146-81CD-6FBECB608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28307" y="2239065"/>
              <a:ext cx="5969726" cy="3887415"/>
            </a:xfrm>
            <a:prstGeom prst="rect">
              <a:avLst/>
            </a:prstGeom>
          </p:spPr>
        </p:pic>
        <p:sp>
          <p:nvSpPr>
            <p:cNvPr id="9" name="TextBox 8"/>
            <p:cNvSpPr txBox="1"/>
            <p:nvPr/>
          </p:nvSpPr>
          <p:spPr>
            <a:xfrm>
              <a:off x="5368739" y="3293247"/>
              <a:ext cx="4088861" cy="3046988"/>
            </a:xfrm>
            <a:prstGeom prst="rect">
              <a:avLst/>
            </a:prstGeom>
            <a:noFill/>
          </p:spPr>
          <p:txBody>
            <a:bodyPr wrap="square" rtlCol="0">
              <a:spAutoFit/>
            </a:bodyPr>
            <a:lstStyle/>
            <a:p>
              <a:pPr algn="ctr"/>
              <a:r>
                <a:rPr lang="en-US" sz="4000" b="1" dirty="0" err="1">
                  <a:solidFill>
                    <a:schemeClr val="accent2">
                      <a:lumMod val="50000"/>
                    </a:schemeClr>
                  </a:solidFill>
                  <a:latin typeface="Times New Roman" panose="02020603050405020304" pitchFamily="18" charset="0"/>
                  <a:cs typeface="Times New Roman" panose="02020603050405020304" pitchFamily="18" charset="0"/>
                </a:rPr>
                <a:t>Em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còn</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cách</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cực</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nào</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khác</a:t>
              </a:r>
              <a:r>
                <a:rPr lang="en-US" sz="4000" b="1" dirty="0">
                  <a:solidFill>
                    <a:schemeClr val="accent2">
                      <a:lumMod val="50000"/>
                    </a:schemeClr>
                  </a:solidFill>
                  <a:latin typeface="Times New Roman" panose="02020603050405020304" pitchFamily="18" charset="0"/>
                  <a:cs typeface="Times New Roman" panose="02020603050405020304" pitchFamily="18" charset="0"/>
                </a:rPr>
                <a:t>?</a:t>
              </a:r>
            </a:p>
            <a:p>
              <a:pPr algn="ctr"/>
              <a:endParaRPr lang="en-US" sz="3200" b="1" dirty="0">
                <a:solidFill>
                  <a:srgbClr val="FF9900"/>
                </a:solidFill>
                <a:effectLst>
                  <a:outerShdw blurRad="38100" dist="38100" dir="2700000" algn="tl">
                    <a:srgbClr val="000000">
                      <a:alpha val="43137"/>
                    </a:srgbClr>
                  </a:outerShdw>
                </a:effectLst>
                <a:latin typeface="UTM Avo" panose="02040603050506020204" pitchFamily="18" charset="0"/>
              </a:endParaRPr>
            </a:p>
          </p:txBody>
        </p:sp>
      </p:gr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5940860" y="1405439"/>
            <a:ext cx="4797579" cy="6135354"/>
          </a:xfrm>
          <a:prstGeom prst="rect">
            <a:avLst/>
          </a:prstGeom>
        </p:spPr>
      </p:pic>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9608" y="795862"/>
            <a:ext cx="5211444" cy="6705600"/>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7640067" y="3129566"/>
            <a:ext cx="3234343" cy="4136219"/>
          </a:xfrm>
          <a:prstGeom prst="rect">
            <a:avLst/>
          </a:prstGeom>
        </p:spPr>
      </p:pic>
      <p:pic>
        <p:nvPicPr>
          <p:cNvPr id="12" name="Picture 11"/>
          <p:cNvPicPr>
            <a:picLocks noChangeAspect="1"/>
          </p:cNvPicPr>
          <p:nvPr/>
        </p:nvPicPr>
        <p:blipFill>
          <a:blip r:embed="rId5"/>
          <a:stretch>
            <a:fillRect/>
          </a:stretch>
        </p:blipFill>
        <p:spPr>
          <a:xfrm>
            <a:off x="2535627" y="1642717"/>
            <a:ext cx="7120745" cy="3572566"/>
          </a:xfrm>
          <a:prstGeom prst="rect">
            <a:avLst/>
          </a:prstGeom>
        </p:spPr>
      </p:pic>
    </p:spTree>
    <p:extLst>
      <p:ext uri="{BB962C8B-B14F-4D97-AF65-F5344CB8AC3E}">
        <p14:creationId xmlns:p14="http://schemas.microsoft.com/office/powerpoint/2010/main" val="341912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TextBox 9"/>
          <p:cNvSpPr txBox="1"/>
          <p:nvPr/>
        </p:nvSpPr>
        <p:spPr>
          <a:xfrm>
            <a:off x="4086247" y="160559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dirty="0" err="1">
                <a:solidFill>
                  <a:srgbClr val="FF9900"/>
                </a:solidFill>
                <a:latin typeface="UTM Wedding K&amp;T" panose="02040603050506020204" pitchFamily="18" charset="0"/>
              </a:rPr>
              <a:t>Chúc</a:t>
            </a:r>
            <a:r>
              <a:rPr lang="en-US" sz="13800" b="1" dirty="0">
                <a:solidFill>
                  <a:srgbClr val="FF9900"/>
                </a:solidFill>
                <a:latin typeface="UTM Wedding K&amp;T" panose="02040603050506020204" pitchFamily="18" charset="0"/>
              </a:rPr>
              <a:t> </a:t>
            </a:r>
            <a:r>
              <a:rPr lang="en-US" sz="13800" b="1" dirty="0" err="1">
                <a:solidFill>
                  <a:srgbClr val="FF9900"/>
                </a:solidFill>
                <a:latin typeface="UTM Wedding K&amp;T" panose="02040603050506020204" pitchFamily="18" charset="0"/>
              </a:rPr>
              <a:t>em</a:t>
            </a:r>
            <a:r>
              <a:rPr lang="en-US" sz="13800" b="1" dirty="0">
                <a:solidFill>
                  <a:srgbClr val="FF9900"/>
                </a:solidFill>
                <a:latin typeface="UTM Wedding K&amp;T" panose="02040603050506020204" pitchFamily="18" charset="0"/>
              </a:rPr>
              <a:t>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FF9900"/>
                </a:solidFill>
                <a:latin typeface="UTM Wedding K&amp;T" panose="02040603050506020204" pitchFamily="18" charset="0"/>
              </a:rPr>
              <a:t> học tốt !</a:t>
            </a:r>
          </a:p>
        </p:txBody>
      </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148127" y="903971"/>
            <a:ext cx="5460143" cy="4577072"/>
            <a:chOff x="5550192" y="1279262"/>
            <a:chExt cx="5460143" cy="4577072"/>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577072"/>
              <a:chOff x="3022404" y="1083236"/>
              <a:chExt cx="5102680" cy="4577072"/>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38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320658"/>
                <a:ext cx="5102679" cy="4339650"/>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3800" dirty="0" err="1">
                    <a:solidFill>
                      <a:srgbClr val="00CC00"/>
                    </a:solidFill>
                    <a:latin typeface="UTM Showcard" panose="02040603050506020204" pitchFamily="18" charset="0"/>
                    <a:ea typeface="字魂27号-布丁体" panose="00000505000000000000" pitchFamily="2" charset="-122"/>
                  </a:rPr>
                  <a:t>Khởi</a:t>
                </a:r>
                <a:r>
                  <a:rPr lang="en-US" altLang="zh-CN" sz="13800" dirty="0">
                    <a:solidFill>
                      <a:srgbClr val="00CC00"/>
                    </a:solidFill>
                    <a:latin typeface="UTM Showcard" panose="02040603050506020204" pitchFamily="18" charset="0"/>
                    <a:ea typeface="字魂27号-布丁体" panose="00000505000000000000" pitchFamily="2" charset="-122"/>
                  </a:rPr>
                  <a:t> </a:t>
                </a:r>
              </a:p>
              <a:p>
                <a:pPr lvl="0" algn="ctr"/>
                <a:r>
                  <a:rPr lang="en-US" altLang="zh-CN" sz="13800" dirty="0" err="1">
                    <a:solidFill>
                      <a:srgbClr val="00CC00"/>
                    </a:solidFill>
                    <a:latin typeface="UTM Showcard" panose="02040603050506020204" pitchFamily="18" charset="0"/>
                    <a:ea typeface="字魂27号-布丁体" panose="00000505000000000000" pitchFamily="2" charset="-122"/>
                  </a:rPr>
                  <a:t>động</a:t>
                </a:r>
                <a:endParaRPr lang="zh-CN" altLang="en-US" sz="13800" dirty="0">
                  <a:solidFill>
                    <a:srgbClr val="00CC00"/>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flipH="1">
            <a:off x="0" y="192772"/>
            <a:ext cx="4667347" cy="6055628"/>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482600" y="754196"/>
            <a:ext cx="5211444" cy="67056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8184551" y="1919802"/>
            <a:ext cx="4123486" cy="5273294"/>
          </a:xfrm>
          <a:prstGeom prst="rect">
            <a:avLst/>
          </a:prstGeom>
        </p:spPr>
      </p:pic>
      <p:grpSp>
        <p:nvGrpSpPr>
          <p:cNvPr id="4" name="Group 3"/>
          <p:cNvGrpSpPr/>
          <p:nvPr/>
        </p:nvGrpSpPr>
        <p:grpSpPr>
          <a:xfrm>
            <a:off x="165183" y="-879977"/>
            <a:ext cx="8816911" cy="5823352"/>
            <a:chOff x="6142396" y="1434454"/>
            <a:chExt cx="7463116" cy="5423861"/>
          </a:xfrm>
        </p:grpSpPr>
        <p:sp>
          <p:nvSpPr>
            <p:cNvPr id="5" name="Oval Callout 4"/>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42396" y="1434454"/>
              <a:ext cx="4339511" cy="719721"/>
            </a:xfrm>
            <a:prstGeom prst="rect">
              <a:avLst/>
            </a:prstGeom>
            <a:noFill/>
          </p:spPr>
          <p:txBody>
            <a:bodyPr wrap="square" rtlCol="0">
              <a:spAutoFit/>
            </a:bodyPr>
            <a:lstStyle/>
            <a:p>
              <a:pPr algn="ctr"/>
              <a:r>
                <a:rPr lang="vi-VN" sz="3200" dirty="0">
                  <a:latin typeface="UTM Avo" panose="02040603050506020204" pitchFamily="18" charset="0"/>
                </a:rPr>
                <a:t> </a:t>
              </a:r>
              <a:endParaRPr lang="vi-VN" sz="2800" b="1" dirty="0">
                <a:solidFill>
                  <a:srgbClr val="0070C0"/>
                </a:solidFill>
                <a:latin typeface="UTM Avo" panose="02040603050506020204" pitchFamily="18" charset="0"/>
              </a:endParaRPr>
            </a:p>
          </p:txBody>
        </p:sp>
      </p:grpSp>
      <p:sp>
        <p:nvSpPr>
          <p:cNvPr id="7" name="Rectangle 6"/>
          <p:cNvSpPr/>
          <p:nvPr/>
        </p:nvSpPr>
        <p:spPr>
          <a:xfrm>
            <a:off x="3526934" y="2336768"/>
            <a:ext cx="5358907" cy="2185214"/>
          </a:xfrm>
          <a:prstGeom prst="rect">
            <a:avLst/>
          </a:prstGeom>
        </p:spPr>
        <p:txBody>
          <a:bodyPr wrap="square">
            <a:spAutoFit/>
          </a:bodyPr>
          <a:lstStyle/>
          <a:p>
            <a:pPr algn="ctr"/>
            <a:r>
              <a:rPr lang="vi-VN" sz="5000" b="1" dirty="0">
                <a:solidFill>
                  <a:srgbClr val="C00000"/>
                </a:solidFill>
                <a:latin typeface="+mj-lt"/>
              </a:rPr>
              <a:t>Chúng mình cùng xem phim nào!</a:t>
            </a:r>
            <a:br>
              <a:rPr lang="vi-VN" b="1" dirty="0">
                <a:solidFill>
                  <a:srgbClr val="C00000"/>
                </a:solidFill>
                <a:latin typeface="OpenSans"/>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161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ỹ năng kiềm chế sự nóng giận( Bài 5 - Khoá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6100" y="106362"/>
            <a:ext cx="11303000" cy="6357938"/>
          </a:xfrm>
          <a:prstGeom prst="rect">
            <a:avLst/>
          </a:prstGeom>
        </p:spPr>
      </p:pic>
    </p:spTree>
    <p:extLst>
      <p:ext uri="{BB962C8B-B14F-4D97-AF65-F5344CB8AC3E}">
        <p14:creationId xmlns:p14="http://schemas.microsoft.com/office/powerpoint/2010/main" val="3301452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63429" y="1167810"/>
            <a:ext cx="6525929" cy="3917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148127" y="903971"/>
            <a:ext cx="7941231" cy="3422909"/>
            <a:chOff x="5550192" y="1279262"/>
            <a:chExt cx="7941231" cy="3422909"/>
          </a:xfrm>
        </p:grpSpPr>
        <p:grpSp>
          <p:nvGrpSpPr>
            <p:cNvPr id="22" name="组合 6">
              <a:extLst>
                <a:ext uri="{FF2B5EF4-FFF2-40B4-BE49-F238E27FC236}">
                  <a16:creationId xmlns:a16="http://schemas.microsoft.com/office/drawing/2014/main" id="{A723C374-0BDC-4580-B12A-82EDDA88802D}"/>
                </a:ext>
              </a:extLst>
            </p:cNvPr>
            <p:cNvGrpSpPr/>
            <p:nvPr/>
          </p:nvGrpSpPr>
          <p:grpSpPr>
            <a:xfrm>
              <a:off x="7277863" y="1279262"/>
              <a:ext cx="6213560" cy="3422909"/>
              <a:chOff x="4392612" y="1083236"/>
              <a:chExt cx="6213560" cy="3422909"/>
            </a:xfrm>
          </p:grpSpPr>
          <p:sp>
            <p:nvSpPr>
              <p:cNvPr id="26" name="矩形 7">
                <a:extLst>
                  <a:ext uri="{FF2B5EF4-FFF2-40B4-BE49-F238E27FC236}">
                    <a16:creationId xmlns:a16="http://schemas.microsoft.com/office/drawing/2014/main" id="{19D864C1-3B30-4A69-9903-521CDB72BB7B}"/>
                  </a:ext>
                </a:extLst>
              </p:cNvPr>
              <p:cNvSpPr/>
              <p:nvPr/>
            </p:nvSpPr>
            <p:spPr>
              <a:xfrm>
                <a:off x="5192068" y="1083236"/>
                <a:ext cx="763351" cy="861774"/>
              </a:xfrm>
              <a:prstGeom prst="rect">
                <a:avLst/>
              </a:prstGeom>
            </p:spPr>
            <p:txBody>
              <a:bodyPr wrap="none">
                <a:spAutoFit/>
              </a:bodyPr>
              <a:lstStyle/>
              <a:p>
                <a:pPr lvl="0" algn="ctr"/>
                <a:r>
                  <a:rPr lang="vi-VN" altLang="zh-CN" sz="50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Ý </a:t>
                </a:r>
                <a:endParaRPr lang="zh-CN" altLang="en-US" sz="50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7" name="矩形 8">
                <a:extLst>
                  <a:ext uri="{FF2B5EF4-FFF2-40B4-BE49-F238E27FC236}">
                    <a16:creationId xmlns:a16="http://schemas.microsoft.com/office/drawing/2014/main" id="{FAF2B6DB-79A7-4319-A5DB-5FE4E3BE28E0}"/>
                  </a:ext>
                </a:extLst>
              </p:cNvPr>
              <p:cNvSpPr/>
              <p:nvPr/>
            </p:nvSpPr>
            <p:spPr>
              <a:xfrm>
                <a:off x="4392612" y="2105488"/>
                <a:ext cx="6213560" cy="2400657"/>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5000" dirty="0">
                    <a:solidFill>
                      <a:srgbClr val="00CC00"/>
                    </a:solidFill>
                    <a:latin typeface="UTM Showcard" panose="02040603050506020204" pitchFamily="18" charset="0"/>
                    <a:ea typeface="字魂27号-布丁体" panose="00000505000000000000" pitchFamily="2" charset="-122"/>
                  </a:rPr>
                  <a:t>1. </a:t>
                </a:r>
                <a:r>
                  <a:rPr lang="vi-VN" altLang="zh-CN" sz="5000" dirty="0">
                    <a:solidFill>
                      <a:srgbClr val="00CC00"/>
                    </a:solidFill>
                    <a:latin typeface="UTM Showcard" panose="02040603050506020204" pitchFamily="18" charset="0"/>
                    <a:ea typeface="字魂27号-布丁体" panose="00000505000000000000" pitchFamily="2" charset="-122"/>
                  </a:rPr>
                  <a:t>Ý nghĩa của việc</a:t>
                </a:r>
              </a:p>
              <a:p>
                <a:pPr lvl="0" algn="ctr"/>
                <a:r>
                  <a:rPr lang="vi-VN" altLang="zh-CN" sz="5000" dirty="0">
                    <a:solidFill>
                      <a:srgbClr val="00CC00"/>
                    </a:solidFill>
                    <a:latin typeface="UTM Showcard" panose="02040603050506020204" pitchFamily="18" charset="0"/>
                    <a:ea typeface="字魂27号-布丁体" panose="00000505000000000000" pitchFamily="2" charset="-122"/>
                  </a:rPr>
                  <a:t>Kiềm chế cảm xúc </a:t>
                </a:r>
              </a:p>
              <a:p>
                <a:pPr lvl="0" algn="ctr"/>
                <a:r>
                  <a:rPr lang="vi-VN" altLang="zh-CN" sz="5000" dirty="0">
                    <a:solidFill>
                      <a:srgbClr val="00CC00"/>
                    </a:solidFill>
                    <a:latin typeface="UTM Showcard" panose="02040603050506020204" pitchFamily="18" charset="0"/>
                    <a:ea typeface="字魂27号-布丁体" panose="00000505000000000000" pitchFamily="2" charset="-122"/>
                  </a:rPr>
                  <a:t>của bản thân </a:t>
                </a:r>
                <a:endParaRPr lang="zh-CN" altLang="en-US" sz="5000" dirty="0">
                  <a:solidFill>
                    <a:srgbClr val="00CC00"/>
                  </a:solidFill>
                  <a:latin typeface="UTM Showcard" panose="02040603050506020204" pitchFamily="18" charset="0"/>
                  <a:ea typeface="字魂27号-布丁体" panose="00000505000000000000" pitchFamily="2" charset="-122"/>
                </a:endParaRPr>
              </a:p>
            </p:txBody>
          </p:sp>
        </p:gr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698608" y="1167810"/>
            <a:ext cx="5418221" cy="5980280"/>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529390" y="240632"/>
            <a:ext cx="11463688" cy="6410425"/>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1466379" y="188999"/>
            <a:ext cx="2309122" cy="654731"/>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 </a:t>
            </a:r>
            <a:r>
              <a:rPr lang="vi-VN" sz="2800" b="1" dirty="0">
                <a:solidFill>
                  <a:srgbClr val="FF0000"/>
                </a:solidFill>
                <a:latin typeface="UTM Avo" panose="02040603050506020204" pitchFamily="18" charset="0"/>
              </a:rPr>
              <a:t>KHÁM PHÁ</a:t>
            </a:r>
            <a:endParaRPr lang="en-US" sz="2800" b="1" dirty="0">
              <a:solidFill>
                <a:srgbClr val="FF0000"/>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08841" y="300946"/>
            <a:ext cx="694901" cy="626717"/>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496233" y="1598059"/>
            <a:ext cx="5241514" cy="2935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A33A047A-B991-455D-A476-7409E5290ADB}"/>
              </a:ext>
            </a:extLst>
          </p:cNvPr>
          <p:cNvSpPr txBox="1"/>
          <p:nvPr/>
        </p:nvSpPr>
        <p:spPr>
          <a:xfrm>
            <a:off x="382536" y="770728"/>
            <a:ext cx="9175350"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1. Đọc các tình huống và trả lời câu hỏi?</a:t>
            </a:r>
            <a:endParaRPr lang="en-US" sz="2800" b="1" dirty="0">
              <a:solidFill>
                <a:srgbClr val="17479D"/>
              </a:solidFill>
              <a:latin typeface="UTM Avo" panose="02040603050506020204" pitchFamily="18" charset="0"/>
            </a:endParaRPr>
          </a:p>
        </p:txBody>
      </p:sp>
      <p:sp>
        <p:nvSpPr>
          <p:cNvPr id="15" name="TextBox 14"/>
          <p:cNvSpPr txBox="1"/>
          <p:nvPr/>
        </p:nvSpPr>
        <p:spPr>
          <a:xfrm>
            <a:off x="670639" y="1569183"/>
            <a:ext cx="5684345" cy="6001643"/>
          </a:xfrm>
          <a:prstGeom prst="rect">
            <a:avLst/>
          </a:prstGeom>
          <a:noFill/>
        </p:spPr>
        <p:txBody>
          <a:bodyPr wrap="square" rtlCol="0">
            <a:spAutoFit/>
          </a:bodyPr>
          <a:lstStyle/>
          <a:p>
            <a:r>
              <a:rPr lang="vi-VN" sz="3200" dirty="0">
                <a:latin typeface="+mj-lt"/>
              </a:rPr>
              <a:t>Lần đầu tiên Hoa biểu diễn tiết mục văn nghệ trước toàn trường. Bạn cảm thấy rất lo lắng, sợ hãi.</a:t>
            </a:r>
          </a:p>
          <a:p>
            <a:r>
              <a:rPr lang="vi-VN" sz="3200" dirty="0">
                <a:latin typeface="+mj-lt"/>
              </a:rPr>
              <a:t>    Hoa liền hít thở thật sâu để lấy lại bình tĩnh và tự nhủ: “Đừng sợ, mình nhất định sẽ làm được”. Cuối cùng, Hoa đã biểu diễn tiết mục rất tốt và nhận được những tràng pháo tay của mọi người.</a:t>
            </a:r>
          </a:p>
          <a:p>
            <a:br>
              <a:rPr lang="vi-VN" sz="3200" dirty="0"/>
            </a:br>
            <a:br>
              <a:rPr lang="vi-VN" sz="3200" dirty="0"/>
            </a:br>
            <a:endParaRPr lang="en-US" sz="3200" dirty="0"/>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grpSp>
        <p:nvGrpSpPr>
          <p:cNvPr id="13" name="Group 12"/>
          <p:cNvGrpSpPr/>
          <p:nvPr/>
        </p:nvGrpSpPr>
        <p:grpSpPr>
          <a:xfrm>
            <a:off x="890367" y="552830"/>
            <a:ext cx="8109379" cy="1703918"/>
            <a:chOff x="3271692" y="506767"/>
            <a:chExt cx="5877503"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90279" y="506767"/>
              <a:ext cx="5858916" cy="1265354"/>
              <a:chOff x="1208559" y="1306768"/>
              <a:chExt cx="1012238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353569" y="1306768"/>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3271692" y="645167"/>
              <a:ext cx="5443577" cy="982805"/>
            </a:xfrm>
            <a:prstGeom prst="rect">
              <a:avLst/>
            </a:prstGeom>
            <a:noFill/>
          </p:spPr>
          <p:txBody>
            <a:bodyPr wrap="square" rtlCol="0">
              <a:spAutoFit/>
            </a:bodyPr>
            <a:lstStyle/>
            <a:p>
              <a:pPr algn="ctr"/>
              <a:r>
                <a:rPr lang="vi-VN" sz="4000" b="1" dirty="0">
                  <a:solidFill>
                    <a:srgbClr val="002060"/>
                  </a:solidFill>
                  <a:latin typeface="UTM Avo" panose="02040603050506020204" pitchFamily="18" charset="0"/>
                </a:rPr>
                <a:t>Hoa đã làm gì để bớt </a:t>
              </a:r>
            </a:p>
            <a:p>
              <a:pPr algn="ctr"/>
              <a:r>
                <a:rPr lang="vi-VN" sz="4000" b="1" dirty="0">
                  <a:solidFill>
                    <a:srgbClr val="002060"/>
                  </a:solidFill>
                  <a:latin typeface="UTM Avo" panose="02040603050506020204" pitchFamily="18" charset="0"/>
                </a:rPr>
                <a:t>lo lắng, sợ hãi?</a:t>
              </a:r>
              <a:endParaRPr lang="en-US" sz="4000" b="1" dirty="0">
                <a:solidFill>
                  <a:srgbClr val="002060"/>
                </a:solidFill>
                <a:latin typeface="UTM Avo" panose="02040603050506020204" pitchFamily="18" charset="0"/>
              </a:endParaRPr>
            </a:p>
          </p:txBody>
        </p:sp>
      </p:grpSp>
      <p:pic>
        <p:nvPicPr>
          <p:cNvPr id="18"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2892258" y="2409062"/>
            <a:ext cx="8093128" cy="3915452"/>
          </a:xfrm>
          <a:prstGeom prst="rect">
            <a:avLst/>
          </a:prstGeom>
        </p:spPr>
      </p:pic>
      <p:sp>
        <p:nvSpPr>
          <p:cNvPr id="19" name="TextBox 18"/>
          <p:cNvSpPr txBox="1"/>
          <p:nvPr/>
        </p:nvSpPr>
        <p:spPr>
          <a:xfrm>
            <a:off x="3567029" y="2929849"/>
            <a:ext cx="6743586" cy="2862322"/>
          </a:xfrm>
          <a:prstGeom prst="rect">
            <a:avLst/>
          </a:prstGeom>
          <a:noFill/>
        </p:spPr>
        <p:txBody>
          <a:bodyPr wrap="square" rtlCol="0">
            <a:spAutoFit/>
          </a:bodyPr>
          <a:lstStyle/>
          <a:p>
            <a:pPr algn="ctr"/>
            <a:r>
              <a:rPr lang="vi-VN" sz="3000" b="1" dirty="0">
                <a:solidFill>
                  <a:schemeClr val="accent2">
                    <a:lumMod val="50000"/>
                  </a:schemeClr>
                </a:solidFill>
                <a:latin typeface="UTM Avo Avo"/>
              </a:rPr>
              <a:t>Hoa liền hít thở thật sâu để lấy lại bình tĩnh và tự nhủ: “Đừng sợ, mình nhất định sẽ làm được”. Cuối cùng, Hoa đã biểu diễn tiết mục rất tốt và nhận được những tràng pháo tay của mọi người.</a:t>
            </a:r>
            <a:endParaRPr lang="en-US" sz="3000" b="1" dirty="0">
              <a:solidFill>
                <a:schemeClr val="accent2">
                  <a:lumMod val="50000"/>
                </a:schemeClr>
              </a:solidFill>
              <a:latin typeface="UTM Avo Avo"/>
            </a:endParaRP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042416" y="1384300"/>
            <a:ext cx="5418221" cy="5980280"/>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80">
                                          <p:stCondLst>
                                            <p:cond delay="0"/>
                                          </p:stCondLst>
                                        </p:cTn>
                                        <p:tgtEl>
                                          <p:spTgt spid="19"/>
                                        </p:tgtEl>
                                      </p:cBhvr>
                                    </p:animEffect>
                                    <p:anim calcmode="lin" valueType="num">
                                      <p:cBhvr>
                                        <p:cTn id="3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6" dur="26">
                                          <p:stCondLst>
                                            <p:cond delay="650"/>
                                          </p:stCondLst>
                                        </p:cTn>
                                        <p:tgtEl>
                                          <p:spTgt spid="19"/>
                                        </p:tgtEl>
                                      </p:cBhvr>
                                      <p:to x="100000" y="60000"/>
                                    </p:animScale>
                                    <p:animScale>
                                      <p:cBhvr>
                                        <p:cTn id="37" dur="166" decel="50000">
                                          <p:stCondLst>
                                            <p:cond delay="676"/>
                                          </p:stCondLst>
                                        </p:cTn>
                                        <p:tgtEl>
                                          <p:spTgt spid="19"/>
                                        </p:tgtEl>
                                      </p:cBhvr>
                                      <p:to x="100000" y="100000"/>
                                    </p:animScale>
                                    <p:animScale>
                                      <p:cBhvr>
                                        <p:cTn id="38" dur="26">
                                          <p:stCondLst>
                                            <p:cond delay="1312"/>
                                          </p:stCondLst>
                                        </p:cTn>
                                        <p:tgtEl>
                                          <p:spTgt spid="19"/>
                                        </p:tgtEl>
                                      </p:cBhvr>
                                      <p:to x="100000" y="80000"/>
                                    </p:animScale>
                                    <p:animScale>
                                      <p:cBhvr>
                                        <p:cTn id="39" dur="166" decel="50000">
                                          <p:stCondLst>
                                            <p:cond delay="1338"/>
                                          </p:stCondLst>
                                        </p:cTn>
                                        <p:tgtEl>
                                          <p:spTgt spid="19"/>
                                        </p:tgtEl>
                                      </p:cBhvr>
                                      <p:to x="100000" y="100000"/>
                                    </p:animScale>
                                    <p:animScale>
                                      <p:cBhvr>
                                        <p:cTn id="40" dur="26">
                                          <p:stCondLst>
                                            <p:cond delay="1642"/>
                                          </p:stCondLst>
                                        </p:cTn>
                                        <p:tgtEl>
                                          <p:spTgt spid="19"/>
                                        </p:tgtEl>
                                      </p:cBhvr>
                                      <p:to x="100000" y="90000"/>
                                    </p:animScale>
                                    <p:animScale>
                                      <p:cBhvr>
                                        <p:cTn id="41" dur="166" decel="50000">
                                          <p:stCondLst>
                                            <p:cond delay="1668"/>
                                          </p:stCondLst>
                                        </p:cTn>
                                        <p:tgtEl>
                                          <p:spTgt spid="19"/>
                                        </p:tgtEl>
                                      </p:cBhvr>
                                      <p:to x="100000" y="100000"/>
                                    </p:animScale>
                                    <p:animScale>
                                      <p:cBhvr>
                                        <p:cTn id="42" dur="26">
                                          <p:stCondLst>
                                            <p:cond delay="1808"/>
                                          </p:stCondLst>
                                        </p:cTn>
                                        <p:tgtEl>
                                          <p:spTgt spid="19"/>
                                        </p:tgtEl>
                                      </p:cBhvr>
                                      <p:to x="100000" y="95000"/>
                                    </p:animScale>
                                    <p:animScale>
                                      <p:cBhvr>
                                        <p:cTn id="43"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6153149" y="2932566"/>
            <a:ext cx="5880100" cy="3789048"/>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29" name="Picture 2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194839" y="3033144"/>
            <a:ext cx="5587585" cy="3587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圆角矩形 53"/>
          <p:cNvSpPr/>
          <p:nvPr/>
        </p:nvSpPr>
        <p:spPr>
          <a:xfrm>
            <a:off x="6765" y="0"/>
            <a:ext cx="11524835" cy="28319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solidFill>
                <a:sysClr val="windowText" lastClr="0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111331" y="108354"/>
            <a:ext cx="11315701" cy="3108543"/>
          </a:xfrm>
          <a:prstGeom prst="rect">
            <a:avLst/>
          </a:prstGeom>
          <a:noFill/>
        </p:spPr>
        <p:txBody>
          <a:bodyPr wrap="square" rtlCol="0">
            <a:spAutoFit/>
          </a:bodyPr>
          <a:lstStyle/>
          <a:p>
            <a:r>
              <a:rPr lang="vi-VN" sz="3200" dirty="0">
                <a:latin typeface="+mj-lt"/>
              </a:rPr>
              <a:t> Hải và Sơn tham gia cuộc thi vẽ tranh. Hải lỡ tay làm đổ màu nước lên bài vẽ của hai bạn khiến cả hai vô cùng lo lắng. Hải tự trách mình và từ bỏ cuộc thi. Còn Sơn, sau một phút trấn tĩnh, bạn liền dùng ngay vết màu loang trên giấy để vẽ bầu trời trong bức tranh của mình. Cuối cùng, bài vẽ của Sơn được cô giáo và các bạn khen.</a:t>
            </a:r>
            <a:br>
              <a:rPr lang="vi-VN" dirty="0"/>
            </a:br>
            <a:br>
              <a:rPr lang="vi-VN" dirty="0"/>
            </a:br>
            <a:endParaRPr lang="en-US" dirty="0"/>
          </a:p>
        </p:txBody>
      </p:sp>
      <p:pic>
        <p:nvPicPr>
          <p:cNvPr id="33" name="Picture 3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737</TotalTime>
  <Words>789</Words>
  <Application>Microsoft Office PowerPoint</Application>
  <PresentationFormat>Widescreen</PresentationFormat>
  <Paragraphs>66</Paragraphs>
  <Slides>23</Slides>
  <Notes>1</Notes>
  <HiddenSlides>0</HiddenSlides>
  <MMClips>1</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23</vt:i4>
      </vt:variant>
    </vt:vector>
  </HeadingPairs>
  <TitlesOfParts>
    <vt:vector size="48" baseType="lpstr">
      <vt:lpstr>UTM Avo Avo</vt:lpstr>
      <vt:lpstr>Calibri</vt:lpstr>
      <vt:lpstr>UTM Wedding K&amp;T</vt:lpstr>
      <vt:lpstr>Arial</vt:lpstr>
      <vt:lpstr>#9Slide05 SVNHeritage</vt:lpstr>
      <vt:lpstr>Times New Roman</vt:lpstr>
      <vt:lpstr>M PLUS Rounded 1c</vt:lpstr>
      <vt:lpstr>#9Slide05 VL Fadilla</vt:lpstr>
      <vt:lpstr>Lobster</vt:lpstr>
      <vt:lpstr>Aptos</vt:lpstr>
      <vt:lpstr>#9Slide05 Aphrodite Pro</vt:lpstr>
      <vt:lpstr>Chango</vt:lpstr>
      <vt:lpstr>UTM Showcard</vt:lpstr>
      <vt:lpstr>Open Sans Bold</vt:lpstr>
      <vt:lpstr>SVN-Dancing Script</vt:lpstr>
      <vt:lpstr>OpenSans</vt:lpstr>
      <vt:lpstr>#9Slide07 Altus</vt:lpstr>
      <vt:lpstr>SVN-Newton</vt:lpstr>
      <vt:lpstr>Fredoka One</vt:lpstr>
      <vt:lpstr>Calibri Light</vt:lpstr>
      <vt:lpstr>inpin heiti</vt:lpstr>
      <vt:lpstr>#9Slide07 HoneyCream</vt:lpstr>
      <vt:lpstr>UTM Avo</vt:lpstr>
      <vt:lpstr>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MĂNGNON;MNT</cp:keywords>
  <cp:lastModifiedBy>ngoc anh nguyen</cp:lastModifiedBy>
  <cp:revision>81</cp:revision>
  <dcterms:created xsi:type="dcterms:W3CDTF">2022-07-20T16:29:40Z</dcterms:created>
  <dcterms:modified xsi:type="dcterms:W3CDTF">2026-02-13T03:47:49Z</dcterms:modified>
</cp:coreProperties>
</file>