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</p:sldMasterIdLst>
  <p:notesMasterIdLst>
    <p:notesMasterId r:id="rId25"/>
  </p:notesMasterIdLst>
  <p:sldIdLst>
    <p:sldId id="278" r:id="rId3"/>
    <p:sldId id="257" r:id="rId4"/>
    <p:sldId id="256" r:id="rId5"/>
    <p:sldId id="258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59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#9Slide05 SVNAngellife" panose="020B0604020202020204" charset="0"/>
      <p:regular r:id="rId26"/>
    </p:embeddedFont>
    <p:embeddedFont>
      <p:font typeface="#9Slide05 VL Fadilla" panose="020B0604020202020204" charset="0"/>
      <p:regular r:id="rId27"/>
    </p:embeddedFont>
    <p:embeddedFont>
      <p:font typeface="#9Slide06 SVNBlow Brush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Lobster" panose="000005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DB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D5BA0-3F0C-4F9A-9D87-F735ABC12BA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AE989-F7FD-4720-B5DC-2A449497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5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/>
          <p:cNvGrpSpPr/>
          <p:nvPr userDrawn="1"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9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14" descr="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27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42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5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842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gif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3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Cá heo -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" y="1626906"/>
            <a:ext cx="5679066" cy="504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448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5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voi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8" y="1626906"/>
            <a:ext cx="5293719" cy="511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968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889523" y="1460760"/>
              <a:ext cx="2868726" cy="1229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mèo – sống ở sân vườn, chuồng, nhà,...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" y="1626906"/>
            <a:ext cx="5943020" cy="523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300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Bò sữa – sống ở trang trại, đồng cỏ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3" y="1626906"/>
            <a:ext cx="5383577" cy="520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68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768805" y="1752572"/>
            <a:ext cx="5422361" cy="2246222"/>
            <a:chOff x="543309" y="1403470"/>
            <a:chExt cx="3490863" cy="1424157"/>
          </a:xfrm>
          <a:solidFill>
            <a:schemeClr val="bg1"/>
          </a:solidFill>
        </p:grpSpPr>
        <p:sp>
          <p:nvSpPr>
            <p:cNvPr id="8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543309" y="1607009"/>
              <a:ext cx="3420572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Rùa biển – sống ở dưới 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2" y="1626906"/>
            <a:ext cx="5503570" cy="50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730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429152" y="515113"/>
            <a:ext cx="10048615" cy="1069824"/>
            <a:chOff x="738641" y="2537461"/>
            <a:chExt cx="10820863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   Viết tên hoặc dán tranh, ảnh các con vật theo sơ đồ gợi ý sau:  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38641" y="2661581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79846D7-AAAF-4DBF-8822-881C80AF119C}"/>
              </a:ext>
            </a:extLst>
          </p:cNvPr>
          <p:cNvSpPr/>
          <p:nvPr/>
        </p:nvSpPr>
        <p:spPr>
          <a:xfrm>
            <a:off x="262479" y="2840276"/>
            <a:ext cx="2498210" cy="2498210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 VẬT</a:t>
            </a:r>
            <a:endParaRPr lang="vi-VN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F0E35C-2F1C-4F40-807D-D8C1B0937EE9}"/>
              </a:ext>
            </a:extLst>
          </p:cNvPr>
          <p:cNvSpPr/>
          <p:nvPr/>
        </p:nvSpPr>
        <p:spPr>
          <a:xfrm>
            <a:off x="28943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4D293F-869C-4186-878C-F6709770A2AB}"/>
              </a:ext>
            </a:extLst>
          </p:cNvPr>
          <p:cNvSpPr/>
          <p:nvPr/>
        </p:nvSpPr>
        <p:spPr>
          <a:xfrm>
            <a:off x="37452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0444F-80F9-4B05-BE91-BADA69F38017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034190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ket 8">
            <a:extLst>
              <a:ext uri="{FF2B5EF4-FFF2-40B4-BE49-F238E27FC236}">
                <a16:creationId xmlns:a16="http://schemas.microsoft.com/office/drawing/2014/main" id="{6EB6AD5E-DA31-412A-B10C-E08F179CC650}"/>
              </a:ext>
            </a:extLst>
          </p:cNvPr>
          <p:cNvSpPr/>
          <p:nvPr/>
        </p:nvSpPr>
        <p:spPr>
          <a:xfrm>
            <a:off x="3389725" y="2472053"/>
            <a:ext cx="425386" cy="3390616"/>
          </a:xfrm>
          <a:prstGeom prst="leftBracket">
            <a:avLst>
              <a:gd name="adj" fmla="val 70844"/>
            </a:avLst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083ED4-3681-4E90-9E5E-789D1930D9D3}"/>
              </a:ext>
            </a:extLst>
          </p:cNvPr>
          <p:cNvSpPr/>
          <p:nvPr/>
        </p:nvSpPr>
        <p:spPr>
          <a:xfrm>
            <a:off x="3745196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EEE90-F5B6-4C41-85D6-DE4E7BAD49D3}"/>
              </a:ext>
            </a:extLst>
          </p:cNvPr>
          <p:cNvSpPr/>
          <p:nvPr/>
        </p:nvSpPr>
        <p:spPr>
          <a:xfrm>
            <a:off x="3745196" y="579406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045E019A-C06B-4261-B359-DE6113A9EE93}"/>
              </a:ext>
            </a:extLst>
          </p:cNvPr>
          <p:cNvSpPr/>
          <p:nvPr/>
        </p:nvSpPr>
        <p:spPr>
          <a:xfrm>
            <a:off x="3954938" y="2156055"/>
            <a:ext cx="2530439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Trên cạn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6F68DE8F-21ED-4582-B209-F429C9471976}"/>
              </a:ext>
            </a:extLst>
          </p:cNvPr>
          <p:cNvSpPr/>
          <p:nvPr/>
        </p:nvSpPr>
        <p:spPr>
          <a:xfrm>
            <a:off x="3951248" y="3860352"/>
            <a:ext cx="2534452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Dưới nước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D1DBFC28-500C-4194-81EE-7F34D344E2F5}"/>
              </a:ext>
            </a:extLst>
          </p:cNvPr>
          <p:cNvSpPr/>
          <p:nvPr/>
        </p:nvSpPr>
        <p:spPr>
          <a:xfrm>
            <a:off x="3951248" y="5485745"/>
            <a:ext cx="2534452" cy="753848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Vừa trên cạn, vừa dưới nước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B93291-BBE0-4DE3-8C96-0B3DD1191C8F}"/>
              </a:ext>
            </a:extLst>
          </p:cNvPr>
          <p:cNvSpPr/>
          <p:nvPr/>
        </p:nvSpPr>
        <p:spPr>
          <a:xfrm>
            <a:off x="66377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346400-75B0-44CE-B4A4-EBA233251DE7}"/>
              </a:ext>
            </a:extLst>
          </p:cNvPr>
          <p:cNvSpPr/>
          <p:nvPr/>
        </p:nvSpPr>
        <p:spPr>
          <a:xfrm>
            <a:off x="74886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B65349-E186-4D25-8C9C-54D19AF5856B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>
            <a:off x="6777626" y="2463065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61B2D4-891C-4A78-82A0-DEB4A76CB3F3}"/>
              </a:ext>
            </a:extLst>
          </p:cNvPr>
          <p:cNvSpPr/>
          <p:nvPr/>
        </p:nvSpPr>
        <p:spPr>
          <a:xfrm>
            <a:off x="66377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AD046A-12E7-4317-BF3D-F58FC1A44D00}"/>
              </a:ext>
            </a:extLst>
          </p:cNvPr>
          <p:cNvSpPr/>
          <p:nvPr/>
        </p:nvSpPr>
        <p:spPr>
          <a:xfrm>
            <a:off x="74886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7FD38-73F1-4937-A814-BEAE421F735F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6777626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866BA62-6DCB-4A13-B678-DCF3D3CE9E64}"/>
              </a:ext>
            </a:extLst>
          </p:cNvPr>
          <p:cNvSpPr/>
          <p:nvPr/>
        </p:nvSpPr>
        <p:spPr>
          <a:xfrm>
            <a:off x="66377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810CC-4A6B-45EA-A2BF-4EF765F88A44}"/>
              </a:ext>
            </a:extLst>
          </p:cNvPr>
          <p:cNvSpPr/>
          <p:nvPr/>
        </p:nvSpPr>
        <p:spPr>
          <a:xfrm>
            <a:off x="74886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931628-DD76-4791-9146-FED6FDD8A60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77626" y="5859938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3BEB61A7-8FD0-418A-A2E7-C32F9058D0EE}"/>
              </a:ext>
            </a:extLst>
          </p:cNvPr>
          <p:cNvSpPr/>
          <p:nvPr/>
        </p:nvSpPr>
        <p:spPr>
          <a:xfrm>
            <a:off x="7751686" y="1733878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id="{23A477EA-3C03-47E2-914E-1B4617AD388C}"/>
              </a:ext>
            </a:extLst>
          </p:cNvPr>
          <p:cNvSpPr/>
          <p:nvPr/>
        </p:nvSpPr>
        <p:spPr>
          <a:xfrm>
            <a:off x="7751686" y="3429185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510FE962-3269-4569-85A8-4AFB17EF7D56}"/>
              </a:ext>
            </a:extLst>
          </p:cNvPr>
          <p:cNvSpPr/>
          <p:nvPr/>
        </p:nvSpPr>
        <p:spPr>
          <a:xfrm>
            <a:off x="7751686" y="5121762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2997" y="1856096"/>
            <a:ext cx="353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Trâu, bò, hổ, gấu, voi, chó, mèo,…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99300" y="3497282"/>
            <a:ext cx="385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Cá, tôm, cua, mực, rùa, bạch tuộc,..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90502" y="5259772"/>
            <a:ext cx="3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Vịt, ngỗng, ếch,…</a:t>
            </a:r>
          </a:p>
        </p:txBody>
      </p:sp>
    </p:spTree>
    <p:extLst>
      <p:ext uri="{BB962C8B-B14F-4D97-AF65-F5344CB8AC3E}">
        <p14:creationId xmlns:p14="http://schemas.microsoft.com/office/powerpoint/2010/main" val="8819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6097" y="350689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VẬN DỤNG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721" y="2221232"/>
            <a:ext cx="1174368" cy="11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429152" y="664052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708948"/>
            <a:ext cx="3326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   Các con vật trong hình sau đang gặp nguy hiểm gì?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234" y="664054"/>
            <a:ext cx="7531425" cy="572993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999389" y="625234"/>
            <a:ext cx="788789" cy="771941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63500" dist="25400" sx="102000" sy="102000" algn="ctr" rotWithShape="0">
              <a:schemeClr val="accent1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4" y="1463290"/>
            <a:ext cx="3326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Dự đoán xem các con vật sẽ như thế nào nếu không được giải cứu.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643457" y="1080296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8070" y="769118"/>
            <a:ext cx="9888336" cy="1933139"/>
            <a:chOff x="1508070" y="769118"/>
            <a:chExt cx="9888336" cy="19331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1794673" y="769118"/>
              <a:ext cx="9601733" cy="1933139"/>
              <a:chOff x="613600" y="1403470"/>
              <a:chExt cx="3420572" cy="1271548"/>
            </a:xfrm>
            <a:solidFill>
              <a:schemeClr val="bg1"/>
            </a:solidFill>
          </p:grpSpPr>
          <p:sp>
            <p:nvSpPr>
              <p:cNvPr id="10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271548"/>
              </a:xfrm>
              <a:prstGeom prst="wedgeRoundRectCallout">
                <a:avLst>
                  <a:gd name="adj1" fmla="val 31889"/>
                  <a:gd name="adj2" fmla="val 50435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613600" y="1555091"/>
                <a:ext cx="3420572" cy="839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ea typeface="字魂27号-布丁体" panose="00000500000000000000" pitchFamily="2" charset="-122"/>
                    <a:sym typeface="字魂160号-檀宋" panose="00000500000000000000" pitchFamily="2" charset="-122"/>
                  </a:rPr>
                  <a:t>Điều gì sẽ xảy ra khi môi trường sống của động vật bị thay đổi?</a:t>
                </a:r>
                <a:endParaRPr lang="zh-CN" alt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1508070" y="1284007"/>
              <a:ext cx="788789" cy="771941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3470" y="2340327"/>
            <a:ext cx="4669246" cy="46692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58105" y="2767283"/>
            <a:ext cx="7223376" cy="3059322"/>
            <a:chOff x="3408230" y="2932767"/>
            <a:chExt cx="7223376" cy="3059322"/>
          </a:xfrm>
        </p:grpSpPr>
        <p:sp>
          <p:nvSpPr>
            <p:cNvPr id="15" name="Horizontal Scroll 14"/>
            <p:cNvSpPr/>
            <p:nvPr/>
          </p:nvSpPr>
          <p:spPr>
            <a:xfrm>
              <a:off x="3408230" y="2932767"/>
              <a:ext cx="7223376" cy="3059322"/>
            </a:xfrm>
            <a:prstGeom prst="horizontalScroll">
              <a:avLst/>
            </a:prstGeom>
            <a:solidFill>
              <a:srgbClr val="FF9933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6089" y="3507475"/>
              <a:ext cx="64417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7030A0"/>
                  </a:solidFill>
                  <a:latin typeface="UTM Alberta Heavy" panose="02040603050506020204" pitchFamily="18" charset="0"/>
                </a:rPr>
                <a:t>Các con vật khi bị thay đổi môi trường sống thì chúng sẽ bị chết.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0" r="94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707">
            <a:off x="10364383" y="4271749"/>
            <a:ext cx="1827617" cy="25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sp>
        <p:nvSpPr>
          <p:cNvPr id="12" name="矩形: 圆角 1"/>
          <p:cNvSpPr/>
          <p:nvPr/>
        </p:nvSpPr>
        <p:spPr>
          <a:xfrm>
            <a:off x="4731142" y="4575045"/>
            <a:ext cx="3346712" cy="662435"/>
          </a:xfrm>
          <a:prstGeom prst="roundRect">
            <a:avLst>
              <a:gd name="adj" fmla="val 50000"/>
            </a:avLst>
          </a:prstGeom>
          <a:solidFill>
            <a:srgbClr val="B8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785547" y="421005"/>
            <a:ext cx="3995803" cy="86435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28887" y="1549811"/>
            <a:ext cx="6578987" cy="1572404"/>
            <a:chOff x="3879666" y="3509233"/>
            <a:chExt cx="5524743" cy="2138664"/>
          </a:xfrm>
        </p:grpSpPr>
        <p:sp>
          <p:nvSpPr>
            <p:cNvPr id="19" name="TextBox 18"/>
            <p:cNvSpPr txBox="1"/>
            <p:nvPr/>
          </p:nvSpPr>
          <p:spPr>
            <a:xfrm>
              <a:off x="3879666" y="3509233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365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ln w="136525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04946" y="3512965"/>
              <a:ext cx="5499463" cy="213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9600" b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Động vật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11962" y="2987395"/>
            <a:ext cx="11185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rPr>
              <a:t>SỐNG Ở ĐÂU?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5364" y="4592485"/>
            <a:ext cx="1969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(Tiết 2)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162" y="2399310"/>
            <a:ext cx="66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Dặn dò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7703" y="343771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nhắc nhở</a:t>
            </a:r>
          </a:p>
        </p:txBody>
      </p:sp>
    </p:spTree>
    <p:extLst>
      <p:ext uri="{BB962C8B-B14F-4D97-AF65-F5344CB8AC3E}">
        <p14:creationId xmlns:p14="http://schemas.microsoft.com/office/powerpoint/2010/main" val="6921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02C38-F05C-48C9-8DAF-993487DE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233" y="585077"/>
            <a:ext cx="9130353" cy="576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6425" y="2188754"/>
            <a:ext cx="4669246" cy="46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5" y="165476"/>
            <a:ext cx="2036618" cy="2036618"/>
          </a:xfrm>
          <a:prstGeom prst="rect">
            <a:avLst/>
          </a:prstGeom>
        </p:spPr>
      </p:pic>
      <p:pic>
        <p:nvPicPr>
          <p:cNvPr id="6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7" name="图片 2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9" name="图片 2" descr="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796" y="379814"/>
            <a:ext cx="6742126" cy="1958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1221921" y="1594971"/>
            <a:ext cx="95754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*Kiến thức, kĩ năng: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Xác định được nơi mình đang sống có những con vật nào.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Đặt và trả lời được câu hỏi về môi trường sống của động vật thông qua quan sát, thực tế, tranh, ảnh hoặc video.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Biết được sự quan trọng của môi trường sống.</a:t>
            </a:r>
          </a:p>
          <a:p>
            <a:pPr algn="just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*Phát triển năng lực và phẩm chất: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Nêu được tên và nơi sống của một số động vật xung quanh.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Phân loại được động vật theo môi trường sống.</a:t>
            </a:r>
          </a:p>
          <a:p>
            <a:pPr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- Yêu quý và biết chăm sóc con vật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5236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802674" y="1817989"/>
            <a:ext cx="8014426" cy="26663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279368" y="1137274"/>
            <a:ext cx="1042430" cy="888377"/>
            <a:chOff x="5522482" y="1341439"/>
            <a:chExt cx="1042430" cy="888377"/>
          </a:xfrm>
        </p:grpSpPr>
        <p:sp>
          <p:nvSpPr>
            <p:cNvPr id="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7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8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10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11" name="图片 5" descr="千库网_人物儿童_元素编号13319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55068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7379" y="3553061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THỰC HÀNH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367" y="3463004"/>
            <a:ext cx="791848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893176" y="542408"/>
            <a:ext cx="9632000" cy="1069824"/>
            <a:chOff x="591675" y="2537461"/>
            <a:chExt cx="10372230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105850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Nơi em đang sống có những con vật gì? </a:t>
              </a:r>
            </a:p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Chúng sống ở môi trường nào?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1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图片 5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481" y="2021305"/>
            <a:ext cx="3177118" cy="5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3753" y="1058394"/>
            <a:ext cx="4386484" cy="1359687"/>
            <a:chOff x="2465757" y="1593890"/>
            <a:chExt cx="4386484" cy="1359687"/>
          </a:xfrm>
        </p:grpSpPr>
        <p:sp>
          <p:nvSpPr>
            <p:cNvPr id="8" name="TextBox 7"/>
            <p:cNvSpPr txBox="1"/>
            <p:nvPr/>
          </p:nvSpPr>
          <p:spPr>
            <a:xfrm>
              <a:off x="2465758" y="1593890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Olivier" panose="02040603050506020204" pitchFamily="18" charset="0"/>
                </a:rPr>
                <a:t>Trò chơi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5757" y="1630138"/>
              <a:ext cx="4386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1">
                      <a:lumMod val="50000"/>
                    </a:schemeClr>
                  </a:solidFill>
                  <a:latin typeface="SVN-Olivier" panose="02040603050506020204" pitchFamily="18" charset="0"/>
                </a:rPr>
                <a:t>Trò chơi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9455" y="2728837"/>
            <a:ext cx="9664586" cy="1359687"/>
            <a:chOff x="3879667" y="3611880"/>
            <a:chExt cx="5499463" cy="3267629"/>
          </a:xfrm>
        </p:grpSpPr>
        <p:sp>
          <p:nvSpPr>
            <p:cNvPr id="11" name="TextBox 10"/>
            <p:cNvSpPr txBox="1"/>
            <p:nvPr/>
          </p:nvSpPr>
          <p:spPr>
            <a:xfrm>
              <a:off x="3879667" y="3611880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6035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79667" y="3698992"/>
              <a:ext cx="5499463" cy="318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AI NHANH HƠN?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28" y="4788807"/>
            <a:ext cx="3048000" cy="2095500"/>
          </a:xfrm>
          <a:prstGeom prst="rect">
            <a:avLst/>
          </a:prstGeom>
        </p:spPr>
      </p:pic>
      <p:pic>
        <p:nvPicPr>
          <p:cNvPr id="1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1632" y="439928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3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5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268" y="617755"/>
            <a:ext cx="9243732" cy="4886742"/>
            <a:chOff x="2662519" y="626954"/>
            <a:chExt cx="9243732" cy="44022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18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1803007" y="1433280"/>
                <a:ext cx="1041757" cy="209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3600" b="1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</a:rPr>
                  <a:t>LUẬT CHƠI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69013" y="1243548"/>
              <a:ext cx="9030739" cy="341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lớp thành 2 đội chơi, mỗi đội được chia 1 phần bảng. Trên từng phần bảng ghi: tên con vật, môi trường sống.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Các đội lần lượt lên thi nhau kể tên các con vật và môi trường sống của loài vật đó vào phần bảng của mình cho phù hợp.</a:t>
              </a:r>
            </a:p>
            <a:p>
              <a:pPr algn="just"/>
              <a:r>
                <a:rPr lang="en-US" sz="300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Sau thời gian một bài hát, đội nào ghi được nhiều đáp án chính xác hơn, đội đó giành chiến thắng.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9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292674" y="542408"/>
            <a:ext cx="10185093" cy="1069824"/>
            <a:chOff x="591675" y="2537461"/>
            <a:chExt cx="10967829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Đặt và trả lời câu hỏi về tên và nơi sống của các con vật trong mỗi hình sau: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2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45" y="1836337"/>
            <a:ext cx="6961867" cy="44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5877987" y="1752572"/>
            <a:ext cx="5313177" cy="2246222"/>
            <a:chOff x="613600" y="1403470"/>
            <a:chExt cx="3420572" cy="1424157"/>
          </a:xfrm>
          <a:solidFill>
            <a:schemeClr val="bg1"/>
          </a:solidFill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31889"/>
                <a:gd name="adj2" fmla="val 50435"/>
                <a:gd name="adj3" fmla="val 16667"/>
              </a:avLst>
            </a:prstGeom>
            <a:grpFill/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783243" y="1596571"/>
              <a:ext cx="2953270" cy="83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Con hổ - sống ở trong rừng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797" y="357679"/>
            <a:ext cx="10563367" cy="1102632"/>
            <a:chOff x="627797" y="357679"/>
            <a:chExt cx="10563367" cy="1102632"/>
          </a:xfrm>
        </p:grpSpPr>
        <p:sp>
          <p:nvSpPr>
            <p:cNvPr id="2" name="矩形 17"/>
            <p:cNvSpPr/>
            <p:nvPr/>
          </p:nvSpPr>
          <p:spPr>
            <a:xfrm>
              <a:off x="627797" y="357679"/>
              <a:ext cx="10563367" cy="110263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1821" y="524274"/>
              <a:ext cx="9867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UTM Alberta Heavy" panose="02040603050506020204" pitchFamily="18" charset="0"/>
                </a:rPr>
                <a:t>Đây là con vật gì? Chúng sống ở đâu?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1626906"/>
            <a:ext cx="5595583" cy="51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2532457"/>
            <a:ext cx="4503762" cy="45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34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620</Words>
  <Application>Microsoft Office PowerPoint</Application>
  <PresentationFormat>Widescreen</PresentationFormat>
  <Paragraphs>78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UTM Alberta Heavy</vt:lpstr>
      <vt:lpstr>#9Slide06 SVNBlow Brush</vt:lpstr>
      <vt:lpstr>Arial</vt:lpstr>
      <vt:lpstr>Open Sans Bold</vt:lpstr>
      <vt:lpstr>Cambria</vt:lpstr>
      <vt:lpstr>#9Slide07 HoneyCream</vt:lpstr>
      <vt:lpstr>Lobster</vt:lpstr>
      <vt:lpstr>UTM Avo</vt:lpstr>
      <vt:lpstr>Calibri</vt:lpstr>
      <vt:lpstr>SVN-Olivier</vt:lpstr>
      <vt:lpstr>SVN-Dancing Script</vt:lpstr>
      <vt:lpstr>#9Slide05 VL Fadilla</vt:lpstr>
      <vt:lpstr>UTM Guanine</vt:lpstr>
      <vt:lpstr>Times New Roman</vt:lpstr>
      <vt:lpstr>字魂64号-萌趣软糖体</vt:lpstr>
      <vt:lpstr>SVN-Newton</vt:lpstr>
      <vt:lpstr>#9Slide05 SVNAngellife</vt:lpstr>
      <vt:lpstr>1_Office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23</cp:revision>
  <dcterms:created xsi:type="dcterms:W3CDTF">2022-12-09T17:56:20Z</dcterms:created>
  <dcterms:modified xsi:type="dcterms:W3CDTF">2026-02-11T07:31:15Z</dcterms:modified>
</cp:coreProperties>
</file>