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58" r:id="rId2"/>
    <p:sldId id="257" r:id="rId3"/>
    <p:sldId id="260" r:id="rId4"/>
    <p:sldId id="261" r:id="rId5"/>
    <p:sldId id="262" r:id="rId6"/>
    <p:sldId id="263" r:id="rId7"/>
    <p:sldId id="264" r:id="rId8"/>
    <p:sldId id="265" r:id="rId9"/>
    <p:sldId id="266" r:id="rId10"/>
    <p:sldId id="288" r:id="rId11"/>
    <p:sldId id="267" r:id="rId12"/>
    <p:sldId id="268" r:id="rId13"/>
    <p:sldId id="283" r:id="rId14"/>
    <p:sldId id="286" r:id="rId15"/>
    <p:sldId id="287" r:id="rId16"/>
    <p:sldId id="274" r:id="rId17"/>
    <p:sldId id="284" r:id="rId18"/>
    <p:sldId id="275" r:id="rId19"/>
    <p:sldId id="282" r:id="rId20"/>
  </p:sldIdLst>
  <p:sldSz cx="12192000" cy="6858000"/>
  <p:notesSz cx="6858000" cy="9144000"/>
  <p:embeddedFontLst>
    <p:embeddedFont>
      <p:font typeface="等线" panose="02010600030101010101" pitchFamily="2" charset="-122"/>
      <p:regular r:id="rId22"/>
      <p:bold r:id="rId23"/>
    </p:embeddedFont>
    <p:embeddedFont>
      <p:font typeface="#9Slide07 HoneyCream" panose="020B0604020202020204" charset="0"/>
      <p:regular r:id="rId24"/>
    </p:embeddedFont>
    <p:embeddedFont>
      <p:font typeface="Bahnschrift SemiBold Condensed" panose="020B0502040204020203" pitchFamily="34" charset="0"/>
      <p:bold r:id="rId25"/>
    </p:embeddedFont>
    <p:embeddedFont>
      <p:font typeface="Cambria" panose="02040503050406030204" pitchFamily="18" charset="0"/>
      <p:regular r:id="rId26"/>
      <p:bold r:id="rId27"/>
      <p:italic r:id="rId28"/>
      <p:boldItalic r:id="rId29"/>
    </p:embeddedFont>
    <p:embeddedFont>
      <p:font typeface="Lobster" panose="00000500000000000000"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7F7"/>
    <a:srgbClr val="49A5A2"/>
    <a:srgbClr val="ED212D"/>
    <a:srgbClr val="B5C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snapToGrid="0">
      <p:cViewPr varScale="1">
        <p:scale>
          <a:sx n="67" d="100"/>
          <a:sy n="67" d="100"/>
        </p:scale>
        <p:origin x="6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92141-C6D6-4BF2-AAA3-BAF3D6EEF769}"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60BB-E6FB-478A-9E97-FE7D8DF42CE5}" type="slidenum">
              <a:rPr lang="en-US" smtClean="0"/>
              <a:t>‹#›</a:t>
            </a:fld>
            <a:endParaRPr lang="en-US"/>
          </a:p>
        </p:txBody>
      </p:sp>
    </p:spTree>
    <p:extLst>
      <p:ext uri="{BB962C8B-B14F-4D97-AF65-F5344CB8AC3E}">
        <p14:creationId xmlns:p14="http://schemas.microsoft.com/office/powerpoint/2010/main" val="306597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theo</a:t>
            </a:r>
            <a:r>
              <a:rPr lang="en-US" dirty="0"/>
              <a:t> </a:t>
            </a:r>
            <a:r>
              <a:rPr lang="en-US" dirty="0" err="1"/>
              <a:t>tháng</a:t>
            </a:r>
            <a:r>
              <a:rPr lang="en-US" dirty="0"/>
              <a:t> </a:t>
            </a:r>
            <a:r>
              <a:rPr lang="en-US" dirty="0" err="1"/>
              <a:t>khi</a:t>
            </a:r>
            <a:r>
              <a:rPr lang="en-US" dirty="0"/>
              <a:t> </a:t>
            </a:r>
            <a:r>
              <a:rPr lang="en-US" dirty="0" err="1"/>
              <a:t>đăng</a:t>
            </a:r>
            <a:r>
              <a:rPr lang="en-US" dirty="0"/>
              <a:t> </a:t>
            </a:r>
            <a:r>
              <a:rPr lang="en-US" dirty="0" err="1"/>
              <a:t>lên</a:t>
            </a:r>
            <a:r>
              <a:rPr lang="en-US" dirty="0"/>
              <a:t> </a:t>
            </a:r>
            <a:r>
              <a:rPr lang="en-US" dirty="0" err="1"/>
              <a:t>cổng</a:t>
            </a:r>
            <a:r>
              <a:rPr lang="en-US" dirty="0"/>
              <a:t> TTĐT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361129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661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113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con </a:t>
            </a:r>
            <a:r>
              <a:rPr lang="en-US" dirty="0" err="1"/>
              <a:t>số</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hình</a:t>
            </a:r>
            <a:r>
              <a:rPr lang="en-US" dirty="0"/>
              <a:t> </a:t>
            </a:r>
            <a:r>
              <a:rPr lang="en-US" dirty="0" err="1"/>
              <a:t>các</a:t>
            </a:r>
            <a:r>
              <a:rPr lang="en-US" dirty="0"/>
              <a:t> con </a:t>
            </a:r>
            <a:r>
              <a:rPr lang="en-US" dirty="0" err="1"/>
              <a:t>vật</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xây</a:t>
            </a:r>
            <a:r>
              <a:rPr lang="en-US" dirty="0"/>
              <a:t> </a:t>
            </a:r>
            <a:r>
              <a:rPr lang="en-US" dirty="0" err="1"/>
              <a:t>dựng</a:t>
            </a:r>
            <a:r>
              <a:rPr lang="en-US" dirty="0"/>
              <a:t> </a:t>
            </a:r>
            <a:r>
              <a:rPr lang="en-US" dirty="0" err="1"/>
              <a:t>nông</a:t>
            </a:r>
            <a:r>
              <a:rPr lang="en-US" dirty="0"/>
              <a:t> </a:t>
            </a:r>
            <a:r>
              <a:rPr lang="en-US" dirty="0" err="1"/>
              <a:t>trại</a:t>
            </a:r>
            <a:br>
              <a:rPr lang="en-US" dirty="0"/>
            </a:b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0EB260BB-E6FB-478A-9E97-FE7D8DF42CE5}" type="slidenum">
              <a:rPr lang="en-US" smtClean="0"/>
              <a:t>5</a:t>
            </a:fld>
            <a:endParaRPr lang="en-US"/>
          </a:p>
        </p:txBody>
      </p:sp>
    </p:spTree>
    <p:extLst>
      <p:ext uri="{BB962C8B-B14F-4D97-AF65-F5344CB8AC3E}">
        <p14:creationId xmlns:p14="http://schemas.microsoft.com/office/powerpoint/2010/main" val="21168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B1536-F80A-8672-785E-6F14215EA0A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AFEBA3A-184F-5C3D-0E9D-BC186CB0552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DFB38C-DAA4-F741-5C8B-75D90ED5300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38E3505-8255-02B6-CFE5-8934C246F86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3393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061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147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383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8411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971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91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86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E81FCA-B286-4C50-9897-4DF00C1894C8}" type="datetimeFigureOut">
              <a:rPr kumimoji="0" 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2/11/2026</a:t>
            </a:fld>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854A103-EB9B-4C9C-B2D5-9648B60D66BC}" type="slidenum">
              <a:rPr kumimoji="0" 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76187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5" Type="http://schemas.openxmlformats.org/officeDocument/2006/relationships/hyperlink" Target="https://www.facebook.com/groups/629898828017053" TargetMode="Externa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
        <p:nvSpPr>
          <p:cNvPr id="10" name="标题占位符 1">
            <a:extLst>
              <a:ext uri="{FF2B5EF4-FFF2-40B4-BE49-F238E27FC236}">
                <a16:creationId xmlns:a16="http://schemas.microsoft.com/office/drawing/2014/main" id="{114148DB-049D-4D10-A8D0-8EB6EC8B2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1" name="文本占位符 2">
            <a:extLst>
              <a:ext uri="{FF2B5EF4-FFF2-40B4-BE49-F238E27FC236}">
                <a16:creationId xmlns:a16="http://schemas.microsoft.com/office/drawing/2014/main" id="{531029FA-D054-4651-80E1-B71FBD8F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日期占位符 3">
            <a:extLst>
              <a:ext uri="{FF2B5EF4-FFF2-40B4-BE49-F238E27FC236}">
                <a16:creationId xmlns:a16="http://schemas.microsoft.com/office/drawing/2014/main" id="{1283CF95-542B-48E2-8FB2-6B36E91DF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1F67F2-4542-42FF-ABB7-D5FDF6DEE13C}"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3" name="页脚占位符 4">
            <a:extLst>
              <a:ext uri="{FF2B5EF4-FFF2-40B4-BE49-F238E27FC236}">
                <a16:creationId xmlns:a16="http://schemas.microsoft.com/office/drawing/2014/main" id="{FA946275-B9AB-468D-AF4D-F5670B0B5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4" name="灯片编号占位符 5">
            <a:extLst>
              <a:ext uri="{FF2B5EF4-FFF2-40B4-BE49-F238E27FC236}">
                <a16:creationId xmlns:a16="http://schemas.microsoft.com/office/drawing/2014/main" id="{41FBE18A-0474-4A6A-82C6-2B6D76ED1D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FCFADB-28C7-48AD-8960-5D04F771285D}"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5"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cs typeface="+mn-cs"/>
            </a:endParaRPr>
          </a:p>
        </p:txBody>
      </p:sp>
      <p:pic>
        <p:nvPicPr>
          <p:cNvPr id="16" name="Picture 1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8" name="Picture 1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24" name="Picture 2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25" name="Picture 2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26" name="Picture 2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7" name="TextBox 26">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534456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750" fill="hold"/>
                                        <p:tgtEl>
                                          <p:spTgt spid="27"/>
                                        </p:tgtEl>
                                        <p:attrNameLst>
                                          <p:attrName>ppt_w</p:attrName>
                                        </p:attrNameLst>
                                      </p:cBhvr>
                                      <p:tavLst>
                                        <p:tav tm="0">
                                          <p:val>
                                            <p:fltVal val="0"/>
                                          </p:val>
                                        </p:tav>
                                        <p:tav tm="100000">
                                          <p:val>
                                            <p:strVal val="#ppt_w"/>
                                          </p:val>
                                        </p:tav>
                                      </p:tavLst>
                                    </p:anim>
                                    <p:anim calcmode="lin" valueType="num">
                                      <p:cBhvr>
                                        <p:cTn id="8" dur="1750" fill="hold"/>
                                        <p:tgtEl>
                                          <p:spTgt spid="27"/>
                                        </p:tgtEl>
                                        <p:attrNameLst>
                                          <p:attrName>ppt_h</p:attrName>
                                        </p:attrNameLst>
                                      </p:cBhvr>
                                      <p:tavLst>
                                        <p:tav tm="0">
                                          <p:val>
                                            <p:fltVal val="0"/>
                                          </p:val>
                                        </p:tav>
                                        <p:tav tm="100000">
                                          <p:val>
                                            <p:strVal val="#ppt_h"/>
                                          </p:val>
                                        </p:tav>
                                      </p:tavLst>
                                    </p:anim>
                                    <p:animEffect transition="in" filter="fade">
                                      <p:cBhvr>
                                        <p:cTn id="9" dur="1750"/>
                                        <p:tgtEl>
                                          <p:spTgt spid="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gif"/><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image" Target="../media/image13.sv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7.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7.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57.png"/><Relationship Id="rId3" Type="http://schemas.openxmlformats.org/officeDocument/2006/relationships/image" Target="../media/image37.png"/><Relationship Id="rId21" Type="http://schemas.openxmlformats.org/officeDocument/2006/relationships/slide" Target="slide6.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slide" Target="slide11.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slide" Target="slide7.xml"/><Relationship Id="rId28" Type="http://schemas.openxmlformats.org/officeDocument/2006/relationships/image" Target="../media/image58.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5.png"/><Relationship Id="rId27"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B21FAC-72EF-3082-AD3A-3FC4634EC9B2}"/>
              </a:ext>
            </a:extLst>
          </p:cNvPr>
          <p:cNvSpPr/>
          <p:nvPr/>
        </p:nvSpPr>
        <p:spPr>
          <a:xfrm>
            <a:off x="0" y="0"/>
            <a:ext cx="12192000" cy="715893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49905" y="7363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3"/>
          <a:srcRect/>
          <a:stretch>
            <a:fillRect/>
          </a:stretch>
        </p:blipFill>
        <p:spPr>
          <a:xfrm>
            <a:off x="3817476" y="5907557"/>
            <a:ext cx="342944" cy="49702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58209" y="5758041"/>
            <a:ext cx="6211530" cy="140089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009" y="5911558"/>
            <a:ext cx="5319708" cy="1262102"/>
          </a:xfrm>
          <a:prstGeom prst="rect">
            <a:avLst/>
          </a:prstGeom>
        </p:spPr>
      </p:pic>
      <p:pic>
        <p:nvPicPr>
          <p:cNvPr id="10" name="Picture 10"/>
          <p:cNvPicPr>
            <a:picLocks noChangeAspect="1"/>
          </p:cNvPicPr>
          <p:nvPr/>
        </p:nvPicPr>
        <p:blipFill>
          <a:blip r:embed="rId8"/>
          <a:srcRect/>
          <a:stretch>
            <a:fillRect/>
          </a:stretch>
        </p:blipFill>
        <p:spPr>
          <a:xfrm>
            <a:off x="1996529" y="4443785"/>
            <a:ext cx="2328336" cy="21158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2857" y="4276739"/>
            <a:ext cx="2594231" cy="2282922"/>
          </a:xfrm>
          <a:prstGeom prst="rect">
            <a:avLst/>
          </a:prstGeom>
        </p:spPr>
      </p:pic>
      <p:pic>
        <p:nvPicPr>
          <p:cNvPr id="14" name="Picture 14"/>
          <p:cNvPicPr>
            <a:picLocks noChangeAspect="1"/>
          </p:cNvPicPr>
          <p:nvPr/>
        </p:nvPicPr>
        <p:blipFill>
          <a:blip r:embed="rId11"/>
          <a:srcRect/>
          <a:stretch>
            <a:fillRect/>
          </a:stretch>
        </p:blipFill>
        <p:spPr>
          <a:xfrm>
            <a:off x="9653224" y="403913"/>
            <a:ext cx="1852976" cy="1157675"/>
          </a:xfrm>
          <a:prstGeom prst="rect">
            <a:avLst/>
          </a:prstGeom>
        </p:spPr>
      </p:pic>
      <p:sp>
        <p:nvSpPr>
          <p:cNvPr id="15" name="TextBox 15"/>
          <p:cNvSpPr txBox="1"/>
          <p:nvPr/>
        </p:nvSpPr>
        <p:spPr>
          <a:xfrm>
            <a:off x="1126203" y="1929167"/>
            <a:ext cx="10312107" cy="4085268"/>
          </a:xfrm>
          <a:prstGeom prst="rect">
            <a:avLst/>
          </a:prstGeom>
        </p:spPr>
        <p:txBody>
          <a:bodyPr spcFirstLastPara="1" lIns="0" tIns="0" rIns="0" bIns="0" numCol="1" rtlCol="0" anchor="t">
            <a:prstTxWarp prst="textArchUp">
              <a:avLst>
                <a:gd name="adj" fmla="val 10137940"/>
              </a:avLst>
            </a:prstTxWarp>
            <a:spAutoFit/>
          </a:bodyPr>
          <a:lstStyle/>
          <a:p>
            <a:pPr marL="0" marR="0" lvl="0" indent="0" algn="ctr" defTabSz="609630" rtl="0" eaLnBrk="1" fontAlgn="auto" latinLnBrk="0" hangingPunct="1">
              <a:lnSpc>
                <a:spcPts val="6426"/>
              </a:lnSpc>
              <a:spcBef>
                <a:spcPct val="0"/>
              </a:spcBef>
              <a:spcAft>
                <a:spcPts val="0"/>
              </a:spcAft>
              <a:buClrTx/>
              <a:buSzTx/>
              <a:buFontTx/>
              <a:buNone/>
              <a:tabLst/>
              <a:defRPr/>
            </a:pP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BÀI GIẢNG </a:t>
            </a:r>
            <a:r>
              <a:rPr kumimoji="0" lang="en-US" sz="500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ĐIỆN</a:t>
            </a: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 TỬ THÁNG 1</a:t>
            </a:r>
          </a:p>
        </p:txBody>
      </p:sp>
      <p:sp>
        <p:nvSpPr>
          <p:cNvPr id="17" name="TextBox 17"/>
          <p:cNvSpPr txBox="1"/>
          <p:nvPr/>
        </p:nvSpPr>
        <p:spPr>
          <a:xfrm>
            <a:off x="4241859" y="4116780"/>
            <a:ext cx="4389509" cy="436338"/>
          </a:xfrm>
          <a:prstGeom prst="rect">
            <a:avLst/>
          </a:prstGeom>
        </p:spPr>
        <p:txBody>
          <a:bodyPr lIns="0" tIns="0" rIns="0" bIns="0" rtlCol="0" anchor="t">
            <a:spAutoFit/>
          </a:bodyPr>
          <a:lstStyle/>
          <a:p>
            <a:pPr marL="0" marR="0" lvl="0" indent="0" algn="ctr" defTabSz="609630" rtl="0" eaLnBrk="1" fontAlgn="auto" latinLnBrk="0" hangingPunct="1">
              <a:lnSpc>
                <a:spcPts val="3659"/>
              </a:lnSpc>
              <a:spcBef>
                <a:spcPts val="0"/>
              </a:spcBef>
              <a:spcAft>
                <a:spcPts val="0"/>
              </a:spcAft>
              <a:buClrTx/>
              <a:buSzTx/>
              <a:buFontTx/>
              <a:buNone/>
              <a:tabLst/>
              <a:defRPr/>
            </a:pPr>
            <a:r>
              <a:rPr kumimoji="0" lang="en-US" sz="2613" b="0" i="0" u="none" strike="noStrike" kern="1200" cap="none" spc="0" normalizeH="0" baseline="0" noProof="0" dirty="0" err="1">
                <a:ln>
                  <a:noFill/>
                </a:ln>
                <a:solidFill>
                  <a:srgbClr val="000000"/>
                </a:solidFill>
                <a:effectLst/>
                <a:uLnTx/>
                <a:uFillTx/>
                <a:latin typeface="Lobster"/>
                <a:ea typeface="+mn-ea"/>
                <a:cs typeface="+mn-cs"/>
              </a:rPr>
              <a:t>Năm</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3" b="0" i="0" u="none" strike="noStrike" kern="1200" cap="none" spc="0" normalizeH="0" baseline="0" noProof="0" dirty="0">
                <a:ln>
                  <a:noFill/>
                </a:ln>
                <a:solidFill>
                  <a:srgbClr val="000000"/>
                </a:solidFill>
                <a:effectLst/>
                <a:uLnTx/>
                <a:uFillTx/>
                <a:latin typeface="Lobster"/>
                <a:ea typeface="+mn-ea"/>
                <a:cs typeface="+mn-cs"/>
              </a:rPr>
              <a:t> 2025 - 2026</a:t>
            </a:r>
          </a:p>
        </p:txBody>
      </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218710" y="5007824"/>
            <a:ext cx="2465547" cy="176903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241803" y="2621744"/>
            <a:ext cx="10289764" cy="1013098"/>
          </a:xfrm>
          <a:prstGeom prst="rect">
            <a:avLst/>
          </a:prstGeom>
        </p:spPr>
        <p:txBody>
          <a:bodyPr lIns="0" tIns="0" rIns="0" bIns="0" rtlCol="0" anchor="t">
            <a:spAutoFit/>
          </a:bodyPr>
          <a:lstStyle/>
          <a:p>
            <a:pPr marL="0" marR="0" lvl="0" indent="0" algn="ctr" defTabSz="609630" rtl="0" eaLnBrk="1" fontAlgn="auto" latinLnBrk="0" hangingPunct="1">
              <a:lnSpc>
                <a:spcPts val="7919"/>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Open Sans Bold"/>
                <a:ea typeface="+mn-ea"/>
                <a:cs typeface="+mn-cs"/>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marL="0" marR="0" lvl="0" indent="0" algn="ctr" defTabSz="609630" rtl="0" eaLnBrk="1" fontAlgn="auto" latinLnBrk="0" hangingPunct="1">
              <a:lnSpc>
                <a:spcPts val="3659"/>
              </a:lnSpc>
              <a:spcBef>
                <a:spcPts val="0"/>
              </a:spcBef>
              <a:spcAft>
                <a:spcPts val="0"/>
              </a:spcAft>
              <a:buClrTx/>
              <a:buSzTx/>
              <a:buFontTx/>
              <a:buNone/>
              <a:tabLst/>
              <a:defRPr/>
            </a:pPr>
            <a:r>
              <a:rPr kumimoji="0" lang="en-US" sz="2613" b="0" i="0" u="none" strike="noStrike" kern="1200" cap="none" spc="0" normalizeH="0" baseline="0" noProof="0" dirty="0" err="1">
                <a:ln>
                  <a:noFill/>
                </a:ln>
                <a:solidFill>
                  <a:srgbClr val="000000"/>
                </a:solidFill>
                <a:effectLst/>
                <a:uLnTx/>
                <a:uFillTx/>
                <a:latin typeface="Lobster"/>
                <a:ea typeface="+mn-ea"/>
                <a:cs typeface="+mn-cs"/>
              </a:rPr>
              <a:t>Trường</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Tiểu</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Nguyễn</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Bỉnh</a:t>
            </a:r>
            <a:r>
              <a:rPr kumimoji="0" lang="en-US" sz="2613" b="0" i="0" u="none" strike="noStrike" kern="1200" cap="none" spc="0" normalizeH="0" baseline="0" noProof="0" dirty="0">
                <a:ln>
                  <a:noFill/>
                </a:ln>
                <a:solidFill>
                  <a:srgbClr val="000000"/>
                </a:solidFill>
                <a:effectLst/>
                <a:uLnTx/>
                <a:uFillTx/>
                <a:latin typeface="Lobster"/>
                <a:ea typeface="+mn-ea"/>
                <a:cs typeface="+mn-cs"/>
              </a:rPr>
              <a:t> Khiêm</a:t>
            </a:r>
          </a:p>
        </p:txBody>
      </p:sp>
      <p:pic>
        <p:nvPicPr>
          <p:cNvPr id="19" name="Picture 6">
            <a:extLst>
              <a:ext uri="{FF2B5EF4-FFF2-40B4-BE49-F238E27FC236}">
                <a16:creationId xmlns:a16="http://schemas.microsoft.com/office/drawing/2014/main" id="{A593DF87-3BA2-3C34-BAA8-E8BA36C17B9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196"/>
          <a:stretch/>
        </p:blipFill>
        <p:spPr>
          <a:xfrm>
            <a:off x="8436123" y="5772768"/>
            <a:ext cx="3776886" cy="1400892"/>
          </a:xfrm>
          <a:prstGeom prst="rect">
            <a:avLst/>
          </a:prstGeom>
        </p:spPr>
      </p:pic>
      <p:sp>
        <p:nvSpPr>
          <p:cNvPr id="16" name="Freeform 8">
            <a:extLst>
              <a:ext uri="{FF2B5EF4-FFF2-40B4-BE49-F238E27FC236}">
                <a16:creationId xmlns:a16="http://schemas.microsoft.com/office/drawing/2014/main" id="{4CD7D895-F79B-BC4C-7AE2-F47756BA9F25}"/>
              </a:ext>
            </a:extLst>
          </p:cNvPr>
          <p:cNvSpPr/>
          <p:nvPr/>
        </p:nvSpPr>
        <p:spPr>
          <a:xfrm>
            <a:off x="8840692" y="3849813"/>
            <a:ext cx="2784545" cy="260427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19876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243B4-D19F-06A0-8D96-EFB3D15F0CFB}"/>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D4D0C709-CC83-F420-9F21-00127A3BC587}"/>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35" name="图片 2">
            <a:extLst>
              <a:ext uri="{FF2B5EF4-FFF2-40B4-BE49-F238E27FC236}">
                <a16:creationId xmlns:a16="http://schemas.microsoft.com/office/drawing/2014/main" id="{BD09E6F5-3548-8D64-DD63-1E9F7741B4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029440">
            <a:off x="-2947655" y="-8763981"/>
            <a:ext cx="19207746" cy="19200514"/>
          </a:xfrm>
          <a:prstGeom prst="rect">
            <a:avLst/>
          </a:prstGeom>
        </p:spPr>
      </p:pic>
      <p:pic>
        <p:nvPicPr>
          <p:cNvPr id="13" name="图片 12">
            <a:extLst>
              <a:ext uri="{FF2B5EF4-FFF2-40B4-BE49-F238E27FC236}">
                <a16:creationId xmlns:a16="http://schemas.microsoft.com/office/drawing/2014/main" id="{B9B9E192-26D0-B90F-12AF-26DE435602B9}"/>
              </a:ext>
            </a:extLst>
          </p:cNvPr>
          <p:cNvPicPr>
            <a:picLocks noChangeAspect="1"/>
          </p:cNvPicPr>
          <p:nvPr/>
        </p:nvPicPr>
        <p:blipFill rotWithShape="1">
          <a:blip r:embed="rId5">
            <a:extLst>
              <a:ext uri="{28A0092B-C50C-407E-A947-70E740481C1C}">
                <a14:useLocalDpi xmlns:a14="http://schemas.microsoft.com/office/drawing/2010/main" val="0"/>
              </a:ext>
            </a:extLst>
          </a:blip>
          <a:srcRect b="17294"/>
          <a:stretch/>
        </p:blipFill>
        <p:spPr>
          <a:xfrm>
            <a:off x="-1" y="4254243"/>
            <a:ext cx="4359961" cy="2318044"/>
          </a:xfrm>
          <a:prstGeom prst="rect">
            <a:avLst/>
          </a:prstGeom>
        </p:spPr>
      </p:pic>
      <p:pic>
        <p:nvPicPr>
          <p:cNvPr id="7" name="图片 6">
            <a:extLst>
              <a:ext uri="{FF2B5EF4-FFF2-40B4-BE49-F238E27FC236}">
                <a16:creationId xmlns:a16="http://schemas.microsoft.com/office/drawing/2014/main" id="{A4E313C8-840F-0630-3679-63892D5764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1C113C62-A6B8-6C0C-62E1-88FFC5BFB76E}"/>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9F845A15-44C7-CEA9-4843-F7B6D733E8A8}"/>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55229" y="4984222"/>
            <a:ext cx="4116590" cy="1898427"/>
          </a:xfrm>
          <a:prstGeom prst="rect">
            <a:avLst/>
          </a:prstGeom>
        </p:spPr>
      </p:pic>
      <p:pic>
        <p:nvPicPr>
          <p:cNvPr id="15" name="图片 14">
            <a:extLst>
              <a:ext uri="{FF2B5EF4-FFF2-40B4-BE49-F238E27FC236}">
                <a16:creationId xmlns:a16="http://schemas.microsoft.com/office/drawing/2014/main" id="{F88BD33C-0073-1B49-9166-DEE808B3C67D}"/>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7850F35A-A2FC-4BBF-8916-9E2C483EAE5E}"/>
              </a:ext>
            </a:extLst>
          </p:cNvPr>
          <p:cNvGrpSpPr/>
          <p:nvPr/>
        </p:nvGrpSpPr>
        <p:grpSpPr>
          <a:xfrm>
            <a:off x="10814061" y="3053"/>
            <a:ext cx="1377938" cy="1015337"/>
            <a:chOff x="5253037" y="2590800"/>
            <a:chExt cx="2322286" cy="1711183"/>
          </a:xfrm>
        </p:grpSpPr>
        <p:pic>
          <p:nvPicPr>
            <p:cNvPr id="19" name="图片 18">
              <a:extLst>
                <a:ext uri="{FF2B5EF4-FFF2-40B4-BE49-F238E27FC236}">
                  <a16:creationId xmlns:a16="http://schemas.microsoft.com/office/drawing/2014/main" id="{5F489486-C505-7761-4DC9-9C714995A5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C988D946-A59B-4844-51BC-9A65E553FE95}"/>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53A2976-8DE3-09CD-78FC-0A07F3B7C9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5AF0E585-1655-DFD2-2E84-6C020145B5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8365932" y="4359740"/>
            <a:ext cx="1158195" cy="1630532"/>
          </a:xfrm>
          <a:prstGeom prst="rect">
            <a:avLst/>
          </a:prstGeom>
        </p:spPr>
      </p:pic>
      <p:sp>
        <p:nvSpPr>
          <p:cNvPr id="40" name="椭圆 39">
            <a:extLst>
              <a:ext uri="{FF2B5EF4-FFF2-40B4-BE49-F238E27FC236}">
                <a16:creationId xmlns:a16="http://schemas.microsoft.com/office/drawing/2014/main" id="{7277B15A-9E5B-9E31-3659-8A127270E300}"/>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6" name="图片 25">
            <a:extLst>
              <a:ext uri="{FF2B5EF4-FFF2-40B4-BE49-F238E27FC236}">
                <a16:creationId xmlns:a16="http://schemas.microsoft.com/office/drawing/2014/main" id="{060CDCB0-A0BF-8BC4-280A-59DFBA2808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409" y="1551103"/>
            <a:ext cx="3567220" cy="4565810"/>
          </a:xfrm>
          <a:prstGeom prst="rect">
            <a:avLst/>
          </a:prstGeom>
        </p:spPr>
      </p:pic>
      <p:pic>
        <p:nvPicPr>
          <p:cNvPr id="29" name="Picture 2" descr="https://lh3.googleusercontent.com/SyMXCy4PC5TKV44BrcLp7j9vI26kQlSOrkf6KaTckEM_GGkQBKsHpP30Ku5B-PwacCBImUcG6y6tvINA-qRw5PcJmMudQp5r2TXsb4ESwDjUIoDgjcRyrfGi2Gl37EjUMPZ32Ps">
            <a:extLst>
              <a:ext uri="{FF2B5EF4-FFF2-40B4-BE49-F238E27FC236}">
                <a16:creationId xmlns:a16="http://schemas.microsoft.com/office/drawing/2014/main" id="{D0B22C1D-DE0A-B9D3-D87D-CECDA4D4573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4117" r="18857" b="27659"/>
          <a:stretch/>
        </p:blipFill>
        <p:spPr bwMode="auto">
          <a:xfrm>
            <a:off x="8508036" y="2082268"/>
            <a:ext cx="4393870" cy="47860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1F07A1F-CA66-DA6C-9C12-CE48A1833A8E}"/>
              </a:ext>
            </a:extLst>
          </p:cNvPr>
          <p:cNvSpPr/>
          <p:nvPr/>
        </p:nvSpPr>
        <p:spPr>
          <a:xfrm>
            <a:off x="5053233" y="230186"/>
            <a:ext cx="3967753"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Tiếng</a:t>
            </a:r>
            <a:r>
              <a:rPr kumimoji="0" lang="vi-VN" sz="5400" b="0" i="0" u="none" strike="noStrike" kern="1200" cap="none" spc="0" normalizeH="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 Việt 2</a:t>
            </a:r>
            <a:endParaRPr kumimoji="0" lang="en-US"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endParaRPr>
          </a:p>
        </p:txBody>
      </p:sp>
      <p:grpSp>
        <p:nvGrpSpPr>
          <p:cNvPr id="32" name="Group 31">
            <a:extLst>
              <a:ext uri="{FF2B5EF4-FFF2-40B4-BE49-F238E27FC236}">
                <a16:creationId xmlns:a16="http://schemas.microsoft.com/office/drawing/2014/main" id="{ED478DDD-BA92-D052-8CBD-4D7C4E6BB288}"/>
              </a:ext>
            </a:extLst>
          </p:cNvPr>
          <p:cNvGrpSpPr/>
          <p:nvPr/>
        </p:nvGrpSpPr>
        <p:grpSpPr>
          <a:xfrm>
            <a:off x="3792060" y="1130820"/>
            <a:ext cx="6502897" cy="3075603"/>
            <a:chOff x="1064663" y="1660701"/>
            <a:chExt cx="8624139" cy="3829108"/>
          </a:xfrm>
        </p:grpSpPr>
        <p:sp>
          <p:nvSpPr>
            <p:cNvPr id="33" name="TextBox 32">
              <a:extLst>
                <a:ext uri="{FF2B5EF4-FFF2-40B4-BE49-F238E27FC236}">
                  <a16:creationId xmlns:a16="http://schemas.microsoft.com/office/drawing/2014/main" id="{13932D1E-9474-8DE9-7103-2F0DFFBEAFA2}"/>
                </a:ext>
              </a:extLst>
            </p:cNvPr>
            <p:cNvSpPr txBox="1"/>
            <p:nvPr/>
          </p:nvSpPr>
          <p:spPr>
            <a:xfrm>
              <a:off x="1064663" y="1696327"/>
              <a:ext cx="8526484" cy="37934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225E30"/>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225E30"/>
                </a:solidFill>
                <a:effectLst/>
                <a:uLnTx/>
                <a:uFillTx/>
                <a:latin typeface="UTM Cooper Black" panose="02040603050506020204" pitchFamily="18" charset="0"/>
                <a:ea typeface="微软雅黑"/>
              </a:endParaRPr>
            </a:p>
          </p:txBody>
        </p:sp>
        <p:sp>
          <p:nvSpPr>
            <p:cNvPr id="34" name="TextBox 33">
              <a:extLst>
                <a:ext uri="{FF2B5EF4-FFF2-40B4-BE49-F238E27FC236}">
                  <a16:creationId xmlns:a16="http://schemas.microsoft.com/office/drawing/2014/main" id="{B51162AB-75D2-B450-B7F8-A8065C3E39F3}"/>
                </a:ext>
              </a:extLst>
            </p:cNvPr>
            <p:cNvSpPr txBox="1"/>
            <p:nvPr/>
          </p:nvSpPr>
          <p:spPr>
            <a:xfrm>
              <a:off x="1162318" y="1660701"/>
              <a:ext cx="8526484" cy="379348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64AF2F"/>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64AF2F"/>
                </a:solidFill>
                <a:effectLst/>
                <a:uLnTx/>
                <a:uFillTx/>
                <a:latin typeface="UTM Cooper Black" panose="02040603050506020204" pitchFamily="18" charset="0"/>
                <a:ea typeface="微软雅黑"/>
              </a:endParaRPr>
            </a:p>
          </p:txBody>
        </p:sp>
      </p:grpSp>
      <p:pic>
        <p:nvPicPr>
          <p:cNvPr id="42" name="图片 2">
            <a:extLst>
              <a:ext uri="{FF2B5EF4-FFF2-40B4-BE49-F238E27FC236}">
                <a16:creationId xmlns:a16="http://schemas.microsoft.com/office/drawing/2014/main" id="{BA006A96-3B49-CECF-0225-B6B3B32E8E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4900" y="3703374"/>
            <a:ext cx="3848056" cy="3084248"/>
          </a:xfrm>
          <a:prstGeom prst="rect">
            <a:avLst/>
          </a:prstGeom>
        </p:spPr>
      </p:pic>
      <p:sp>
        <p:nvSpPr>
          <p:cNvPr id="43" name="TextBox 42">
            <a:extLst>
              <a:ext uri="{FF2B5EF4-FFF2-40B4-BE49-F238E27FC236}">
                <a16:creationId xmlns:a16="http://schemas.microsoft.com/office/drawing/2014/main" id="{CA159C2A-F014-7F71-5B25-236B501C34FB}"/>
              </a:ext>
            </a:extLst>
          </p:cNvPr>
          <p:cNvSpPr txBox="1"/>
          <p:nvPr/>
        </p:nvSpPr>
        <p:spPr>
          <a:xfrm>
            <a:off x="10566411" y="6488612"/>
            <a:ext cx="1927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6E74"/>
                </a:solidFill>
                <a:effectLst/>
                <a:uLnTx/>
                <a:uFillTx/>
                <a:latin typeface="UTM A&amp;S Heartbeat" panose="02040603050506020204" pitchFamily="18" charset="0"/>
                <a:ea typeface="微软雅黑"/>
                <a:cs typeface="+mn-cs"/>
              </a:rPr>
              <a:t>MĂNG NON</a:t>
            </a:r>
          </a:p>
        </p:txBody>
      </p:sp>
    </p:spTree>
    <p:extLst>
      <p:ext uri="{BB962C8B-B14F-4D97-AF65-F5344CB8AC3E}">
        <p14:creationId xmlns:p14="http://schemas.microsoft.com/office/powerpoint/2010/main" val="338610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26"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down)">
                                      <p:cBhvr>
                                        <p:cTn id="55" dur="580">
                                          <p:stCondLst>
                                            <p:cond delay="0"/>
                                          </p:stCondLst>
                                        </p:cTn>
                                        <p:tgtEl>
                                          <p:spTgt spid="42"/>
                                        </p:tgtEl>
                                      </p:cBhvr>
                                    </p:animEffect>
                                    <p:anim calcmode="lin" valueType="num">
                                      <p:cBhvr>
                                        <p:cTn id="5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1" dur="26">
                                          <p:stCondLst>
                                            <p:cond delay="650"/>
                                          </p:stCondLst>
                                        </p:cTn>
                                        <p:tgtEl>
                                          <p:spTgt spid="42"/>
                                        </p:tgtEl>
                                      </p:cBhvr>
                                      <p:to x="100000" y="60000"/>
                                    </p:animScale>
                                    <p:animScale>
                                      <p:cBhvr>
                                        <p:cTn id="62" dur="166" decel="50000">
                                          <p:stCondLst>
                                            <p:cond delay="676"/>
                                          </p:stCondLst>
                                        </p:cTn>
                                        <p:tgtEl>
                                          <p:spTgt spid="42"/>
                                        </p:tgtEl>
                                      </p:cBhvr>
                                      <p:to x="100000" y="100000"/>
                                    </p:animScale>
                                    <p:animScale>
                                      <p:cBhvr>
                                        <p:cTn id="63" dur="26">
                                          <p:stCondLst>
                                            <p:cond delay="1312"/>
                                          </p:stCondLst>
                                        </p:cTn>
                                        <p:tgtEl>
                                          <p:spTgt spid="42"/>
                                        </p:tgtEl>
                                      </p:cBhvr>
                                      <p:to x="100000" y="80000"/>
                                    </p:animScale>
                                    <p:animScale>
                                      <p:cBhvr>
                                        <p:cTn id="64" dur="166" decel="50000">
                                          <p:stCondLst>
                                            <p:cond delay="1338"/>
                                          </p:stCondLst>
                                        </p:cTn>
                                        <p:tgtEl>
                                          <p:spTgt spid="42"/>
                                        </p:tgtEl>
                                      </p:cBhvr>
                                      <p:to x="100000" y="100000"/>
                                    </p:animScale>
                                    <p:animScale>
                                      <p:cBhvr>
                                        <p:cTn id="65" dur="26">
                                          <p:stCondLst>
                                            <p:cond delay="1642"/>
                                          </p:stCondLst>
                                        </p:cTn>
                                        <p:tgtEl>
                                          <p:spTgt spid="42"/>
                                        </p:tgtEl>
                                      </p:cBhvr>
                                      <p:to x="100000" y="90000"/>
                                    </p:animScale>
                                    <p:animScale>
                                      <p:cBhvr>
                                        <p:cTn id="66" dur="166" decel="50000">
                                          <p:stCondLst>
                                            <p:cond delay="1668"/>
                                          </p:stCondLst>
                                        </p:cTn>
                                        <p:tgtEl>
                                          <p:spTgt spid="42"/>
                                        </p:tgtEl>
                                      </p:cBhvr>
                                      <p:to x="100000" y="100000"/>
                                    </p:animScale>
                                    <p:animScale>
                                      <p:cBhvr>
                                        <p:cTn id="67" dur="26">
                                          <p:stCondLst>
                                            <p:cond delay="1808"/>
                                          </p:stCondLst>
                                        </p:cTn>
                                        <p:tgtEl>
                                          <p:spTgt spid="42"/>
                                        </p:tgtEl>
                                      </p:cBhvr>
                                      <p:to x="100000" y="95000"/>
                                    </p:animScale>
                                    <p:animScale>
                                      <p:cBhvr>
                                        <p:cTn id="68" dur="166" decel="50000">
                                          <p:stCondLst>
                                            <p:cond delay="1834"/>
                                          </p:stCondLst>
                                        </p:cTn>
                                        <p:tgtEl>
                                          <p:spTgt spid="42"/>
                                        </p:tgtEl>
                                      </p:cBhvr>
                                      <p:to x="100000" y="100000"/>
                                    </p:animScale>
                                  </p:childTnLst>
                                </p:cTn>
                              </p:par>
                            </p:childTnLst>
                          </p:cTn>
                        </p:par>
                        <p:par>
                          <p:cTn id="69" fill="hold">
                            <p:stCondLst>
                              <p:cond delay="50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500"/>
                            </p:stCondLst>
                            <p:childTnLst>
                              <p:par>
                                <p:cTn id="74" presetID="53" presetClass="entr" presetSubtype="16"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กลุ่ม 45"/>
          <p:cNvGrpSpPr/>
          <p:nvPr/>
        </p:nvGrpSpPr>
        <p:grpSpPr>
          <a:xfrm rot="16200000">
            <a:off x="5084600" y="75724"/>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 name="TextBox 8"/>
          <p:cNvSpPr txBox="1"/>
          <p:nvPr/>
        </p:nvSpPr>
        <p:spPr>
          <a:xfrm>
            <a:off x="3275343" y="2116660"/>
            <a:ext cx="54650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43D69"/>
                </a:solidFill>
                <a:effectLst/>
                <a:uLnTx/>
                <a:uFillTx/>
                <a:latin typeface="UTM Azuki" panose="02040603050506020204" pitchFamily="18" charset="0"/>
                <a:ea typeface="微软雅黑"/>
                <a:cs typeface="+mn-cs"/>
              </a:rPr>
              <a:t>THỰC HÀNH</a:t>
            </a:r>
          </a:p>
        </p:txBody>
      </p:sp>
      <p:sp>
        <p:nvSpPr>
          <p:cNvPr id="11" name="TextBox 10"/>
          <p:cNvSpPr txBox="1"/>
          <p:nvPr/>
        </p:nvSpPr>
        <p:spPr>
          <a:xfrm>
            <a:off x="3321865" y="2132491"/>
            <a:ext cx="54650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FFFF00"/>
                  </a:solidFill>
                </a:ln>
                <a:noFill/>
                <a:effectLst/>
                <a:uLnTx/>
                <a:uFillTx/>
                <a:latin typeface="UTM Azuki" panose="02040603050506020204" pitchFamily="18" charset="0"/>
                <a:ea typeface="微软雅黑"/>
                <a:cs typeface="+mn-cs"/>
              </a:rPr>
              <a:t>THỰC HÀNH</a:t>
            </a:r>
          </a:p>
        </p:txBody>
      </p:sp>
      <p:grpSp>
        <p:nvGrpSpPr>
          <p:cNvPr id="12" name="组合 10">
            <a:extLst>
              <a:ext uri="{FF2B5EF4-FFF2-40B4-BE49-F238E27FC236}">
                <a16:creationId xmlns:a16="http://schemas.microsoft.com/office/drawing/2014/main" id="{00A5F888-435E-404C-B9BA-53D3187FEBF2}"/>
              </a:ext>
            </a:extLst>
          </p:cNvPr>
          <p:cNvGrpSpPr/>
          <p:nvPr/>
        </p:nvGrpSpPr>
        <p:grpSpPr>
          <a:xfrm flipV="1">
            <a:off x="2352839" y="1364921"/>
            <a:ext cx="7982249" cy="465032"/>
            <a:chOff x="1409699" y="3218931"/>
            <a:chExt cx="8947706" cy="420137"/>
          </a:xfrm>
        </p:grpSpPr>
        <p:pic>
          <p:nvPicPr>
            <p:cNvPr id="13"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8"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390443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sp>
        <p:nvSpPr>
          <p:cNvPr id="21" name="TextBox 20"/>
          <p:cNvSpPr txBox="1"/>
          <p:nvPr/>
        </p:nvSpPr>
        <p:spPr>
          <a:xfrm>
            <a:off x="1922382" y="65929"/>
            <a:ext cx="951938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238">
                    <a:lumMod val="50000"/>
                  </a:srgbClr>
                </a:solidFill>
                <a:effectLst/>
                <a:uLnTx/>
                <a:uFillTx/>
                <a:latin typeface="Cambria" panose="02040503050406030204" pitchFamily="18" charset="0"/>
                <a:ea typeface="Cambria" panose="02040503050406030204" pitchFamily="18" charset="0"/>
              </a:rPr>
              <a:t>Bài</a:t>
            </a:r>
            <a:r>
              <a:rPr kumimoji="0" lang="en-US"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 1: </a:t>
            </a:r>
            <a:r>
              <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E53238">
                    <a:lumMod val="50000"/>
                  </a:srgbClr>
                </a:solidFill>
                <a:effectLst/>
                <a:uLnTx/>
                <a:uFillTx/>
                <a:latin typeface="Cambria" panose="02040503050406030204" pitchFamily="18" charset="0"/>
                <a:ea typeface="Cambria" panose="02040503050406030204" pitchFamily="18" charset="0"/>
              </a:rPr>
              <a:t> vào tranh, tìm các từ ngữ:</a:t>
            </a:r>
          </a:p>
          <a:p>
            <a:pPr marL="742950" marR="0" lvl="0" indent="-742950" algn="l" defTabSz="457200" rtl="0" eaLnBrk="1" fontAlgn="auto" latinLnBrk="0" hangingPunct="1">
              <a:lnSpc>
                <a:spcPct val="100000"/>
              </a:lnSpc>
              <a:spcBef>
                <a:spcPts val="0"/>
              </a:spcBef>
              <a:spcAft>
                <a:spcPts val="0"/>
              </a:spcAft>
              <a:buClrTx/>
              <a:buSzTx/>
              <a:buFontTx/>
              <a:buAutoNum type="alphaLcPeriod"/>
              <a:tabLst/>
              <a:defRPr/>
            </a:pPr>
            <a:r>
              <a:rPr lang="vi-VN" sz="3600" dirty="0">
                <a:solidFill>
                  <a:srgbClr val="E53238">
                    <a:lumMod val="50000"/>
                  </a:srgbClr>
                </a:solidFill>
                <a:latin typeface="Cambria" panose="02040503050406030204" pitchFamily="18" charset="0"/>
                <a:ea typeface="Cambria" panose="02040503050406030204" pitchFamily="18" charset="0"/>
              </a:rPr>
              <a:t>Chỉ người, chỉ vật</a:t>
            </a:r>
          </a:p>
          <a:p>
            <a:pPr marL="742950" marR="0" lvl="0" indent="-742950" algn="l" defTabSz="457200" rtl="0" eaLnBrk="1" fontAlgn="auto" latinLnBrk="0" hangingPunct="1">
              <a:lnSpc>
                <a:spcPct val="100000"/>
              </a:lnSpc>
              <a:spcBef>
                <a:spcPts val="0"/>
              </a:spcBef>
              <a:spcAft>
                <a:spcPts val="0"/>
              </a:spcAft>
              <a:buClrTx/>
              <a:buSzTx/>
              <a:buFontTx/>
              <a:buAutoNum type="alphaLcPeriod"/>
              <a:tabLst/>
              <a:defRPr/>
            </a:pPr>
            <a:r>
              <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Chỉ</a:t>
            </a:r>
            <a:r>
              <a:rPr kumimoji="0" lang="vi-VN" sz="3600" b="0" i="0" u="none" strike="noStrike" kern="1200" cap="none" spc="0" normalizeH="0" noProof="0" dirty="0">
                <a:ln>
                  <a:noFill/>
                </a:ln>
                <a:solidFill>
                  <a:srgbClr val="E53238">
                    <a:lumMod val="50000"/>
                  </a:srgbClr>
                </a:solidFill>
                <a:effectLst/>
                <a:uLnTx/>
                <a:uFillTx/>
                <a:latin typeface="Cambria" panose="02040503050406030204" pitchFamily="18" charset="0"/>
                <a:ea typeface="Cambria" panose="02040503050406030204" pitchFamily="18" charset="0"/>
              </a:rPr>
              <a:t> hoạt động</a:t>
            </a:r>
            <a:endPar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5"/>
          <a:srcRect l="52499" t="37407" r="24750" b="37408"/>
          <a:stretch/>
        </p:blipFill>
        <p:spPr>
          <a:xfrm>
            <a:off x="562473" y="2227398"/>
            <a:ext cx="6308227" cy="39280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rotWithShape="1">
          <a:blip r:embed="rId5"/>
          <a:srcRect l="74854" t="37407" r="6251" b="37408"/>
          <a:stretch/>
        </p:blipFill>
        <p:spPr>
          <a:xfrm rot="608220">
            <a:off x="6558647" y="1205955"/>
            <a:ext cx="4890468" cy="3666671"/>
          </a:xfrm>
          <a:prstGeom prst="rect">
            <a:avLst/>
          </a:prstGeom>
        </p:spPr>
      </p:pic>
    </p:spTree>
    <p:extLst>
      <p:ext uri="{BB962C8B-B14F-4D97-AF65-F5344CB8AC3E}">
        <p14:creationId xmlns:p14="http://schemas.microsoft.com/office/powerpoint/2010/main" val="14566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grpSp>
        <p:nvGrpSpPr>
          <p:cNvPr id="5" name="Group 4">
            <a:extLst>
              <a:ext uri="{FF2B5EF4-FFF2-40B4-BE49-F238E27FC236}">
                <a16:creationId xmlns:a16="http://schemas.microsoft.com/office/drawing/2014/main" id="{6AD733AD-8644-E405-330F-A0DD8F5141C7}"/>
              </a:ext>
            </a:extLst>
          </p:cNvPr>
          <p:cNvGrpSpPr/>
          <p:nvPr/>
        </p:nvGrpSpPr>
        <p:grpSpPr>
          <a:xfrm>
            <a:off x="179498" y="4151959"/>
            <a:ext cx="12012502" cy="2358887"/>
            <a:chOff x="149164" y="3587163"/>
            <a:chExt cx="11052313" cy="2358887"/>
          </a:xfrm>
        </p:grpSpPr>
        <p:sp>
          <p:nvSpPr>
            <p:cNvPr id="2" name="Rectangle: Rounded Corners 1">
              <a:extLst>
                <a:ext uri="{FF2B5EF4-FFF2-40B4-BE49-F238E27FC236}">
                  <a16:creationId xmlns:a16="http://schemas.microsoft.com/office/drawing/2014/main" id="{2F2D103D-E06A-F2FB-5E21-3BC26587858F}"/>
                </a:ext>
              </a:extLst>
            </p:cNvPr>
            <p:cNvSpPr/>
            <p:nvPr/>
          </p:nvSpPr>
          <p:spPr>
            <a:xfrm>
              <a:off x="149164" y="3587163"/>
              <a:ext cx="11052313" cy="2358887"/>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50213" y="3587163"/>
              <a:ext cx="10850217" cy="2246769"/>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Chỉ người, vật</a:t>
              </a:r>
            </a:p>
            <a:p>
              <a:pPr algn="just"/>
              <a:r>
                <a:rPr lang="vi-VN" sz="2800" dirty="0">
                  <a:latin typeface="Cambria" panose="02040503050406030204" pitchFamily="18" charset="0"/>
                  <a:ea typeface="Cambria" panose="02040503050406030204" pitchFamily="18" charset="0"/>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p:txBody>
        </p:sp>
      </p:grpSp>
      <p:pic>
        <p:nvPicPr>
          <p:cNvPr id="6" name="Picture 5">
            <a:extLst>
              <a:ext uri="{FF2B5EF4-FFF2-40B4-BE49-F238E27FC236}">
                <a16:creationId xmlns:a16="http://schemas.microsoft.com/office/drawing/2014/main" id="{44FEFDD2-6217-6FE2-2C21-6FF9AEDC4CC8}"/>
              </a:ext>
            </a:extLst>
          </p:cNvPr>
          <p:cNvPicPr>
            <a:picLocks noChangeAspect="1"/>
          </p:cNvPicPr>
          <p:nvPr/>
        </p:nvPicPr>
        <p:blipFill rotWithShape="1">
          <a:blip r:embed="rId4"/>
          <a:srcRect l="52499" t="37407" r="24750" b="37408"/>
          <a:stretch/>
        </p:blipFill>
        <p:spPr>
          <a:xfrm>
            <a:off x="815266" y="347154"/>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CAB1E8A1-D3FF-2DA8-8E44-C7BB74503196}"/>
              </a:ext>
            </a:extLst>
          </p:cNvPr>
          <p:cNvPicPr>
            <a:picLocks noChangeAspect="1"/>
          </p:cNvPicPr>
          <p:nvPr/>
        </p:nvPicPr>
        <p:blipFill rotWithShape="1">
          <a:blip r:embed="rId4"/>
          <a:srcRect l="74854" t="37407" r="6251" b="37408"/>
          <a:stretch/>
        </p:blipFill>
        <p:spPr>
          <a:xfrm rot="608220">
            <a:off x="6920005" y="463093"/>
            <a:ext cx="4337729" cy="3252250"/>
          </a:xfrm>
          <a:prstGeom prst="rect">
            <a:avLst/>
          </a:prstGeom>
        </p:spPr>
      </p:pic>
    </p:spTree>
    <p:extLst>
      <p:ext uri="{BB962C8B-B14F-4D97-AF65-F5344CB8AC3E}">
        <p14:creationId xmlns:p14="http://schemas.microsoft.com/office/powerpoint/2010/main" val="208802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8"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8" y="3373870"/>
            <a:ext cx="3008086" cy="3484130"/>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pic>
        <p:nvPicPr>
          <p:cNvPr id="7" name="Picture 6">
            <a:extLst>
              <a:ext uri="{FF2B5EF4-FFF2-40B4-BE49-F238E27FC236}">
                <a16:creationId xmlns:a16="http://schemas.microsoft.com/office/drawing/2014/main" id="{6C49E7CE-0729-74F6-A1FC-500BD3BD1FEC}"/>
              </a:ext>
            </a:extLst>
          </p:cNvPr>
          <p:cNvPicPr>
            <a:picLocks noChangeAspect="1"/>
          </p:cNvPicPr>
          <p:nvPr/>
        </p:nvPicPr>
        <p:blipFill rotWithShape="1">
          <a:blip r:embed="rId5"/>
          <a:srcRect l="52499" t="37407" r="24750" b="37408"/>
          <a:stretch/>
        </p:blipFill>
        <p:spPr>
          <a:xfrm>
            <a:off x="590501" y="347153"/>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81903714-D751-8DF5-583F-CC7BD6F0931A}"/>
              </a:ext>
            </a:extLst>
          </p:cNvPr>
          <p:cNvPicPr>
            <a:picLocks noChangeAspect="1"/>
          </p:cNvPicPr>
          <p:nvPr/>
        </p:nvPicPr>
        <p:blipFill rotWithShape="1">
          <a:blip r:embed="rId5"/>
          <a:srcRect l="74854" t="37407" r="6251" b="37408"/>
          <a:stretch/>
        </p:blipFill>
        <p:spPr>
          <a:xfrm rot="608220">
            <a:off x="6920005" y="463093"/>
            <a:ext cx="4337729" cy="3252250"/>
          </a:xfrm>
          <a:prstGeom prst="rect">
            <a:avLst/>
          </a:prstGeom>
        </p:spPr>
      </p:pic>
      <p:grpSp>
        <p:nvGrpSpPr>
          <p:cNvPr id="11" name="Group 10">
            <a:extLst>
              <a:ext uri="{FF2B5EF4-FFF2-40B4-BE49-F238E27FC236}">
                <a16:creationId xmlns:a16="http://schemas.microsoft.com/office/drawing/2014/main" id="{8396D73E-BE6B-2ECA-ED98-2700AE719401}"/>
              </a:ext>
            </a:extLst>
          </p:cNvPr>
          <p:cNvGrpSpPr/>
          <p:nvPr/>
        </p:nvGrpSpPr>
        <p:grpSpPr>
          <a:xfrm>
            <a:off x="179498" y="4285399"/>
            <a:ext cx="12012502" cy="2358887"/>
            <a:chOff x="179498" y="4151959"/>
            <a:chExt cx="12012502" cy="2358887"/>
          </a:xfrm>
        </p:grpSpPr>
        <p:sp>
          <p:nvSpPr>
            <p:cNvPr id="5" name="Rectangle: Rounded Corners 4">
              <a:extLst>
                <a:ext uri="{FF2B5EF4-FFF2-40B4-BE49-F238E27FC236}">
                  <a16:creationId xmlns:a16="http://schemas.microsoft.com/office/drawing/2014/main" id="{4D1C86DE-B920-47E0-CF01-B60169C6C89F}"/>
                </a:ext>
              </a:extLst>
            </p:cNvPr>
            <p:cNvSpPr/>
            <p:nvPr/>
          </p:nvSpPr>
          <p:spPr>
            <a:xfrm>
              <a:off x="179498" y="4151959"/>
              <a:ext cx="12012502" cy="2358887"/>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90626" y="4392361"/>
              <a:ext cx="11521876" cy="1815882"/>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Từ ngữ chỉ vật: cành đào, chậu quất, cây quất, chậu cây cảnh, cây cảnh, cái túi, đồ chơi, cái bàn, cái ghế,...</a:t>
              </a:r>
            </a:p>
            <a:p>
              <a:pPr algn="just"/>
              <a:r>
                <a:rPr lang="vi-VN" sz="2800" dirty="0">
                  <a:latin typeface="Cambria" panose="02040503050406030204" pitchFamily="18" charset="0"/>
                  <a:ea typeface="Cambria" panose="02040503050406030204" pitchFamily="18" charset="0"/>
                </a:rPr>
                <a:t>b. Chỉ hoạt động: bán hàng, mua hàng, nặn đồ chơi, xem, nhìn, đi chợ, đi chơi, mời mua cây cảnh,...)</a:t>
              </a:r>
            </a:p>
          </p:txBody>
        </p:sp>
      </p:grpSp>
    </p:spTree>
    <p:extLst>
      <p:ext uri="{BB962C8B-B14F-4D97-AF65-F5344CB8AC3E}">
        <p14:creationId xmlns:p14="http://schemas.microsoft.com/office/powerpoint/2010/main" val="415086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pic>
        <p:nvPicPr>
          <p:cNvPr id="7" name="Picture 6">
            <a:extLst>
              <a:ext uri="{FF2B5EF4-FFF2-40B4-BE49-F238E27FC236}">
                <a16:creationId xmlns:a16="http://schemas.microsoft.com/office/drawing/2014/main" id="{4BA2C6F1-C94F-FFB4-8251-DB6F3DC471A9}"/>
              </a:ext>
            </a:extLst>
          </p:cNvPr>
          <p:cNvPicPr>
            <a:picLocks noChangeAspect="1"/>
          </p:cNvPicPr>
          <p:nvPr/>
        </p:nvPicPr>
        <p:blipFill rotWithShape="1">
          <a:blip r:embed="rId4"/>
          <a:srcRect l="52499" t="37407" r="24750" b="37408"/>
          <a:stretch/>
        </p:blipFill>
        <p:spPr>
          <a:xfrm>
            <a:off x="908031" y="587555"/>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135397CC-9194-A134-7DEF-22CC474EE34F}"/>
              </a:ext>
            </a:extLst>
          </p:cNvPr>
          <p:cNvPicPr>
            <a:picLocks noChangeAspect="1"/>
          </p:cNvPicPr>
          <p:nvPr/>
        </p:nvPicPr>
        <p:blipFill rotWithShape="1">
          <a:blip r:embed="rId4"/>
          <a:srcRect l="74854" t="37407" r="6251" b="37408"/>
          <a:stretch/>
        </p:blipFill>
        <p:spPr>
          <a:xfrm rot="608220">
            <a:off x="7199243" y="758445"/>
            <a:ext cx="4337729" cy="3252250"/>
          </a:xfrm>
          <a:prstGeom prst="rect">
            <a:avLst/>
          </a:prstGeom>
        </p:spPr>
      </p:pic>
      <p:grpSp>
        <p:nvGrpSpPr>
          <p:cNvPr id="11" name="Group 10">
            <a:extLst>
              <a:ext uri="{FF2B5EF4-FFF2-40B4-BE49-F238E27FC236}">
                <a16:creationId xmlns:a16="http://schemas.microsoft.com/office/drawing/2014/main" id="{DDB7C192-FEFF-AA9E-7543-2340556E61F0}"/>
              </a:ext>
            </a:extLst>
          </p:cNvPr>
          <p:cNvGrpSpPr/>
          <p:nvPr/>
        </p:nvGrpSpPr>
        <p:grpSpPr>
          <a:xfrm>
            <a:off x="402683" y="4651515"/>
            <a:ext cx="11386634" cy="1404730"/>
            <a:chOff x="715617" y="4996071"/>
            <a:chExt cx="11386634" cy="1404730"/>
          </a:xfrm>
        </p:grpSpPr>
        <p:sp>
          <p:nvSpPr>
            <p:cNvPr id="5" name="Rectangle: Rounded Corners 4">
              <a:extLst>
                <a:ext uri="{FF2B5EF4-FFF2-40B4-BE49-F238E27FC236}">
                  <a16:creationId xmlns:a16="http://schemas.microsoft.com/office/drawing/2014/main" id="{B27BC756-AE32-65EE-544A-BD132887C10D}"/>
                </a:ext>
              </a:extLst>
            </p:cNvPr>
            <p:cNvSpPr/>
            <p:nvPr/>
          </p:nvSpPr>
          <p:spPr>
            <a:xfrm>
              <a:off x="715617" y="4996071"/>
              <a:ext cx="11386634" cy="1404730"/>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15266" y="5115935"/>
              <a:ext cx="10982739"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b. Chỉ hoạt động: bán hàng, mua hàng, nặn đồ chơi, xem, nhìn, đi chợ, đi chơi, mời mua cây cảnh,...)</a:t>
              </a:r>
            </a:p>
          </p:txBody>
        </p:sp>
      </p:grpSp>
    </p:spTree>
    <p:extLst>
      <p:ext uri="{BB962C8B-B14F-4D97-AF65-F5344CB8AC3E}">
        <p14:creationId xmlns:p14="http://schemas.microsoft.com/office/powerpoint/2010/main" val="426840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7030A0"/>
                </a:solidFill>
                <a:effectLst/>
                <a:uLnTx/>
                <a:uFillTx/>
                <a:latin typeface="Arial"/>
                <a:ea typeface="微软雅黑"/>
                <a:cs typeface="+mn-cs"/>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grpSp>
      <p:sp>
        <p:nvSpPr>
          <p:cNvPr id="9" name="Rectangle 8"/>
          <p:cNvSpPr/>
          <p:nvPr/>
        </p:nvSpPr>
        <p:spPr>
          <a:xfrm>
            <a:off x="785092" y="2186900"/>
            <a:ext cx="5587400" cy="3170099"/>
          </a:xfrm>
          <a:prstGeom prst="rect">
            <a:avLst/>
          </a:prstGeom>
        </p:spPr>
        <p:txBody>
          <a:bodyPr wrap="square">
            <a:spAutoFit/>
          </a:bodyPr>
          <a:lstStyle/>
          <a:p>
            <a:pPr lvl="0" algn="just" defTabSz="457200"/>
            <a:r>
              <a:rPr lang="vi-VN" sz="4000" dirty="0">
                <a:latin typeface="Cambria" panose="02040503050406030204" pitchFamily="18" charset="0"/>
                <a:ea typeface="Cambria" panose="02040503050406030204" pitchFamily="18" charset="0"/>
              </a:rPr>
              <a:t>Đây là bác bán đồ chơi cho trẻ em. Bác ấy đang nặn đồ chơi. Bác nặn đồ chơi rất đẹp nên các bạn nhỏ xúm quanh để xem.</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a:off x="882474" y="217463"/>
            <a:ext cx="10904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vi-VN" sz="3600" b="0" i="1" u="none" strike="noStrike" kern="1200" cap="none" spc="0" normalizeH="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Nói 2-3 câu về một nhân vật trong tranh ở mục 6 </a:t>
            </a:r>
            <a:endParaRPr kumimoji="0" lang="en-US" sz="3600" b="0" i="0"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pic>
        <p:nvPicPr>
          <p:cNvPr id="19" name="Picture 18"/>
          <p:cNvPicPr>
            <a:picLocks noChangeAspect="1"/>
          </p:cNvPicPr>
          <p:nvPr/>
        </p:nvPicPr>
        <p:blipFill rotWithShape="1">
          <a:blip r:embed="rId2"/>
          <a:srcRect l="74854" t="37407" r="6251" b="37408"/>
          <a:stretch/>
        </p:blipFill>
        <p:spPr>
          <a:xfrm rot="608220">
            <a:off x="6656993" y="2150353"/>
            <a:ext cx="4890468" cy="3666671"/>
          </a:xfrm>
          <a:prstGeom prst="rect">
            <a:avLst/>
          </a:prstGeom>
        </p:spPr>
      </p:pic>
    </p:spTree>
    <p:extLst>
      <p:ext uri="{BB962C8B-B14F-4D97-AF65-F5344CB8AC3E}">
        <p14:creationId xmlns:p14="http://schemas.microsoft.com/office/powerpoint/2010/main" val="3150502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7030A0"/>
                </a:solidFill>
                <a:effectLst/>
                <a:uLnTx/>
                <a:uFillTx/>
                <a:latin typeface="Arial"/>
                <a:ea typeface="微软雅黑"/>
                <a:cs typeface="+mn-cs"/>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grpSp>
      <p:sp>
        <p:nvSpPr>
          <p:cNvPr id="9" name="Rectangle 8"/>
          <p:cNvSpPr/>
          <p:nvPr/>
        </p:nvSpPr>
        <p:spPr>
          <a:xfrm>
            <a:off x="785092" y="2186900"/>
            <a:ext cx="5587400" cy="3170099"/>
          </a:xfrm>
          <a:prstGeom prst="rect">
            <a:avLst/>
          </a:prstGeom>
        </p:spPr>
        <p:txBody>
          <a:bodyPr wrap="square">
            <a:spAutoFit/>
          </a:bodyPr>
          <a:lstStyle/>
          <a:p>
            <a:pPr lvl="0" algn="just" defTabSz="457200"/>
            <a:r>
              <a:rPr lang="vi-VN" sz="4000" dirty="0">
                <a:latin typeface="Cambria" panose="02040503050406030204" pitchFamily="18" charset="0"/>
                <a:ea typeface="Cambria" panose="02040503050406030204" pitchFamily="18" charset="0"/>
              </a:rPr>
              <a:t>Đây là người bán cây cảnh. Bác ấy đang mời mọi người mua cây. Bác ấy tươi cười chào đón mọi người.</a:t>
            </a:r>
            <a:endParaRPr kumimoji="0" lang="en-US" sz="11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a:off x="882474" y="217463"/>
            <a:ext cx="10904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vi-VN" sz="3600" b="0" i="1" u="none" strike="noStrike" kern="1200" cap="none" spc="0" normalizeH="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Nói 2-3 câu về một nhân vật trong tranh ở mục 6 </a:t>
            </a:r>
            <a:endParaRPr kumimoji="0" lang="en-US" sz="3600" b="0" i="0"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pic>
        <p:nvPicPr>
          <p:cNvPr id="12" name="Picture 11"/>
          <p:cNvPicPr>
            <a:picLocks noChangeAspect="1"/>
          </p:cNvPicPr>
          <p:nvPr/>
        </p:nvPicPr>
        <p:blipFill rotWithShape="1">
          <a:blip r:embed="rId2"/>
          <a:srcRect l="52499" t="37407" r="24750" b="37408"/>
          <a:stretch/>
        </p:blipFill>
        <p:spPr>
          <a:xfrm>
            <a:off x="6741002" y="2186900"/>
            <a:ext cx="4970007" cy="30947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2760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054EC0-6CB6-482E-B374-0910C2508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6" y="1349297"/>
            <a:ext cx="4231969" cy="4156397"/>
          </a:xfrm>
          <a:prstGeom prst="rect">
            <a:avLst/>
          </a:prstGeom>
        </p:spPr>
      </p:pic>
      <p:pic>
        <p:nvPicPr>
          <p:cNvPr id="4" name="图片 3">
            <a:extLst>
              <a:ext uri="{FF2B5EF4-FFF2-40B4-BE49-F238E27FC236}">
                <a16:creationId xmlns:a16="http://schemas.microsoft.com/office/drawing/2014/main" id="{8513C45D-2B0E-4B19-A7F2-8EB66A247F14}"/>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764400" y="-560488"/>
            <a:ext cx="1090967" cy="2211950"/>
          </a:xfrm>
          <a:prstGeom prst="rect">
            <a:avLst/>
          </a:prstGeom>
        </p:spPr>
      </p:pic>
      <p:cxnSp>
        <p:nvCxnSpPr>
          <p:cNvPr id="6" name="直接连接符 5">
            <a:extLst>
              <a:ext uri="{FF2B5EF4-FFF2-40B4-BE49-F238E27FC236}">
                <a16:creationId xmlns:a16="http://schemas.microsoft.com/office/drawing/2014/main" id="{698A0B26-FCBA-4D3B-8575-D51DEA2601CA}"/>
              </a:ext>
            </a:extLst>
          </p:cNvPr>
          <p:cNvCxnSpPr>
            <a:cxnSpLocks/>
          </p:cNvCxnSpPr>
          <p:nvPr/>
        </p:nvCxnSpPr>
        <p:spPr>
          <a:xfrm>
            <a:off x="3991130" y="628379"/>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3908" y="157303"/>
            <a:ext cx="11861092" cy="5951397"/>
            <a:chOff x="4270916" y="48296"/>
            <a:chExt cx="7025268" cy="5266035"/>
          </a:xfrm>
        </p:grpSpPr>
        <p:sp>
          <p:nvSpPr>
            <p:cNvPr id="19" name="矩形: 圆角 24">
              <a:extLst>
                <a:ext uri="{FF2B5EF4-FFF2-40B4-BE49-F238E27FC236}">
                  <a16:creationId xmlns:a16="http://schemas.microsoft.com/office/drawing/2014/main" id="{EC472BDD-E6A8-420B-86A7-915A4D6A2E8B}"/>
                </a:ext>
              </a:extLst>
            </p:cNvPr>
            <p:cNvSpPr/>
            <p:nvPr/>
          </p:nvSpPr>
          <p:spPr>
            <a:xfrm>
              <a:off x="4270916" y="790625"/>
              <a:ext cx="7025268" cy="4523706"/>
            </a:xfrm>
            <a:prstGeom prst="roundRect">
              <a:avLst/>
            </a:prstGeom>
            <a:noFill/>
            <a:ln w="53975" cap="rnd" cmpd="thickThin">
              <a:solidFill>
                <a:srgbClr val="EA461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37" y="48296"/>
              <a:ext cx="4750419" cy="987770"/>
            </a:xfrm>
            <a:prstGeom prst="rect">
              <a:avLst/>
            </a:prstGeom>
          </p:spPr>
        </p:pic>
      </p:grpSp>
      <p:sp>
        <p:nvSpPr>
          <p:cNvPr id="21" name="文本框 2">
            <a:extLst>
              <a:ext uri="{FF2B5EF4-FFF2-40B4-BE49-F238E27FC236}">
                <a16:creationId xmlns:a16="http://schemas.microsoft.com/office/drawing/2014/main" id="{37BF8F64-C00C-4C4B-AB1C-865F1DDC9CA2}"/>
              </a:ext>
            </a:extLst>
          </p:cNvPr>
          <p:cNvSpPr txBox="1"/>
          <p:nvPr/>
        </p:nvSpPr>
        <p:spPr bwMode="auto">
          <a:xfrm>
            <a:off x="2328163" y="111134"/>
            <a:ext cx="7869937" cy="1200329"/>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Chọn</a:t>
            </a:r>
            <a:r>
              <a:rPr kumimoji="0" lang="vi-VN" altLang="zh-CN" sz="3600" b="1" i="0" u="none" strike="noStrike" kern="1200" cap="none" spc="0" normalizeH="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dấu chấm, dấu chấm hỏi hoặc dấu chấm than thay cho ô vuông</a:t>
            </a:r>
            <a:endParaRPr kumimoji="0" lang="zh-CN" altLang="en-US" sz="36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百变马丁" panose="02010601030101010101" pitchFamily="2" charset="-122"/>
            </a:endParaRPr>
          </a:p>
        </p:txBody>
      </p:sp>
      <p:sp>
        <p:nvSpPr>
          <p:cNvPr id="22" name="Rectangle 21"/>
          <p:cNvSpPr/>
          <p:nvPr/>
        </p:nvSpPr>
        <p:spPr>
          <a:xfrm>
            <a:off x="4051300" y="1531955"/>
            <a:ext cx="8013700"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Chị:</a:t>
            </a:r>
            <a:r>
              <a:rPr kumimoji="0" lang="vi-VN" sz="4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rPr>
              <a:t> - Em đang viết gì đấy</a:t>
            </a:r>
          </a:p>
          <a:p>
            <a:pPr marL="0" marR="0" lvl="0" indent="0" algn="l" defTabSz="457200" rtl="0" eaLnBrk="1" fontAlgn="auto" latinLnBrk="0" hangingPunct="1">
              <a:lnSpc>
                <a:spcPct val="100000"/>
              </a:lnSpc>
              <a:spcBef>
                <a:spcPts val="0"/>
              </a:spcBef>
              <a:spcAft>
                <a:spcPts val="0"/>
              </a:spcAft>
              <a:buClrTx/>
              <a:buSzTx/>
              <a:buFontTx/>
              <a:buNone/>
              <a:tabLst/>
              <a:defRPr/>
            </a:pPr>
            <a:r>
              <a:rPr lang="vi-VN" sz="4400" baseline="0" dirty="0">
                <a:solidFill>
                  <a:srgbClr val="000000"/>
                </a:solidFill>
                <a:latin typeface="Cambria" panose="02040503050406030204" pitchFamily="18" charset="0"/>
                <a:ea typeface="Cambria" panose="02040503050406030204" pitchFamily="18" charset="0"/>
              </a:rPr>
              <a:t>Em</a:t>
            </a:r>
            <a:r>
              <a:rPr lang="vi-VN" sz="4400" dirty="0">
                <a:solidFill>
                  <a:srgbClr val="000000"/>
                </a:solidFill>
                <a:latin typeface="Cambria" panose="02040503050406030204" pitchFamily="18" charset="0"/>
                <a:ea typeface="Cambria" panose="02040503050406030204" pitchFamily="18" charset="0"/>
              </a:rPr>
              <a:t>: - Em đang viết thư cho 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Chị:</a:t>
            </a:r>
            <a:r>
              <a:rPr kumimoji="0" lang="vi-VN" sz="4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rPr>
              <a:t> - Hay đấy      Trong thư nói gì</a:t>
            </a:r>
          </a:p>
          <a:p>
            <a:pPr marL="0" marR="0" lvl="0" indent="0" algn="l" defTabSz="457200" rtl="0" eaLnBrk="1" fontAlgn="auto" latinLnBrk="0" hangingPunct="1">
              <a:lnSpc>
                <a:spcPct val="100000"/>
              </a:lnSpc>
              <a:spcBef>
                <a:spcPts val="0"/>
              </a:spcBef>
              <a:spcAft>
                <a:spcPts val="0"/>
              </a:spcAft>
              <a:buClrTx/>
              <a:buSzTx/>
              <a:buFontTx/>
              <a:buNone/>
              <a:tabLst/>
              <a:defRPr/>
            </a:pPr>
            <a:r>
              <a:rPr lang="vi-VN" sz="4400" baseline="0" dirty="0">
                <a:solidFill>
                  <a:srgbClr val="000000"/>
                </a:solidFill>
                <a:latin typeface="Cambria" panose="02040503050406030204" pitchFamily="18" charset="0"/>
                <a:ea typeface="Cambria" panose="02040503050406030204" pitchFamily="18" charset="0"/>
              </a:rPr>
              <a:t>Em:</a:t>
            </a:r>
            <a:r>
              <a:rPr lang="vi-VN" sz="4400" dirty="0">
                <a:solidFill>
                  <a:srgbClr val="000000"/>
                </a:solidFill>
                <a:latin typeface="Cambria" panose="02040503050406030204" pitchFamily="18" charset="0"/>
                <a:ea typeface="Cambria" panose="02040503050406030204" pitchFamily="18" charset="0"/>
              </a:rPr>
              <a:t> - Ngày mai, nhận được thư em mới biết</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0198100" y="1714500"/>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42700" y="2349500"/>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09061" y="3006794"/>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3696746"/>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62961" y="5059593"/>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198100" y="1638300"/>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17" name="TextBox 16"/>
          <p:cNvSpPr txBox="1"/>
          <p:nvPr/>
        </p:nvSpPr>
        <p:spPr>
          <a:xfrm>
            <a:off x="11442700" y="2260600"/>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18" name="TextBox 17"/>
          <p:cNvSpPr txBox="1"/>
          <p:nvPr/>
        </p:nvSpPr>
        <p:spPr>
          <a:xfrm>
            <a:off x="7615411" y="2906931"/>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24" name="TextBox 23"/>
          <p:cNvSpPr txBox="1"/>
          <p:nvPr/>
        </p:nvSpPr>
        <p:spPr>
          <a:xfrm>
            <a:off x="4648200" y="3588639"/>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25" name="TextBox 24"/>
          <p:cNvSpPr txBox="1"/>
          <p:nvPr/>
        </p:nvSpPr>
        <p:spPr>
          <a:xfrm>
            <a:off x="7062961" y="4977727"/>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109578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18" presetClass="entr" presetSubtype="1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1000"/>
                                        <p:tgtEl>
                                          <p:spTgt spid="21"/>
                                        </p:tgtEl>
                                      </p:cBhvr>
                                    </p:animEffec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5" grpId="0" animBg="1"/>
      <p:bldP spid="12" grpId="0" animBg="1"/>
      <p:bldP spid="13" grpId="0" animBg="1"/>
      <p:bldP spid="14" grpId="0" animBg="1"/>
      <p:bldP spid="15" grpId="0" animBg="1"/>
      <p:bldP spid="7" grpId="0"/>
      <p:bldP spid="17" grpId="0"/>
      <p:bldP spid="18"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252" y="4066896"/>
            <a:ext cx="2765512" cy="2391280"/>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9008" y="2021481"/>
            <a:ext cx="3567220" cy="4565810"/>
          </a:xfrm>
          <a:prstGeom prst="rect">
            <a:avLst/>
          </a:prstGeom>
        </p:spPr>
      </p:pic>
      <p:sp>
        <p:nvSpPr>
          <p:cNvPr id="48" name="矩形: 圆角 47">
            <a:extLst>
              <a:ext uri="{FF2B5EF4-FFF2-40B4-BE49-F238E27FC236}">
                <a16:creationId xmlns:a16="http://schemas.microsoft.com/office/drawing/2014/main" id="{7599D525-A046-4D0F-A36D-82DDDE3AE4F0}"/>
              </a:ext>
            </a:extLst>
          </p:cNvPr>
          <p:cNvSpPr/>
          <p:nvPr/>
        </p:nvSpPr>
        <p:spPr>
          <a:xfrm>
            <a:off x="7970005" y="4612292"/>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9" name="矩形: 圆角 48">
            <a:extLst>
              <a:ext uri="{FF2B5EF4-FFF2-40B4-BE49-F238E27FC236}">
                <a16:creationId xmlns:a16="http://schemas.microsoft.com/office/drawing/2014/main" id="{556EB3FC-1993-41C9-A6AD-A9DF79CA9A4D}"/>
              </a:ext>
            </a:extLst>
          </p:cNvPr>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0" name="矩形: 圆角 49">
            <a:extLst>
              <a:ext uri="{FF2B5EF4-FFF2-40B4-BE49-F238E27FC236}">
                <a16:creationId xmlns:a16="http://schemas.microsoft.com/office/drawing/2014/main" id="{D8BE3567-9D3D-48F6-9B44-6DC418B4DF35}"/>
              </a:ext>
            </a:extLst>
          </p:cNvPr>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7"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881" y="2142204"/>
            <a:ext cx="1158195" cy="1630532"/>
          </a:xfrm>
          <a:prstGeom prst="rect">
            <a:avLst/>
          </a:prstGeom>
        </p:spPr>
      </p:pic>
      <p:pic>
        <p:nvPicPr>
          <p:cNvPr id="29"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11393714" y="2142204"/>
            <a:ext cx="1158195" cy="1630532"/>
          </a:xfrm>
          <a:prstGeom prst="rect">
            <a:avLst/>
          </a:prstGeom>
        </p:spPr>
      </p:pic>
      <p:sp>
        <p:nvSpPr>
          <p:cNvPr id="32" name="文本框 2">
            <a:extLst>
              <a:ext uri="{FF2B5EF4-FFF2-40B4-BE49-F238E27FC236}">
                <a16:creationId xmlns:a16="http://schemas.microsoft.com/office/drawing/2014/main" id="{37BF8F64-C00C-4C4B-AB1C-865F1DDC9CA2}"/>
              </a:ext>
            </a:extLst>
          </p:cNvPr>
          <p:cNvSpPr txBox="1"/>
          <p:nvPr/>
        </p:nvSpPr>
        <p:spPr bwMode="auto">
          <a:xfrm>
            <a:off x="873423" y="1072616"/>
            <a:ext cx="10413178" cy="923330"/>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UTM Amerika Sans" panose="02040603050506020204" pitchFamily="18" charset="0"/>
                <a:ea typeface="百变马丁" panose="02010601030101010101" pitchFamily="2" charset="-122"/>
                <a:cs typeface="+mn-cs"/>
              </a:rPr>
              <a:t>CHÚC CÁC EM HỌC TỐT</a:t>
            </a:r>
            <a:endParaRPr kumimoji="0" lang="zh-CN" altLang="en-US" sz="54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UTM Amerika Sans" panose="02040603050506020204" pitchFamily="18" charset="0"/>
              <a:ea typeface="百变马丁" panose="02010601030101010101" pitchFamily="2" charset="-122"/>
              <a:cs typeface="+mn-cs"/>
            </a:endParaRPr>
          </a:p>
        </p:txBody>
      </p:sp>
    </p:spTree>
    <p:extLst>
      <p:ext uri="{BB962C8B-B14F-4D97-AF65-F5344CB8AC3E}">
        <p14:creationId xmlns:p14="http://schemas.microsoft.com/office/powerpoint/2010/main" val="2822196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0-#ppt_w/2"/>
                                          </p:val>
                                        </p:tav>
                                        <p:tav tm="100000">
                                          <p:val>
                                            <p:strVal val="#ppt_x"/>
                                          </p:val>
                                        </p:tav>
                                      </p:tavLst>
                                    </p:anim>
                                    <p:anim calcmode="lin" valueType="num">
                                      <p:cBhvr additive="base">
                                        <p:cTn id="77" dur="500" fill="hold"/>
                                        <p:tgtEl>
                                          <p:spTgt spid="27"/>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par>
                                <p:cTn id="82" presetID="18" presetClass="entr" presetSubtype="12"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strips(downLeft)">
                                      <p:cBhvr>
                                        <p:cTn id="8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49" grpId="0" animBg="1"/>
      <p:bldP spid="50"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35" name="图片 2">
            <a:extLst>
              <a:ext uri="{FF2B5EF4-FFF2-40B4-BE49-F238E27FC236}">
                <a16:creationId xmlns:a16="http://schemas.microsoft.com/office/drawing/2014/main" id="{CA2BE855-F9E0-4987-9F1F-4312E7789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029440">
            <a:off x="-2947655" y="-8763981"/>
            <a:ext cx="19207746" cy="19200514"/>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5">
            <a:extLst>
              <a:ext uri="{28A0092B-C50C-407E-A947-70E740481C1C}">
                <a14:useLocalDpi xmlns:a14="http://schemas.microsoft.com/office/drawing/2010/main" val="0"/>
              </a:ext>
            </a:extLst>
          </a:blip>
          <a:srcRect b="17294"/>
          <a:stretch/>
        </p:blipFill>
        <p:spPr>
          <a:xfrm>
            <a:off x="-1" y="4254243"/>
            <a:ext cx="4359961"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55229" y="4984222"/>
            <a:ext cx="4116590"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814061" y="305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8365932" y="4359740"/>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409" y="1551103"/>
            <a:ext cx="3567220" cy="4565810"/>
          </a:xfrm>
          <a:prstGeom prst="rect">
            <a:avLst/>
          </a:prstGeom>
        </p:spPr>
      </p:pic>
      <p:pic>
        <p:nvPicPr>
          <p:cNvPr id="29" name="Picture 2" descr="https://lh3.googleusercontent.com/SyMXCy4PC5TKV44BrcLp7j9vI26kQlSOrkf6KaTckEM_GGkQBKsHpP30Ku5B-PwacCBImUcG6y6tvINA-qRw5PcJmMudQp5r2TXsb4ESwDjUIoDgjcRyrfGi2Gl37EjUMPZ32Ps"/>
          <p:cNvPicPr>
            <a:picLocks noChangeAspect="1" noChangeArrowheads="1"/>
          </p:cNvPicPr>
          <p:nvPr/>
        </p:nvPicPr>
        <p:blipFill rotWithShape="1">
          <a:blip r:embed="rId16">
            <a:extLst>
              <a:ext uri="{28A0092B-C50C-407E-A947-70E740481C1C}">
                <a14:useLocalDpi xmlns:a14="http://schemas.microsoft.com/office/drawing/2010/main" val="0"/>
              </a:ext>
            </a:extLst>
          </a:blip>
          <a:srcRect l="24117" r="18857" b="27659"/>
          <a:stretch/>
        </p:blipFill>
        <p:spPr bwMode="auto">
          <a:xfrm>
            <a:off x="8508036" y="2082268"/>
            <a:ext cx="4393870" cy="47860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053233" y="230186"/>
            <a:ext cx="3967753"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Tiếng</a:t>
            </a:r>
            <a:r>
              <a:rPr kumimoji="0" lang="vi-VN" sz="5400" b="0" i="0" u="none" strike="noStrike" kern="1200" cap="none" spc="0" normalizeH="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 Việt 2</a:t>
            </a:r>
            <a:endParaRPr kumimoji="0" lang="en-US"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endParaRPr>
          </a:p>
        </p:txBody>
      </p:sp>
      <p:grpSp>
        <p:nvGrpSpPr>
          <p:cNvPr id="32" name="Group 31"/>
          <p:cNvGrpSpPr/>
          <p:nvPr/>
        </p:nvGrpSpPr>
        <p:grpSpPr>
          <a:xfrm>
            <a:off x="3792060" y="1130820"/>
            <a:ext cx="6502897" cy="3075603"/>
            <a:chOff x="1064663" y="1660701"/>
            <a:chExt cx="8624139" cy="3829108"/>
          </a:xfrm>
        </p:grpSpPr>
        <p:sp>
          <p:nvSpPr>
            <p:cNvPr id="33" name="TextBox 32"/>
            <p:cNvSpPr txBox="1"/>
            <p:nvPr/>
          </p:nvSpPr>
          <p:spPr>
            <a:xfrm>
              <a:off x="1064663" y="1696327"/>
              <a:ext cx="8526484" cy="37934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225E30"/>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225E30"/>
                </a:solidFill>
                <a:effectLst/>
                <a:uLnTx/>
                <a:uFillTx/>
                <a:latin typeface="UTM Cooper Black" panose="02040603050506020204" pitchFamily="18" charset="0"/>
                <a:ea typeface="微软雅黑"/>
              </a:endParaRPr>
            </a:p>
          </p:txBody>
        </p:sp>
        <p:sp>
          <p:nvSpPr>
            <p:cNvPr id="34" name="TextBox 33"/>
            <p:cNvSpPr txBox="1"/>
            <p:nvPr/>
          </p:nvSpPr>
          <p:spPr>
            <a:xfrm>
              <a:off x="1162318" y="1660701"/>
              <a:ext cx="8526484" cy="379348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64AF2F"/>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64AF2F"/>
                </a:solidFill>
                <a:effectLst/>
                <a:uLnTx/>
                <a:uFillTx/>
                <a:latin typeface="UTM Cooper Black" panose="02040603050506020204" pitchFamily="18" charset="0"/>
                <a:ea typeface="微软雅黑"/>
              </a:endParaRPr>
            </a:p>
          </p:txBody>
        </p:sp>
      </p:grpSp>
      <p:pic>
        <p:nvPicPr>
          <p:cNvPr id="42" name="图片 2">
            <a:extLst>
              <a:ext uri="{FF2B5EF4-FFF2-40B4-BE49-F238E27FC236}">
                <a16:creationId xmlns:a16="http://schemas.microsoft.com/office/drawing/2014/main" id="{7D054EC0-6CB6-482E-B374-0910C2508D9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4900" y="3703374"/>
            <a:ext cx="3848056" cy="3084248"/>
          </a:xfrm>
          <a:prstGeom prst="rect">
            <a:avLst/>
          </a:prstGeom>
        </p:spPr>
      </p:pic>
      <p:sp>
        <p:nvSpPr>
          <p:cNvPr id="43" name="TextBox 42"/>
          <p:cNvSpPr txBox="1"/>
          <p:nvPr/>
        </p:nvSpPr>
        <p:spPr>
          <a:xfrm>
            <a:off x="10566411" y="6488612"/>
            <a:ext cx="1927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6E74"/>
                </a:solidFill>
                <a:effectLst/>
                <a:uLnTx/>
                <a:uFillTx/>
                <a:latin typeface="UTM A&amp;S Heartbeat" panose="02040603050506020204" pitchFamily="18" charset="0"/>
                <a:ea typeface="微软雅黑"/>
                <a:cs typeface="+mn-cs"/>
              </a:rPr>
              <a:t>MĂNG NON</a:t>
            </a:r>
          </a:p>
        </p:txBody>
      </p:sp>
    </p:spTree>
    <p:extLst>
      <p:ext uri="{BB962C8B-B14F-4D97-AF65-F5344CB8AC3E}">
        <p14:creationId xmlns:p14="http://schemas.microsoft.com/office/powerpoint/2010/main" val="358809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26"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down)">
                                      <p:cBhvr>
                                        <p:cTn id="55" dur="580">
                                          <p:stCondLst>
                                            <p:cond delay="0"/>
                                          </p:stCondLst>
                                        </p:cTn>
                                        <p:tgtEl>
                                          <p:spTgt spid="42"/>
                                        </p:tgtEl>
                                      </p:cBhvr>
                                    </p:animEffect>
                                    <p:anim calcmode="lin" valueType="num">
                                      <p:cBhvr>
                                        <p:cTn id="5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1" dur="26">
                                          <p:stCondLst>
                                            <p:cond delay="650"/>
                                          </p:stCondLst>
                                        </p:cTn>
                                        <p:tgtEl>
                                          <p:spTgt spid="42"/>
                                        </p:tgtEl>
                                      </p:cBhvr>
                                      <p:to x="100000" y="60000"/>
                                    </p:animScale>
                                    <p:animScale>
                                      <p:cBhvr>
                                        <p:cTn id="62" dur="166" decel="50000">
                                          <p:stCondLst>
                                            <p:cond delay="676"/>
                                          </p:stCondLst>
                                        </p:cTn>
                                        <p:tgtEl>
                                          <p:spTgt spid="42"/>
                                        </p:tgtEl>
                                      </p:cBhvr>
                                      <p:to x="100000" y="100000"/>
                                    </p:animScale>
                                    <p:animScale>
                                      <p:cBhvr>
                                        <p:cTn id="63" dur="26">
                                          <p:stCondLst>
                                            <p:cond delay="1312"/>
                                          </p:stCondLst>
                                        </p:cTn>
                                        <p:tgtEl>
                                          <p:spTgt spid="42"/>
                                        </p:tgtEl>
                                      </p:cBhvr>
                                      <p:to x="100000" y="80000"/>
                                    </p:animScale>
                                    <p:animScale>
                                      <p:cBhvr>
                                        <p:cTn id="64" dur="166" decel="50000">
                                          <p:stCondLst>
                                            <p:cond delay="1338"/>
                                          </p:stCondLst>
                                        </p:cTn>
                                        <p:tgtEl>
                                          <p:spTgt spid="42"/>
                                        </p:tgtEl>
                                      </p:cBhvr>
                                      <p:to x="100000" y="100000"/>
                                    </p:animScale>
                                    <p:animScale>
                                      <p:cBhvr>
                                        <p:cTn id="65" dur="26">
                                          <p:stCondLst>
                                            <p:cond delay="1642"/>
                                          </p:stCondLst>
                                        </p:cTn>
                                        <p:tgtEl>
                                          <p:spTgt spid="42"/>
                                        </p:tgtEl>
                                      </p:cBhvr>
                                      <p:to x="100000" y="90000"/>
                                    </p:animScale>
                                    <p:animScale>
                                      <p:cBhvr>
                                        <p:cTn id="66" dur="166" decel="50000">
                                          <p:stCondLst>
                                            <p:cond delay="1668"/>
                                          </p:stCondLst>
                                        </p:cTn>
                                        <p:tgtEl>
                                          <p:spTgt spid="42"/>
                                        </p:tgtEl>
                                      </p:cBhvr>
                                      <p:to x="100000" y="100000"/>
                                    </p:animScale>
                                    <p:animScale>
                                      <p:cBhvr>
                                        <p:cTn id="67" dur="26">
                                          <p:stCondLst>
                                            <p:cond delay="1808"/>
                                          </p:stCondLst>
                                        </p:cTn>
                                        <p:tgtEl>
                                          <p:spTgt spid="42"/>
                                        </p:tgtEl>
                                      </p:cBhvr>
                                      <p:to x="100000" y="95000"/>
                                    </p:animScale>
                                    <p:animScale>
                                      <p:cBhvr>
                                        <p:cTn id="68" dur="166" decel="50000">
                                          <p:stCondLst>
                                            <p:cond delay="1834"/>
                                          </p:stCondLst>
                                        </p:cTn>
                                        <p:tgtEl>
                                          <p:spTgt spid="42"/>
                                        </p:tgtEl>
                                      </p:cBhvr>
                                      <p:to x="100000" y="100000"/>
                                    </p:animScale>
                                  </p:childTnLst>
                                </p:cTn>
                              </p:par>
                            </p:childTnLst>
                          </p:cTn>
                        </p:par>
                        <p:par>
                          <p:cTn id="69" fill="hold">
                            <p:stCondLst>
                              <p:cond delay="50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500"/>
                            </p:stCondLst>
                            <p:childTnLst>
                              <p:par>
                                <p:cTn id="74" presetID="53" presetClass="entr" presetSubtype="16"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53"/>
            <a:ext cx="12192000" cy="6858000"/>
          </a:xfrm>
          <a:prstGeom prst="rect">
            <a:avLst/>
          </a:prstGeom>
        </p:spPr>
      </p:pic>
      <p:grpSp>
        <p:nvGrpSpPr>
          <p:cNvPr id="6" name="กลุ่ม 45"/>
          <p:cNvGrpSpPr/>
          <p:nvPr/>
        </p:nvGrpSpPr>
        <p:grpSpPr>
          <a:xfrm rot="16200000">
            <a:off x="5084599" y="90238"/>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 name="TextBox 8"/>
          <p:cNvSpPr txBox="1"/>
          <p:nvPr/>
        </p:nvSpPr>
        <p:spPr>
          <a:xfrm>
            <a:off x="3553191" y="2131174"/>
            <a:ext cx="503321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43D69"/>
                </a:solidFill>
                <a:effectLst/>
                <a:uLnTx/>
                <a:uFillTx/>
                <a:latin typeface="UTM Azuki" panose="02040603050506020204" pitchFamily="18" charset="0"/>
                <a:ea typeface="微软雅黑"/>
                <a:cs typeface="+mn-cs"/>
              </a:rPr>
              <a:t>KHỞI ĐỘNG</a:t>
            </a:r>
          </a:p>
        </p:txBody>
      </p:sp>
      <p:sp>
        <p:nvSpPr>
          <p:cNvPr id="10" name="TextBox 9"/>
          <p:cNvSpPr txBox="1"/>
          <p:nvPr/>
        </p:nvSpPr>
        <p:spPr>
          <a:xfrm>
            <a:off x="3594493" y="2131174"/>
            <a:ext cx="503321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FFFF00"/>
                  </a:solidFill>
                </a:ln>
                <a:noFill/>
                <a:effectLst/>
                <a:uLnTx/>
                <a:uFillTx/>
                <a:latin typeface="UTM Azuki" panose="02040603050506020204" pitchFamily="18" charset="0"/>
                <a:ea typeface="微软雅黑"/>
                <a:cs typeface="+mn-cs"/>
              </a:rPr>
              <a:t>KHỞI ĐỘNG</a:t>
            </a:r>
          </a:p>
        </p:txBody>
      </p:sp>
      <p:grpSp>
        <p:nvGrpSpPr>
          <p:cNvPr id="11" name="组合 10">
            <a:extLst>
              <a:ext uri="{FF2B5EF4-FFF2-40B4-BE49-F238E27FC236}">
                <a16:creationId xmlns:a16="http://schemas.microsoft.com/office/drawing/2014/main" id="{00A5F888-435E-404C-B9BA-53D3187FEBF2}"/>
              </a:ext>
            </a:extLst>
          </p:cNvPr>
          <p:cNvGrpSpPr/>
          <p:nvPr/>
        </p:nvGrpSpPr>
        <p:grpSpPr>
          <a:xfrm flipV="1">
            <a:off x="2352838" y="1379435"/>
            <a:ext cx="7982249" cy="465032"/>
            <a:chOff x="1409699" y="3218931"/>
            <a:chExt cx="8947706" cy="420137"/>
          </a:xfrm>
        </p:grpSpPr>
        <p:pic>
          <p:nvPicPr>
            <p:cNvPr id="12"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3"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417760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Nong trai\old-mcdonalds-farm-plain.jpg"/>
          <p:cNvPicPr>
            <a:picLocks noChangeAspect="1"/>
          </p:cNvPicPr>
          <p:nvPr/>
        </p:nvPicPr>
        <p:blipFill>
          <a:blip r:embed="rId2"/>
          <a:stretch>
            <a:fillRect/>
          </a:stretch>
        </p:blipFill>
        <p:spPr>
          <a:xfrm>
            <a:off x="0" y="22226"/>
            <a:ext cx="12319000" cy="6810269"/>
          </a:xfrm>
          <a:prstGeom prst="rect">
            <a:avLst/>
          </a:prstGeom>
          <a:noFill/>
          <a:ln w="9525">
            <a:noFill/>
          </a:ln>
        </p:spPr>
      </p:pic>
      <p:pic>
        <p:nvPicPr>
          <p:cNvPr id="3075" name="Picture 3" descr="C:\Users\ADMIN\Desktop\Tai nguyen thiet ke tro choi\Bảng gỗ\canstock6432558.jpg"/>
          <p:cNvPicPr>
            <a:picLocks noChangeAspect="1"/>
          </p:cNvPicPr>
          <p:nvPr/>
        </p:nvPicPr>
        <p:blipFill>
          <a:blip r:embed="rId3"/>
          <a:stretch>
            <a:fillRect/>
          </a:stretch>
        </p:blipFill>
        <p:spPr>
          <a:xfrm>
            <a:off x="5334000" y="4749801"/>
            <a:ext cx="2057400" cy="2600325"/>
          </a:xfrm>
          <a:prstGeom prst="rect">
            <a:avLst/>
          </a:prstGeom>
          <a:noFill/>
          <a:ln w="9525">
            <a:noFill/>
          </a:ln>
        </p:spPr>
      </p:pic>
      <p:sp>
        <p:nvSpPr>
          <p:cNvPr id="4" name="TextBox 3"/>
          <p:cNvSpPr txBox="1"/>
          <p:nvPr/>
        </p:nvSpPr>
        <p:spPr>
          <a:xfrm>
            <a:off x="5234469" y="5257801"/>
            <a:ext cx="2172326" cy="954107"/>
          </a:xfrm>
          <a:prstGeom prst="rect">
            <a:avLst/>
          </a:prstGeom>
          <a:noFill/>
          <a:ln w="9525">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9900"/>
                </a:solidFill>
                <a:effectLst/>
                <a:uLnTx/>
                <a:uFillTx/>
                <a:latin typeface="UTM Azuki"/>
                <a:ea typeface="微软雅黑"/>
                <a:cs typeface="+mn-cs"/>
              </a:rPr>
              <a:t>XÂY DỰNG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9900"/>
                </a:solidFill>
                <a:effectLst/>
                <a:uLnTx/>
                <a:uFillTx/>
                <a:latin typeface="UTM Azuki"/>
                <a:ea typeface="微软雅黑"/>
                <a:cs typeface="+mn-cs"/>
              </a:rPr>
              <a:t>NÔNG TRẠI</a:t>
            </a:r>
          </a:p>
        </p:txBody>
      </p:sp>
      <p:pic>
        <p:nvPicPr>
          <p:cNvPr id="10245" name="Picture 4" descr="C:\Users\ADMIN\Desktop\Tai nguyen thiet ke tro choi\Bảng gỗ\bat dau.png">
            <a:hlinkClick r:id="rId4" action="ppaction://hlinksldjump"/>
          </p:cNvPr>
          <p:cNvPicPr>
            <a:picLocks noChangeAspect="1"/>
          </p:cNvPicPr>
          <p:nvPr/>
        </p:nvPicPr>
        <p:blipFill>
          <a:blip r:embed="rId5"/>
          <a:stretch>
            <a:fillRect/>
          </a:stretch>
        </p:blipFill>
        <p:spPr>
          <a:xfrm>
            <a:off x="8839200" y="22226"/>
            <a:ext cx="1709738" cy="968375"/>
          </a:xfrm>
          <a:prstGeom prst="rect">
            <a:avLst/>
          </a:prstGeom>
          <a:noFill/>
          <a:ln w="9525">
            <a:noFill/>
          </a:ln>
        </p:spPr>
      </p:pic>
    </p:spTree>
    <p:extLst>
      <p:ext uri="{BB962C8B-B14F-4D97-AF65-F5344CB8AC3E}">
        <p14:creationId xmlns:p14="http://schemas.microsoft.com/office/powerpoint/2010/main" val="51264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Desktop\Nong trai\transcoder.png"/>
          <p:cNvPicPr>
            <a:picLocks noChangeAspect="1"/>
          </p:cNvPicPr>
          <p:nvPr/>
        </p:nvPicPr>
        <p:blipFill>
          <a:blip r:embed="rId3"/>
          <a:stretch>
            <a:fillRect/>
          </a:stretch>
        </p:blipFill>
        <p:spPr>
          <a:xfrm>
            <a:off x="0" y="1"/>
            <a:ext cx="12192000" cy="7053263"/>
          </a:xfrm>
          <a:prstGeom prst="rect">
            <a:avLst/>
          </a:prstGeom>
          <a:noFill/>
          <a:ln w="9525">
            <a:noFill/>
          </a:ln>
        </p:spPr>
      </p:pic>
      <p:pic>
        <p:nvPicPr>
          <p:cNvPr id="11267" name="Picture 12" descr="C:\Users\ADMIN\Desktop\Nong trai\dep-of-vector-farm-animals (5).jpg"/>
          <p:cNvPicPr>
            <a:picLocks noChangeAspect="1"/>
          </p:cNvPicPr>
          <p:nvPr/>
        </p:nvPicPr>
        <p:blipFill>
          <a:blip r:embed="rId4"/>
          <a:stretch>
            <a:fillRect/>
          </a:stretch>
        </p:blipFill>
        <p:spPr>
          <a:xfrm>
            <a:off x="5899150" y="1214439"/>
            <a:ext cx="806450" cy="1131887"/>
          </a:xfrm>
          <a:prstGeom prst="rect">
            <a:avLst/>
          </a:prstGeom>
          <a:noFill/>
          <a:ln w="9525">
            <a:noFill/>
          </a:ln>
        </p:spPr>
      </p:pic>
      <p:pic>
        <p:nvPicPr>
          <p:cNvPr id="11268" name="Picture 15" descr="C:\Users\ADMIN\Desktop\Nong trai\bauernhof-gegenstände-43016029 (2).jpg"/>
          <p:cNvPicPr>
            <a:picLocks noChangeAspect="1"/>
          </p:cNvPicPr>
          <p:nvPr/>
        </p:nvPicPr>
        <p:blipFill>
          <a:blip r:embed="rId5"/>
          <a:stretch>
            <a:fillRect/>
          </a:stretch>
        </p:blipFill>
        <p:spPr>
          <a:xfrm>
            <a:off x="3276601" y="3541714"/>
            <a:ext cx="1749425" cy="700087"/>
          </a:xfrm>
          <a:prstGeom prst="rect">
            <a:avLst/>
          </a:prstGeom>
          <a:noFill/>
          <a:ln w="9525">
            <a:noFill/>
          </a:ln>
        </p:spPr>
      </p:pic>
      <p:pic>
        <p:nvPicPr>
          <p:cNvPr id="11269" name="Picture 15" descr="C:\Users\ADMIN\Desktop\Nong trai\bauernhof-gegenstände-43016029 (2).jpg"/>
          <p:cNvPicPr>
            <a:picLocks noChangeAspect="1"/>
          </p:cNvPicPr>
          <p:nvPr/>
        </p:nvPicPr>
        <p:blipFill>
          <a:blip r:embed="rId5"/>
          <a:stretch>
            <a:fillRect/>
          </a:stretch>
        </p:blipFill>
        <p:spPr>
          <a:xfrm>
            <a:off x="1295401" y="3675064"/>
            <a:ext cx="2557463" cy="1023937"/>
          </a:xfrm>
          <a:prstGeom prst="rect">
            <a:avLst/>
          </a:prstGeom>
          <a:noFill/>
          <a:ln w="9525">
            <a:noFill/>
          </a:ln>
        </p:spPr>
      </p:pic>
      <p:pic>
        <p:nvPicPr>
          <p:cNvPr id="11270" name="Picture 2" descr="Kết quả hình ảnh cho tree apple cartoon"/>
          <p:cNvPicPr>
            <a:picLocks noChangeAspect="1"/>
          </p:cNvPicPr>
          <p:nvPr/>
        </p:nvPicPr>
        <p:blipFill>
          <a:blip r:embed="rId6"/>
          <a:stretch>
            <a:fillRect/>
          </a:stretch>
        </p:blipFill>
        <p:spPr>
          <a:xfrm>
            <a:off x="6705600" y="720725"/>
            <a:ext cx="895350" cy="1358900"/>
          </a:xfrm>
          <a:prstGeom prst="rect">
            <a:avLst/>
          </a:prstGeom>
          <a:noFill/>
          <a:ln w="9525">
            <a:noFill/>
          </a:ln>
        </p:spPr>
      </p:pic>
      <p:pic>
        <p:nvPicPr>
          <p:cNvPr id="11271" name="Picture 2" descr="Kết quả hình ảnh cho tree apple cartoon"/>
          <p:cNvPicPr>
            <a:picLocks noChangeAspect="1"/>
          </p:cNvPicPr>
          <p:nvPr/>
        </p:nvPicPr>
        <p:blipFill>
          <a:blip r:embed="rId7"/>
          <a:stretch>
            <a:fillRect/>
          </a:stretch>
        </p:blipFill>
        <p:spPr>
          <a:xfrm>
            <a:off x="8936038" y="-431800"/>
            <a:ext cx="1579562" cy="2479675"/>
          </a:xfrm>
          <a:prstGeom prst="rect">
            <a:avLst/>
          </a:prstGeom>
          <a:noFill/>
          <a:ln w="9525">
            <a:noFill/>
          </a:ln>
        </p:spPr>
      </p:pic>
      <p:pic>
        <p:nvPicPr>
          <p:cNvPr id="61" name="Picture 11" descr="C:\Users\ADMIN\Desktop\Nong trai\dep-of-vector-farm-animals (4).jpg"/>
          <p:cNvPicPr>
            <a:picLocks noChangeAspect="1"/>
          </p:cNvPicPr>
          <p:nvPr/>
        </p:nvPicPr>
        <p:blipFill>
          <a:blip r:embed="rId8"/>
          <a:stretch>
            <a:fillRect/>
          </a:stretch>
        </p:blipFill>
        <p:spPr>
          <a:xfrm>
            <a:off x="234219" y="1320801"/>
            <a:ext cx="1529496" cy="1803399"/>
          </a:xfrm>
          <a:prstGeom prst="rect">
            <a:avLst/>
          </a:prstGeom>
          <a:noFill/>
          <a:ln w="9525">
            <a:noFill/>
          </a:ln>
        </p:spPr>
      </p:pic>
      <p:pic>
        <p:nvPicPr>
          <p:cNvPr id="62" name="Picture 22" descr="C:\Users\ADMIN\Desktop\Nong trai\2.jpg"/>
          <p:cNvPicPr>
            <a:picLocks noChangeAspect="1"/>
          </p:cNvPicPr>
          <p:nvPr/>
        </p:nvPicPr>
        <p:blipFill>
          <a:blip r:embed="rId9"/>
          <a:stretch>
            <a:fillRect/>
          </a:stretch>
        </p:blipFill>
        <p:spPr>
          <a:xfrm>
            <a:off x="3849688" y="-25400"/>
            <a:ext cx="596900" cy="806450"/>
          </a:xfrm>
          <a:prstGeom prst="rect">
            <a:avLst/>
          </a:prstGeom>
          <a:noFill/>
          <a:ln w="9525">
            <a:noFill/>
          </a:ln>
        </p:spPr>
      </p:pic>
      <p:pic>
        <p:nvPicPr>
          <p:cNvPr id="11274" name="Picture 15" descr="C:\Users\ADMIN\Desktop\Nong trai\bauernhof-gegenstände-43016029 (2).jpg"/>
          <p:cNvPicPr>
            <a:picLocks noChangeAspect="1"/>
          </p:cNvPicPr>
          <p:nvPr/>
        </p:nvPicPr>
        <p:blipFill>
          <a:blip r:embed="rId5"/>
          <a:stretch>
            <a:fillRect/>
          </a:stretch>
        </p:blipFill>
        <p:spPr>
          <a:xfrm>
            <a:off x="1328739" y="2714625"/>
            <a:ext cx="1749425" cy="698500"/>
          </a:xfrm>
          <a:prstGeom prst="rect">
            <a:avLst/>
          </a:prstGeom>
          <a:noFill/>
          <a:ln w="9525">
            <a:noFill/>
          </a:ln>
        </p:spPr>
      </p:pic>
      <p:pic>
        <p:nvPicPr>
          <p:cNvPr id="66" name="Picture 14" descr="C:\Users\ADMIN\Desktop\Nong trai\58fefc29c5857 (3).png"/>
          <p:cNvPicPr>
            <a:picLocks noChangeAspect="1"/>
          </p:cNvPicPr>
          <p:nvPr/>
        </p:nvPicPr>
        <p:blipFill>
          <a:blip r:embed="rId10"/>
          <a:stretch>
            <a:fillRect/>
          </a:stretch>
        </p:blipFill>
        <p:spPr>
          <a:xfrm>
            <a:off x="2139950" y="2676525"/>
            <a:ext cx="1395208" cy="1319213"/>
          </a:xfrm>
          <a:prstGeom prst="rect">
            <a:avLst/>
          </a:prstGeom>
          <a:noFill/>
          <a:ln w="9525">
            <a:noFill/>
          </a:ln>
        </p:spPr>
      </p:pic>
      <p:pic>
        <p:nvPicPr>
          <p:cNvPr id="67" name="Picture 14" descr="C:\Users\ADMIN\Desktop\Nong trai\58fefc29c5857 (3).png"/>
          <p:cNvPicPr>
            <a:picLocks noChangeAspect="1"/>
          </p:cNvPicPr>
          <p:nvPr/>
        </p:nvPicPr>
        <p:blipFill>
          <a:blip r:embed="rId11"/>
          <a:stretch>
            <a:fillRect/>
          </a:stretch>
        </p:blipFill>
        <p:spPr>
          <a:xfrm>
            <a:off x="3505200" y="2525339"/>
            <a:ext cx="1421074" cy="1300536"/>
          </a:xfrm>
          <a:prstGeom prst="rect">
            <a:avLst/>
          </a:prstGeom>
          <a:noFill/>
          <a:ln w="9525">
            <a:noFill/>
          </a:ln>
        </p:spPr>
      </p:pic>
      <p:pic>
        <p:nvPicPr>
          <p:cNvPr id="68" name="Picture 20" descr="C:\Users\ADMIN\Desktop\Nong trai\472224296 (4).jpg"/>
          <p:cNvPicPr>
            <a:picLocks noChangeAspect="1"/>
          </p:cNvPicPr>
          <p:nvPr/>
        </p:nvPicPr>
        <p:blipFill>
          <a:blip r:embed="rId12"/>
          <a:stretch>
            <a:fillRect/>
          </a:stretch>
        </p:blipFill>
        <p:spPr>
          <a:xfrm>
            <a:off x="2374900" y="-25400"/>
            <a:ext cx="596900" cy="806450"/>
          </a:xfrm>
          <a:prstGeom prst="rect">
            <a:avLst/>
          </a:prstGeom>
          <a:noFill/>
          <a:ln w="9525">
            <a:noFill/>
          </a:ln>
        </p:spPr>
      </p:pic>
      <p:pic>
        <p:nvPicPr>
          <p:cNvPr id="11278" name="Picture 5" descr="C:\Users\ADMIN\Desktop\Nong trai\barn-clipart-old-macdonald-2a.jpg"/>
          <p:cNvPicPr>
            <a:picLocks noChangeAspect="1"/>
          </p:cNvPicPr>
          <p:nvPr/>
        </p:nvPicPr>
        <p:blipFill>
          <a:blip r:embed="rId13"/>
          <a:stretch>
            <a:fillRect/>
          </a:stretch>
        </p:blipFill>
        <p:spPr>
          <a:xfrm>
            <a:off x="7924801" y="279401"/>
            <a:ext cx="3071813" cy="3255963"/>
          </a:xfrm>
          <a:prstGeom prst="rect">
            <a:avLst/>
          </a:prstGeom>
          <a:noFill/>
          <a:ln w="9525">
            <a:noFill/>
          </a:ln>
        </p:spPr>
      </p:pic>
      <p:pic>
        <p:nvPicPr>
          <p:cNvPr id="70" name="Picture 13" descr="C:\Users\ADMIN\Desktop\Nong trai\58fefc29c5857 (2).png"/>
          <p:cNvPicPr>
            <a:picLocks noChangeAspect="1"/>
          </p:cNvPicPr>
          <p:nvPr/>
        </p:nvPicPr>
        <p:blipFill>
          <a:blip r:embed="rId14"/>
          <a:stretch>
            <a:fillRect/>
          </a:stretch>
        </p:blipFill>
        <p:spPr>
          <a:xfrm>
            <a:off x="5169422" y="2511426"/>
            <a:ext cx="2673272" cy="1214437"/>
          </a:xfrm>
          <a:prstGeom prst="rect">
            <a:avLst/>
          </a:prstGeom>
          <a:noFill/>
          <a:ln w="9525">
            <a:noFill/>
          </a:ln>
        </p:spPr>
      </p:pic>
      <p:pic>
        <p:nvPicPr>
          <p:cNvPr id="71" name="Picture 21" descr="C:\Users\ADMIN\Desktop\Nong trai\472224296 (5).jpg"/>
          <p:cNvPicPr>
            <a:picLocks noChangeAspect="1"/>
          </p:cNvPicPr>
          <p:nvPr/>
        </p:nvPicPr>
        <p:blipFill>
          <a:blip r:embed="rId15"/>
          <a:stretch>
            <a:fillRect/>
          </a:stretch>
        </p:blipFill>
        <p:spPr>
          <a:xfrm>
            <a:off x="1600200" y="-25400"/>
            <a:ext cx="592138" cy="766763"/>
          </a:xfrm>
          <a:prstGeom prst="rect">
            <a:avLst/>
          </a:prstGeom>
          <a:noFill/>
          <a:ln w="9525">
            <a:noFill/>
          </a:ln>
        </p:spPr>
      </p:pic>
      <p:pic>
        <p:nvPicPr>
          <p:cNvPr id="72" name="Picture 9" descr="C:\Users\ADMIN\Desktop\Nong trai\dep-of-vector-farm-animals (2).jpg"/>
          <p:cNvPicPr>
            <a:picLocks noChangeAspect="1"/>
          </p:cNvPicPr>
          <p:nvPr/>
        </p:nvPicPr>
        <p:blipFill>
          <a:blip r:embed="rId16"/>
          <a:stretch>
            <a:fillRect/>
          </a:stretch>
        </p:blipFill>
        <p:spPr>
          <a:xfrm>
            <a:off x="10111845" y="2608427"/>
            <a:ext cx="1414139" cy="1651786"/>
          </a:xfrm>
          <a:prstGeom prst="rect">
            <a:avLst/>
          </a:prstGeom>
          <a:noFill/>
          <a:ln w="9525">
            <a:noFill/>
          </a:ln>
        </p:spPr>
      </p:pic>
      <p:pic>
        <p:nvPicPr>
          <p:cNvPr id="74" name="Picture 10" descr="C:\Users\ADMIN\Desktop\Nong trai\dep-of-vector-farm-animals (3).jpg"/>
          <p:cNvPicPr>
            <a:picLocks noChangeAspect="1"/>
          </p:cNvPicPr>
          <p:nvPr/>
        </p:nvPicPr>
        <p:blipFill>
          <a:blip r:embed="rId17"/>
          <a:stretch>
            <a:fillRect/>
          </a:stretch>
        </p:blipFill>
        <p:spPr>
          <a:xfrm rot="-177394">
            <a:off x="7974014" y="3189288"/>
            <a:ext cx="1965325" cy="1746250"/>
          </a:xfrm>
          <a:prstGeom prst="rect">
            <a:avLst/>
          </a:prstGeom>
          <a:noFill/>
          <a:ln w="9525">
            <a:noFill/>
          </a:ln>
        </p:spPr>
      </p:pic>
      <p:pic>
        <p:nvPicPr>
          <p:cNvPr id="75" name="Picture 19" descr="C:\Users\ADMIN\Desktop\Nong trai\472224296 (3).jpg"/>
          <p:cNvPicPr>
            <a:picLocks noChangeAspect="1"/>
          </p:cNvPicPr>
          <p:nvPr/>
        </p:nvPicPr>
        <p:blipFill>
          <a:blip r:embed="rId18"/>
          <a:stretch>
            <a:fillRect/>
          </a:stretch>
        </p:blipFill>
        <p:spPr>
          <a:xfrm>
            <a:off x="3094038" y="-25400"/>
            <a:ext cx="603250" cy="776288"/>
          </a:xfrm>
          <a:prstGeom prst="rect">
            <a:avLst/>
          </a:prstGeom>
          <a:noFill/>
          <a:ln w="9525">
            <a:noFill/>
          </a:ln>
        </p:spPr>
      </p:pic>
      <p:pic>
        <p:nvPicPr>
          <p:cNvPr id="76" name="Picture 10" descr="C:\Users\ADMIN\Desktop\Nong trai\dep-of-vector-farm-animals (3).jpg"/>
          <p:cNvPicPr>
            <a:picLocks noChangeAspect="1"/>
          </p:cNvPicPr>
          <p:nvPr/>
        </p:nvPicPr>
        <p:blipFill>
          <a:blip r:embed="rId19"/>
          <a:stretch>
            <a:fillRect/>
          </a:stretch>
        </p:blipFill>
        <p:spPr>
          <a:xfrm rot="-177394" flipH="1">
            <a:off x="2254974" y="4132827"/>
            <a:ext cx="1999472" cy="2059478"/>
          </a:xfrm>
          <a:prstGeom prst="rect">
            <a:avLst/>
          </a:prstGeom>
          <a:noFill/>
          <a:ln w="9525">
            <a:noFill/>
          </a:ln>
        </p:spPr>
      </p:pic>
      <p:pic>
        <p:nvPicPr>
          <p:cNvPr id="78" name="Picture 6" descr="C:\Users\ADMIN\Desktop\Nong trai\700_FO32939240_64b4071403327ba8edebdced5b1262a0.jpg"/>
          <p:cNvPicPr>
            <a:picLocks noChangeAspect="1"/>
          </p:cNvPicPr>
          <p:nvPr/>
        </p:nvPicPr>
        <p:blipFill>
          <a:blip r:embed="rId20"/>
          <a:stretch>
            <a:fillRect/>
          </a:stretch>
        </p:blipFill>
        <p:spPr>
          <a:xfrm>
            <a:off x="9173499" y="4012783"/>
            <a:ext cx="2417763" cy="3268663"/>
          </a:xfrm>
          <a:prstGeom prst="rect">
            <a:avLst/>
          </a:prstGeom>
          <a:noFill/>
          <a:ln w="9525">
            <a:noFill/>
          </a:ln>
        </p:spPr>
      </p:pic>
      <p:pic>
        <p:nvPicPr>
          <p:cNvPr id="2051" name="Picture 3" descr="C:\Users\ADMIN\Desktop\Tai nguyen thiet ke tro choi\Bảng gỗ\1.jpg">
            <a:hlinkClick r:id="rId21" action="ppaction://hlinksldjump"/>
          </p:cNvPr>
          <p:cNvPicPr>
            <a:picLocks noChangeAspect="1"/>
          </p:cNvPicPr>
          <p:nvPr/>
        </p:nvPicPr>
        <p:blipFill>
          <a:blip r:embed="rId22"/>
          <a:stretch>
            <a:fillRect/>
          </a:stretch>
        </p:blipFill>
        <p:spPr>
          <a:xfrm>
            <a:off x="1560513" y="685800"/>
            <a:ext cx="825500" cy="1125538"/>
          </a:xfrm>
          <a:prstGeom prst="rect">
            <a:avLst/>
          </a:prstGeom>
          <a:noFill/>
          <a:ln w="9525">
            <a:noFill/>
          </a:ln>
        </p:spPr>
      </p:pic>
      <p:pic>
        <p:nvPicPr>
          <p:cNvPr id="2052" name="Picture 4" descr="C:\Users\ADMIN\Desktop\Tai nguyen thiet ke tro choi\Bảng gỗ\2.jpg">
            <a:hlinkClick r:id="rId23" action="ppaction://hlinksldjump"/>
          </p:cNvPr>
          <p:cNvPicPr>
            <a:picLocks noChangeAspect="1"/>
          </p:cNvPicPr>
          <p:nvPr/>
        </p:nvPicPr>
        <p:blipFill>
          <a:blip r:embed="rId24"/>
          <a:stretch>
            <a:fillRect/>
          </a:stretch>
        </p:blipFill>
        <p:spPr>
          <a:xfrm>
            <a:off x="2286000" y="720726"/>
            <a:ext cx="781050" cy="1114425"/>
          </a:xfrm>
          <a:prstGeom prst="rect">
            <a:avLst/>
          </a:prstGeom>
          <a:noFill/>
          <a:ln w="9525">
            <a:noFill/>
          </a:ln>
        </p:spPr>
      </p:pic>
      <p:pic>
        <p:nvPicPr>
          <p:cNvPr id="2053" name="Picture 5" descr="C:\Users\ADMIN\Desktop\Tai nguyen thiet ke tro choi\Bảng gỗ\3.jpg">
            <a:hlinkClick r:id="rId25" action="ppaction://hlinksldjump"/>
          </p:cNvPr>
          <p:cNvPicPr>
            <a:picLocks noChangeAspect="1"/>
          </p:cNvPicPr>
          <p:nvPr/>
        </p:nvPicPr>
        <p:blipFill>
          <a:blip r:embed="rId26"/>
          <a:stretch>
            <a:fillRect/>
          </a:stretch>
        </p:blipFill>
        <p:spPr>
          <a:xfrm>
            <a:off x="3019426" y="650876"/>
            <a:ext cx="790575" cy="1128713"/>
          </a:xfrm>
          <a:prstGeom prst="rect">
            <a:avLst/>
          </a:prstGeom>
          <a:noFill/>
          <a:ln w="9525">
            <a:noFill/>
          </a:ln>
        </p:spPr>
      </p:pic>
      <p:pic>
        <p:nvPicPr>
          <p:cNvPr id="2054" name="Picture 6" descr="C:\Users\ADMIN\Desktop\Tai nguyen thiet ke tro choi\Bảng gỗ\4.jpg">
            <a:hlinkClick r:id="rId27" action="ppaction://hlinksldjump"/>
          </p:cNvPr>
          <p:cNvPicPr>
            <a:picLocks noChangeAspect="1"/>
          </p:cNvPicPr>
          <p:nvPr/>
        </p:nvPicPr>
        <p:blipFill>
          <a:blip r:embed="rId28"/>
          <a:stretch>
            <a:fillRect/>
          </a:stretch>
        </p:blipFill>
        <p:spPr>
          <a:xfrm>
            <a:off x="3817938" y="703264"/>
            <a:ext cx="754062" cy="1076325"/>
          </a:xfrm>
          <a:prstGeom prst="rect">
            <a:avLst/>
          </a:prstGeom>
          <a:noFill/>
          <a:ln w="9525">
            <a:noFill/>
          </a:ln>
        </p:spPr>
      </p:pic>
      <p:sp>
        <p:nvSpPr>
          <p:cNvPr id="2" name="Left Arrow 1">
            <a:hlinkClick r:id="rId29" action="ppaction://hlinksldjump"/>
          </p:cNvPr>
          <p:cNvSpPr/>
          <p:nvPr/>
        </p:nvSpPr>
        <p:spPr>
          <a:xfrm flipH="1">
            <a:off x="114682" y="6060941"/>
            <a:ext cx="986913" cy="845170"/>
          </a:xfrm>
          <a:prstGeom prst="leftArrow">
            <a:avLst/>
          </a:prstGeom>
          <a:solidFill>
            <a:srgbClr val="ED21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52678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0" y="1200"/>
                                    </p:animMotion>
                                  </p:childTnLst>
                                </p:cTn>
                              </p:par>
                            </p:childTnLst>
                          </p:cTn>
                        </p:par>
                        <p:par>
                          <p:cTn id="15" fill="hold">
                            <p:stCondLst>
                              <p:cond delay="25000"/>
                            </p:stCondLst>
                            <p:childTnLst>
                              <p:par>
                                <p:cTn id="16" presetID="1" presetClass="entr" presetSubtype="0"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200" fill="hold">
                                          <p:stCondLst>
                                            <p:cond delay="0"/>
                                          </p:stCondLst>
                                        </p:cTn>
                                        <p:tgtEl>
                                          <p:spTgt spid="72"/>
                                        </p:tgtEl>
                                        <p:attrNameLst>
                                          <p:attrName>r</p:attrName>
                                        </p:attrNameLst>
                                      </p:cBhvr>
                                    </p:animRot>
                                    <p:animRot by="-240000">
                                      <p:cBhvr>
                                        <p:cTn id="20" dur="400" fill="hold">
                                          <p:stCondLst>
                                            <p:cond delay="400"/>
                                          </p:stCondLst>
                                        </p:cTn>
                                        <p:tgtEl>
                                          <p:spTgt spid="72"/>
                                        </p:tgtEl>
                                        <p:attrNameLst>
                                          <p:attrName>r</p:attrName>
                                        </p:attrNameLst>
                                      </p:cBhvr>
                                    </p:animRot>
                                    <p:animRot by="240000">
                                      <p:cBhvr>
                                        <p:cTn id="21" dur="400" fill="hold">
                                          <p:stCondLst>
                                            <p:cond delay="800"/>
                                          </p:stCondLst>
                                        </p:cTn>
                                        <p:tgtEl>
                                          <p:spTgt spid="72"/>
                                        </p:tgtEl>
                                        <p:attrNameLst>
                                          <p:attrName>r</p:attrName>
                                        </p:attrNameLst>
                                      </p:cBhvr>
                                    </p:animRot>
                                    <p:animRot by="-240000">
                                      <p:cBhvr>
                                        <p:cTn id="22" dur="400" fill="hold">
                                          <p:stCondLst>
                                            <p:cond delay="1200"/>
                                          </p:stCondLst>
                                        </p:cTn>
                                        <p:tgtEl>
                                          <p:spTgt spid="72"/>
                                        </p:tgtEl>
                                        <p:attrNameLst>
                                          <p:attrName>r</p:attrName>
                                        </p:attrNameLst>
                                      </p:cBhvr>
                                    </p:animRot>
                                    <p:animRot by="120000">
                                      <p:cBhvr>
                                        <p:cTn id="23" dur="400" fill="hold">
                                          <p:stCondLst>
                                            <p:cond delay="16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2"/>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1"/>
                                        </p:tgtEl>
                                        <p:attrNameLst>
                                          <p:attrName>r</p:attrName>
                                        </p:attrNameLst>
                                      </p:cBhvr>
                                    </p:animRot>
                                    <p:animRot by="-240000">
                                      <p:cBhvr>
                                        <p:cTn id="31" dur="200" fill="hold">
                                          <p:stCondLst>
                                            <p:cond delay="200"/>
                                          </p:stCondLst>
                                        </p:cTn>
                                        <p:tgtEl>
                                          <p:spTgt spid="61"/>
                                        </p:tgtEl>
                                        <p:attrNameLst>
                                          <p:attrName>r</p:attrName>
                                        </p:attrNameLst>
                                      </p:cBhvr>
                                    </p:animRot>
                                    <p:animRot by="240000">
                                      <p:cBhvr>
                                        <p:cTn id="32" dur="200" fill="hold">
                                          <p:stCondLst>
                                            <p:cond delay="400"/>
                                          </p:stCondLst>
                                        </p:cTn>
                                        <p:tgtEl>
                                          <p:spTgt spid="61"/>
                                        </p:tgtEl>
                                        <p:attrNameLst>
                                          <p:attrName>r</p:attrName>
                                        </p:attrNameLst>
                                      </p:cBhvr>
                                    </p:animRot>
                                    <p:animRot by="-240000">
                                      <p:cBhvr>
                                        <p:cTn id="33" dur="200" fill="hold">
                                          <p:stCondLst>
                                            <p:cond delay="600"/>
                                          </p:stCondLst>
                                        </p:cTn>
                                        <p:tgtEl>
                                          <p:spTgt spid="61"/>
                                        </p:tgtEl>
                                        <p:attrNameLst>
                                          <p:attrName>r</p:attrName>
                                        </p:attrNameLst>
                                      </p:cBhvr>
                                    </p:animRot>
                                    <p:animRot by="120000">
                                      <p:cBhvr>
                                        <p:cTn id="34" dur="200" fill="hold">
                                          <p:stCondLst>
                                            <p:cond delay="800"/>
                                          </p:stCondLst>
                                        </p:cTn>
                                        <p:tgtEl>
                                          <p:spTgt spid="61"/>
                                        </p:tgtEl>
                                        <p:attrNameLst>
                                          <p:attrName>r</p:attrName>
                                        </p:attrNameLst>
                                      </p:cBhvr>
                                    </p:animRot>
                                  </p:childTnLst>
                                </p:cTn>
                              </p:par>
                              <p:par>
                                <p:cTn id="35"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36" dur="15000" fill="hold"/>
                                        <p:tgtEl>
                                          <p:spTgt spid="61"/>
                                        </p:tgtEl>
                                        <p:attrNameLst>
                                          <p:attrName>ppt_x</p:attrName>
                                          <p:attrName>ppt_y</p:attrName>
                                        </p:attrNameLst>
                                      </p:cBhvr>
                                      <p:rCtr x="57700" y="-900"/>
                                    </p:animMotion>
                                  </p:childTnLst>
                                </p:cTn>
                              </p:par>
                              <p:par>
                                <p:cTn id="37" presetID="1" presetClass="exit" presetSubtype="0" fill="hold"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400" fill="hold">
                                          <p:stCondLst>
                                            <p:cond delay="0"/>
                                          </p:stCondLst>
                                        </p:cTn>
                                        <p:tgtEl>
                                          <p:spTgt spid="67"/>
                                        </p:tgtEl>
                                        <p:attrNameLst>
                                          <p:attrName>r</p:attrName>
                                        </p:attrNameLst>
                                      </p:cBhvr>
                                    </p:animRot>
                                    <p:animRot by="-240000">
                                      <p:cBhvr>
                                        <p:cTn id="50" dur="800" fill="hold">
                                          <p:stCondLst>
                                            <p:cond delay="800"/>
                                          </p:stCondLst>
                                        </p:cTn>
                                        <p:tgtEl>
                                          <p:spTgt spid="67"/>
                                        </p:tgtEl>
                                        <p:attrNameLst>
                                          <p:attrName>r</p:attrName>
                                        </p:attrNameLst>
                                      </p:cBhvr>
                                    </p:animRot>
                                    <p:animRot by="240000">
                                      <p:cBhvr>
                                        <p:cTn id="51" dur="800" fill="hold">
                                          <p:stCondLst>
                                            <p:cond delay="1600"/>
                                          </p:stCondLst>
                                        </p:cTn>
                                        <p:tgtEl>
                                          <p:spTgt spid="67"/>
                                        </p:tgtEl>
                                        <p:attrNameLst>
                                          <p:attrName>r</p:attrName>
                                        </p:attrNameLst>
                                      </p:cBhvr>
                                    </p:animRot>
                                    <p:animRot by="-240000">
                                      <p:cBhvr>
                                        <p:cTn id="52" dur="800" fill="hold">
                                          <p:stCondLst>
                                            <p:cond delay="2400"/>
                                          </p:stCondLst>
                                        </p:cTn>
                                        <p:tgtEl>
                                          <p:spTgt spid="67"/>
                                        </p:tgtEl>
                                        <p:attrNameLst>
                                          <p:attrName>r</p:attrName>
                                        </p:attrNameLst>
                                      </p:cBhvr>
                                    </p:animRot>
                                    <p:animRot by="120000">
                                      <p:cBhvr>
                                        <p:cTn id="53" dur="800" fill="hold">
                                          <p:stCondLst>
                                            <p:cond delay="3200"/>
                                          </p:stCondLst>
                                        </p:cTn>
                                        <p:tgtEl>
                                          <p:spTgt spid="6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66"/>
                                        </p:tgtEl>
                                        <p:attrNameLst>
                                          <p:attrName>r</p:attrName>
                                        </p:attrNameLst>
                                      </p:cBhvr>
                                    </p:animRot>
                                    <p:animRot by="-240000">
                                      <p:cBhvr>
                                        <p:cTn id="56" dur="600" fill="hold">
                                          <p:stCondLst>
                                            <p:cond delay="600"/>
                                          </p:stCondLst>
                                        </p:cTn>
                                        <p:tgtEl>
                                          <p:spTgt spid="66"/>
                                        </p:tgtEl>
                                        <p:attrNameLst>
                                          <p:attrName>r</p:attrName>
                                        </p:attrNameLst>
                                      </p:cBhvr>
                                    </p:animRot>
                                    <p:animRot by="240000">
                                      <p:cBhvr>
                                        <p:cTn id="57" dur="600" fill="hold">
                                          <p:stCondLst>
                                            <p:cond delay="1200"/>
                                          </p:stCondLst>
                                        </p:cTn>
                                        <p:tgtEl>
                                          <p:spTgt spid="66"/>
                                        </p:tgtEl>
                                        <p:attrNameLst>
                                          <p:attrName>r</p:attrName>
                                        </p:attrNameLst>
                                      </p:cBhvr>
                                    </p:animRot>
                                    <p:animRot by="-240000">
                                      <p:cBhvr>
                                        <p:cTn id="58" dur="600" fill="hold">
                                          <p:stCondLst>
                                            <p:cond delay="1800"/>
                                          </p:stCondLst>
                                        </p:cTn>
                                        <p:tgtEl>
                                          <p:spTgt spid="66"/>
                                        </p:tgtEl>
                                        <p:attrNameLst>
                                          <p:attrName>r</p:attrName>
                                        </p:attrNameLst>
                                      </p:cBhvr>
                                    </p:animRot>
                                    <p:animRot by="120000">
                                      <p:cBhvr>
                                        <p:cTn id="59" dur="600" fill="hold">
                                          <p:stCondLst>
                                            <p:cond delay="2400"/>
                                          </p:stCondLst>
                                        </p:cTn>
                                        <p:tgtEl>
                                          <p:spTgt spid="66"/>
                                        </p:tgtEl>
                                        <p:attrNameLst>
                                          <p:attrName>r</p:attrName>
                                        </p:attrNameLst>
                                      </p:cBhvr>
                                    </p:animRot>
                                  </p:childTnLst>
                                </p:cTn>
                              </p:par>
                              <p:par>
                                <p:cTn id="60" presetID="1" presetClass="exit" presetSubtype="0" fill="hold" nodeType="withEffect">
                                  <p:stCondLst>
                                    <p:cond delay="0"/>
                                  </p:stCondLst>
                                  <p:childTnLst>
                                    <p:set>
                                      <p:cBhvr>
                                        <p:cTn id="61" dur="1" fill="hold">
                                          <p:stCondLst>
                                            <p:cond delay="0"/>
                                          </p:stCondLst>
                                        </p:cTn>
                                        <p:tgtEl>
                                          <p:spTgt spid="6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71"/>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32" presetClass="emph" presetSubtype="0" repeatCount="indefinite" fill="hold" nodeType="withEffect">
                                  <p:stCondLst>
                                    <p:cond delay="0"/>
                                  </p:stCondLst>
                                  <p:childTnLst>
                                    <p:animRot by="120000">
                                      <p:cBhvr>
                                        <p:cTn id="70" dur="500" fill="hold">
                                          <p:stCondLst>
                                            <p:cond delay="0"/>
                                          </p:stCondLst>
                                        </p:cTn>
                                        <p:tgtEl>
                                          <p:spTgt spid="70"/>
                                        </p:tgtEl>
                                        <p:attrNameLst>
                                          <p:attrName>r</p:attrName>
                                        </p:attrNameLst>
                                      </p:cBhvr>
                                    </p:animRot>
                                    <p:animRot by="-240000">
                                      <p:cBhvr>
                                        <p:cTn id="71" dur="1000" fill="hold">
                                          <p:stCondLst>
                                            <p:cond delay="1000"/>
                                          </p:stCondLst>
                                        </p:cTn>
                                        <p:tgtEl>
                                          <p:spTgt spid="70"/>
                                        </p:tgtEl>
                                        <p:attrNameLst>
                                          <p:attrName>r</p:attrName>
                                        </p:attrNameLst>
                                      </p:cBhvr>
                                    </p:animRot>
                                    <p:animRot by="240000">
                                      <p:cBhvr>
                                        <p:cTn id="72" dur="1000" fill="hold">
                                          <p:stCondLst>
                                            <p:cond delay="2000"/>
                                          </p:stCondLst>
                                        </p:cTn>
                                        <p:tgtEl>
                                          <p:spTgt spid="70"/>
                                        </p:tgtEl>
                                        <p:attrNameLst>
                                          <p:attrName>r</p:attrName>
                                        </p:attrNameLst>
                                      </p:cBhvr>
                                    </p:animRot>
                                    <p:animRot by="-240000">
                                      <p:cBhvr>
                                        <p:cTn id="73" dur="1000" fill="hold">
                                          <p:stCondLst>
                                            <p:cond delay="3000"/>
                                          </p:stCondLst>
                                        </p:cTn>
                                        <p:tgtEl>
                                          <p:spTgt spid="70"/>
                                        </p:tgtEl>
                                        <p:attrNameLst>
                                          <p:attrName>r</p:attrName>
                                        </p:attrNameLst>
                                      </p:cBhvr>
                                    </p:animRot>
                                    <p:animRot by="120000">
                                      <p:cBhvr>
                                        <p:cTn id="74" dur="1000" fill="hold">
                                          <p:stCondLst>
                                            <p:cond delay="4000"/>
                                          </p:stCondLst>
                                        </p:cTn>
                                        <p:tgtEl>
                                          <p:spTgt spid="70"/>
                                        </p:tgtEl>
                                        <p:attrNameLst>
                                          <p:attrName>r</p:attrName>
                                        </p:attrNameLst>
                                      </p:cBhvr>
                                    </p:animRot>
                                  </p:childTnLst>
                                </p:cTn>
                              </p:par>
                              <p:par>
                                <p:cTn id="75" presetID="1" presetClass="exit" presetSubtype="0" fill="hold" nodeType="with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75"/>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200" fill="hold">
                                          <p:stCondLst>
                                            <p:cond delay="0"/>
                                          </p:stCondLst>
                                        </p:cTn>
                                        <p:tgtEl>
                                          <p:spTgt spid="74"/>
                                        </p:tgtEl>
                                        <p:attrNameLst>
                                          <p:attrName>r</p:attrName>
                                        </p:attrNameLst>
                                      </p:cBhvr>
                                    </p:animRot>
                                    <p:animRot by="-240000">
                                      <p:cBhvr>
                                        <p:cTn id="86" dur="400" fill="hold">
                                          <p:stCondLst>
                                            <p:cond delay="400"/>
                                          </p:stCondLst>
                                        </p:cTn>
                                        <p:tgtEl>
                                          <p:spTgt spid="74"/>
                                        </p:tgtEl>
                                        <p:attrNameLst>
                                          <p:attrName>r</p:attrName>
                                        </p:attrNameLst>
                                      </p:cBhvr>
                                    </p:animRot>
                                    <p:animRot by="240000">
                                      <p:cBhvr>
                                        <p:cTn id="87" dur="400" fill="hold">
                                          <p:stCondLst>
                                            <p:cond delay="800"/>
                                          </p:stCondLst>
                                        </p:cTn>
                                        <p:tgtEl>
                                          <p:spTgt spid="74"/>
                                        </p:tgtEl>
                                        <p:attrNameLst>
                                          <p:attrName>r</p:attrName>
                                        </p:attrNameLst>
                                      </p:cBhvr>
                                    </p:animRot>
                                    <p:animRot by="-240000">
                                      <p:cBhvr>
                                        <p:cTn id="88" dur="400" fill="hold">
                                          <p:stCondLst>
                                            <p:cond delay="1200"/>
                                          </p:stCondLst>
                                        </p:cTn>
                                        <p:tgtEl>
                                          <p:spTgt spid="74"/>
                                        </p:tgtEl>
                                        <p:attrNameLst>
                                          <p:attrName>r</p:attrName>
                                        </p:attrNameLst>
                                      </p:cBhvr>
                                    </p:animRot>
                                    <p:animRot by="120000">
                                      <p:cBhvr>
                                        <p:cTn id="89" dur="400" fill="hold">
                                          <p:stCondLst>
                                            <p:cond delay="1600"/>
                                          </p:stCondLst>
                                        </p:cTn>
                                        <p:tgtEl>
                                          <p:spTgt spid="74"/>
                                        </p:tgtEl>
                                        <p:attrNameLst>
                                          <p:attrName>r</p:attrName>
                                        </p:attrNameLst>
                                      </p:cBhvr>
                                    </p:animRot>
                                  </p:childTnLst>
                                </p:cTn>
                              </p:par>
                              <p:par>
                                <p:cTn id="9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1" dur="35000" fill="hold"/>
                                        <p:tgtEl>
                                          <p:spTgt spid="74"/>
                                        </p:tgtEl>
                                        <p:attrNameLst>
                                          <p:attrName>ppt_x</p:attrName>
                                          <p:attrName>ppt_y</p:attrName>
                                        </p:attrNameLst>
                                      </p:cBhvr>
                                      <p:rCtr x="-60600" y="2400"/>
                                    </p:animMotion>
                                  </p:childTnLst>
                                </p:cTn>
                              </p:par>
                              <p:par>
                                <p:cTn id="92" presetID="1" presetClass="entr" presetSubtype="0"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76"/>
                                        </p:tgtEl>
                                        <p:attrNameLst>
                                          <p:attrName>r</p:attrName>
                                        </p:attrNameLst>
                                      </p:cBhvr>
                                    </p:animRot>
                                    <p:animRot by="-240000">
                                      <p:cBhvr>
                                        <p:cTn id="96" dur="400" fill="hold">
                                          <p:stCondLst>
                                            <p:cond delay="400"/>
                                          </p:stCondLst>
                                        </p:cTn>
                                        <p:tgtEl>
                                          <p:spTgt spid="76"/>
                                        </p:tgtEl>
                                        <p:attrNameLst>
                                          <p:attrName>r</p:attrName>
                                        </p:attrNameLst>
                                      </p:cBhvr>
                                    </p:animRot>
                                    <p:animRot by="240000">
                                      <p:cBhvr>
                                        <p:cTn id="97" dur="400" fill="hold">
                                          <p:stCondLst>
                                            <p:cond delay="800"/>
                                          </p:stCondLst>
                                        </p:cTn>
                                        <p:tgtEl>
                                          <p:spTgt spid="76"/>
                                        </p:tgtEl>
                                        <p:attrNameLst>
                                          <p:attrName>r</p:attrName>
                                        </p:attrNameLst>
                                      </p:cBhvr>
                                    </p:animRot>
                                    <p:animRot by="-240000">
                                      <p:cBhvr>
                                        <p:cTn id="98" dur="400" fill="hold">
                                          <p:stCondLst>
                                            <p:cond delay="1200"/>
                                          </p:stCondLst>
                                        </p:cTn>
                                        <p:tgtEl>
                                          <p:spTgt spid="76"/>
                                        </p:tgtEl>
                                        <p:attrNameLst>
                                          <p:attrName>r</p:attrName>
                                        </p:attrNameLst>
                                      </p:cBhvr>
                                    </p:animRot>
                                    <p:animRot by="120000">
                                      <p:cBhvr>
                                        <p:cTn id="99" dur="400" fill="hold">
                                          <p:stCondLst>
                                            <p:cond delay="1600"/>
                                          </p:stCondLst>
                                        </p:cTn>
                                        <p:tgtEl>
                                          <p:spTgt spid="76"/>
                                        </p:tgtEl>
                                        <p:attrNameLst>
                                          <p:attrName>r</p:attrName>
                                        </p:attrNameLst>
                                      </p:cBhvr>
                                    </p:animRot>
                                  </p:childTnLst>
                                </p:cTn>
                              </p:par>
                              <p:par>
                                <p:cTn id="10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01" dur="32000" fill="hold"/>
                                        <p:tgtEl>
                                          <p:spTgt spid="76"/>
                                        </p:tgtEl>
                                        <p:attrNameLst>
                                          <p:attrName>ppt_x</p:attrName>
                                          <p:attrName>ppt_y</p:attrName>
                                        </p:attrNameLst>
                                      </p:cBhvr>
                                      <p:rCtr x="59500" y="-700"/>
                                    </p:animMotion>
                                  </p:childTnLst>
                                </p:cTn>
                              </p:par>
                              <p:par>
                                <p:cTn id="102" presetID="1" presetClass="exit" presetSubtype="0" fill="hold" nodeType="withEffect">
                                  <p:stCondLst>
                                    <p:cond delay="0"/>
                                  </p:stCondLst>
                                  <p:childTnLst>
                                    <p:set>
                                      <p:cBhvr>
                                        <p:cTn id="103" dur="1" fill="hold">
                                          <p:stCondLst>
                                            <p:cond delay="0"/>
                                          </p:stCondLst>
                                        </p:cTn>
                                        <p:tgtEl>
                                          <p:spTgt spid="75"/>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Desktop\Nong trai\88547877.jpg"/>
          <p:cNvPicPr>
            <a:picLocks noChangeAspect="1"/>
          </p:cNvPicPr>
          <p:nvPr/>
        </p:nvPicPr>
        <p:blipFill>
          <a:blip r:embed="rId2"/>
          <a:stretch>
            <a:fillRect/>
          </a:stretch>
        </p:blipFill>
        <p:spPr>
          <a:xfrm>
            <a:off x="-203200" y="0"/>
            <a:ext cx="123952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pic>
        <p:nvPicPr>
          <p:cNvPr id="12292"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
        <p:nvSpPr>
          <p:cNvPr id="9" name="Rectangle 8"/>
          <p:cNvSpPr/>
          <p:nvPr/>
        </p:nvSpPr>
        <p:spPr>
          <a:xfrm>
            <a:off x="2990169" y="1089680"/>
            <a:ext cx="6344331" cy="1754326"/>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Cuối</a:t>
            </a:r>
            <a:r>
              <a:rPr kumimoji="0" lang="vi-VN" altLang="en-US" sz="54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câu hỏi thường có dấu gì?</a:t>
            </a:r>
            <a:endParaRPr kumimoji="0" lang="en-US" altLang="en-US"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4867276" y="3484564"/>
            <a:ext cx="184731" cy="523220"/>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mn-cs"/>
            </a:endParaRPr>
          </a:p>
        </p:txBody>
      </p:sp>
      <p:sp>
        <p:nvSpPr>
          <p:cNvPr id="11" name="Rectangle 10"/>
          <p:cNvSpPr/>
          <p:nvPr/>
        </p:nvSpPr>
        <p:spPr>
          <a:xfrm>
            <a:off x="2342469" y="3254106"/>
            <a:ext cx="5955476" cy="1200329"/>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Dấu chấm</a:t>
            </a:r>
            <a:r>
              <a:rPr kumimoji="0" lang="vi-VN" altLang="en-US" sz="7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hỏi</a:t>
            </a:r>
            <a:endParaRPr kumimoji="0" lang="en-US" altLang="en-US"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655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Desktop\Nong trai\88547877.jpg"/>
          <p:cNvPicPr>
            <a:picLocks noChangeAspect="1"/>
          </p:cNvPicPr>
          <p:nvPr/>
        </p:nvPicPr>
        <p:blipFill>
          <a:blip r:embed="rId2"/>
          <a:stretch>
            <a:fillRect/>
          </a:stretch>
        </p:blipFill>
        <p:spPr>
          <a:xfrm>
            <a:off x="-88900" y="0"/>
            <a:ext cx="122809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3105115" y="906463"/>
            <a:ext cx="5864231" cy="2123658"/>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Tìm</a:t>
            </a:r>
            <a:r>
              <a:rPr kumimoji="0" lang="vi-VN" altLang="en-US" sz="44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từ chỉ người trong câu sau:</a:t>
            </a:r>
          </a:p>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400" b="1" baseline="0" dirty="0">
                <a:solidFill>
                  <a:srgbClr val="FFFF00"/>
                </a:solidFill>
                <a:latin typeface="Cambria" panose="02040503050406030204" pitchFamily="18" charset="0"/>
                <a:ea typeface="Cambria" panose="02040503050406030204" pitchFamily="18" charset="0"/>
              </a:rPr>
              <a:t>Cánh</a:t>
            </a:r>
            <a:r>
              <a:rPr lang="vi-VN" altLang="en-US" sz="4400" b="1" dirty="0">
                <a:solidFill>
                  <a:srgbClr val="FFFF00"/>
                </a:solidFill>
                <a:latin typeface="Cambria" panose="02040503050406030204" pitchFamily="18" charset="0"/>
                <a:ea typeface="Cambria" panose="02040503050406030204" pitchFamily="18" charset="0"/>
              </a:rPr>
              <a:t> cửa nhớ bà.</a:t>
            </a:r>
            <a:endParaRPr kumimoji="0" lang="en-US" alt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5309307" y="3492500"/>
            <a:ext cx="1455848" cy="1446550"/>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8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a:t>
            </a:r>
            <a:endParaRPr kumimoji="0" lang="en-US" altLang="en-US" sz="8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2A57A57D-9FC6-B531-1D71-4DE3C23056F4}"/>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74070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esktop\Nong trai\88547877.jpg"/>
          <p:cNvPicPr>
            <a:picLocks noChangeAspect="1"/>
          </p:cNvPicPr>
          <p:nvPr/>
        </p:nvPicPr>
        <p:blipFill>
          <a:blip r:embed="rId2"/>
          <a:stretch>
            <a:fillRect/>
          </a:stretch>
        </p:blipFill>
        <p:spPr>
          <a:xfrm>
            <a:off x="152400" y="3315"/>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981200" y="-1752600"/>
            <a:ext cx="8534400" cy="4876800"/>
          </a:xfrm>
          <a:prstGeom prst="rect">
            <a:avLst/>
          </a:prstGeom>
          <a:noFill/>
          <a:ln w="9525">
            <a:noFill/>
          </a:ln>
        </p:spPr>
      </p:pic>
      <p:sp>
        <p:nvSpPr>
          <p:cNvPr id="12" name="Rectangle 11"/>
          <p:cNvSpPr/>
          <p:nvPr/>
        </p:nvSpPr>
        <p:spPr>
          <a:xfrm>
            <a:off x="3200400" y="1131888"/>
            <a:ext cx="5905893" cy="1569660"/>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Đặt một câu nói về bạn của em.</a:t>
            </a:r>
            <a:endParaRPr kumimoji="0" lang="en-US" alt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2895600" y="3626466"/>
            <a:ext cx="5791200" cy="830997"/>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C00000"/>
                </a:solidFill>
                <a:effectLst/>
                <a:uLnTx/>
                <a:uFillTx/>
                <a:latin typeface="+mj-lt"/>
                <a:ea typeface="微软雅黑"/>
                <a:cs typeface="Arial" panose="020B0604020202020204" pitchFamily="34" charset="0"/>
              </a:rPr>
              <a:t>Em giỏi</a:t>
            </a:r>
            <a:r>
              <a:rPr kumimoji="0" lang="vi-VN" altLang="en-US" sz="4800" b="1" i="0" u="none" strike="noStrike" kern="1200" cap="none" spc="0" normalizeH="0" noProof="0" dirty="0">
                <a:ln>
                  <a:noFill/>
                </a:ln>
                <a:solidFill>
                  <a:srgbClr val="C00000"/>
                </a:solidFill>
                <a:effectLst/>
                <a:uLnTx/>
                <a:uFillTx/>
                <a:latin typeface="+mj-lt"/>
                <a:ea typeface="微软雅黑"/>
                <a:cs typeface="Arial" panose="020B0604020202020204" pitchFamily="34" charset="0"/>
              </a:rPr>
              <a:t> quá!</a:t>
            </a:r>
            <a:endParaRPr kumimoji="0" lang="en-US" altLang="en-US" sz="4800" b="1" i="0" u="none" strike="noStrike" kern="1200" cap="none" spc="0" normalizeH="0" baseline="0" noProof="0" dirty="0">
              <a:ln>
                <a:noFill/>
              </a:ln>
              <a:solidFill>
                <a:srgbClr val="C00000"/>
              </a:solidFill>
              <a:effectLst/>
              <a:uLnTx/>
              <a:uFillTx/>
              <a:latin typeface="+mj-lt"/>
              <a:ea typeface="Arial" panose="020B0604020202020204" pitchFamily="34"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5D92F046-92A5-A3F9-B2F7-4E441E352748}"/>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03561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esktop\Nong trai\88547877.jpg"/>
          <p:cNvPicPr>
            <a:picLocks noChangeAspect="1"/>
          </p:cNvPicPr>
          <p:nvPr/>
        </p:nvPicPr>
        <p:blipFill>
          <a:blip r:embed="rId2"/>
          <a:stretch>
            <a:fillRect/>
          </a:stretch>
        </p:blipFill>
        <p:spPr>
          <a:xfrm>
            <a:off x="0" y="0"/>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2971800" y="1223964"/>
            <a:ext cx="6019800" cy="1323439"/>
          </a:xfrm>
          <a:prstGeom prst="rect">
            <a:avLst/>
          </a:prstGeom>
          <a:noFill/>
          <a:ln w="9525">
            <a:noFill/>
          </a:ln>
        </p:spPr>
        <p:txBody>
          <a:bodyPr>
            <a:spAutoFit/>
          </a:bodyPr>
          <a:lstStyle/>
          <a:p>
            <a:pPr lvl="0" algn="ctr" defTabSz="457200">
              <a:defRPr/>
            </a:pPr>
            <a:r>
              <a:rPr lang="vi-VN" alt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Em hãy đọc lại một bài thơ mà em thích</a:t>
            </a:r>
            <a:endParaRPr lang="en-US" altLang="en-US" sz="4000" b="1" dirty="0">
              <a:solidFill>
                <a:srgbClr val="FFFF00"/>
              </a:solidFill>
              <a:latin typeface="Cambria" panose="02040503050406030204" pitchFamily="18" charset="0"/>
              <a:ea typeface="Cambria" panose="02040503050406030204" pitchFamily="18" charset="0"/>
            </a:endParaRPr>
          </a:p>
        </p:txBody>
      </p:sp>
      <p:sp>
        <p:nvSpPr>
          <p:cNvPr id="6" name="Rectangle 5"/>
          <p:cNvSpPr/>
          <p:nvPr/>
        </p:nvSpPr>
        <p:spPr>
          <a:xfrm>
            <a:off x="2895600" y="3626466"/>
            <a:ext cx="5791200" cy="830997"/>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C00000"/>
                </a:solidFill>
                <a:effectLst/>
                <a:uLnTx/>
                <a:uFillTx/>
                <a:latin typeface="+mj-lt"/>
                <a:ea typeface="微软雅黑"/>
                <a:cs typeface="Arial" panose="020B0604020202020204" pitchFamily="34" charset="0"/>
              </a:rPr>
              <a:t>Em đọc</a:t>
            </a:r>
            <a:r>
              <a:rPr kumimoji="0" lang="vi-VN" altLang="en-US" sz="4800" b="1" i="0" u="none" strike="noStrike" kern="1200" cap="none" spc="0" normalizeH="0" noProof="0" dirty="0">
                <a:ln>
                  <a:noFill/>
                </a:ln>
                <a:solidFill>
                  <a:srgbClr val="C00000"/>
                </a:solidFill>
                <a:effectLst/>
                <a:uLnTx/>
                <a:uFillTx/>
                <a:latin typeface="+mj-lt"/>
                <a:ea typeface="微软雅黑"/>
                <a:cs typeface="Arial" panose="020B0604020202020204" pitchFamily="34" charset="0"/>
              </a:rPr>
              <a:t> hay quá!</a:t>
            </a:r>
            <a:endParaRPr kumimoji="0" lang="en-US" altLang="en-US" sz="4800" b="1" i="0" u="none" strike="noStrike" kern="1200" cap="none" spc="0" normalizeH="0" baseline="0" noProof="0" dirty="0">
              <a:ln>
                <a:noFill/>
              </a:ln>
              <a:solidFill>
                <a:srgbClr val="C00000"/>
              </a:solidFill>
              <a:effectLst/>
              <a:uLnTx/>
              <a:uFillTx/>
              <a:latin typeface="+mj-lt"/>
              <a:ea typeface="Arial" panose="020B0604020202020204" pitchFamily="34"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BCC5AD28-D238-9796-2012-67C3B34CE824}"/>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4795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515</Words>
  <Application>Microsoft Office PowerPoint</Application>
  <PresentationFormat>Widescreen</PresentationFormat>
  <Paragraphs>62</Paragraphs>
  <Slides>19</Slides>
  <Notes>10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UTM Aquarelle</vt:lpstr>
      <vt:lpstr>UTM A&amp;S Heartbeat</vt:lpstr>
      <vt:lpstr>Arial</vt:lpstr>
      <vt:lpstr>Open Sans Bold</vt:lpstr>
      <vt:lpstr>Cambria</vt:lpstr>
      <vt:lpstr>#9Slide07 HoneyCream</vt:lpstr>
      <vt:lpstr>Lobster</vt:lpstr>
      <vt:lpstr>Calibri</vt:lpstr>
      <vt:lpstr>UTM Amerika Sans</vt:lpstr>
      <vt:lpstr>Times New Roman</vt:lpstr>
      <vt:lpstr>UTM Azuki</vt:lpstr>
      <vt:lpstr>等线</vt:lpstr>
      <vt:lpstr>SVN-Newton</vt:lpstr>
      <vt:lpstr>UTM Cooper Black</vt:lpstr>
      <vt:lpstr>Bahnschrift SemiBold Condensed</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Admin</cp:lastModifiedBy>
  <cp:revision>14</cp:revision>
  <dcterms:created xsi:type="dcterms:W3CDTF">2022-12-10T09:44:30Z</dcterms:created>
  <dcterms:modified xsi:type="dcterms:W3CDTF">2026-02-11T07:42:12Z</dcterms:modified>
</cp:coreProperties>
</file>