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6" r:id="rId3"/>
  </p:sldMasterIdLst>
  <p:notesMasterIdLst>
    <p:notesMasterId r:id="rId31"/>
  </p:notesMasterIdLst>
  <p:sldIdLst>
    <p:sldId id="258" r:id="rId4"/>
    <p:sldId id="330" r:id="rId5"/>
    <p:sldId id="331" r:id="rId6"/>
    <p:sldId id="332" r:id="rId7"/>
    <p:sldId id="7304" r:id="rId8"/>
    <p:sldId id="7324" r:id="rId9"/>
    <p:sldId id="7306" r:id="rId10"/>
    <p:sldId id="7307" r:id="rId11"/>
    <p:sldId id="7325" r:id="rId12"/>
    <p:sldId id="7308" r:id="rId13"/>
    <p:sldId id="7326" r:id="rId14"/>
    <p:sldId id="7310" r:id="rId15"/>
    <p:sldId id="333" r:id="rId16"/>
    <p:sldId id="7311" r:id="rId17"/>
    <p:sldId id="7313" r:id="rId18"/>
    <p:sldId id="7312" r:id="rId19"/>
    <p:sldId id="309" r:id="rId20"/>
    <p:sldId id="7315" r:id="rId21"/>
    <p:sldId id="7327" r:id="rId22"/>
    <p:sldId id="7328" r:id="rId23"/>
    <p:sldId id="7329" r:id="rId24"/>
    <p:sldId id="7317" r:id="rId25"/>
    <p:sldId id="7318" r:id="rId26"/>
    <p:sldId id="7330" r:id="rId27"/>
    <p:sldId id="7331" r:id="rId28"/>
    <p:sldId id="7332" r:id="rId29"/>
    <p:sldId id="7322" r:id="rId30"/>
  </p:sldIdLst>
  <p:sldSz cx="12192000" cy="6858000"/>
  <p:notesSz cx="6858000" cy="9144000"/>
  <p:embeddedFontLs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9Slide03 IcielNovecento sans E" panose="020B0604020202020204" charset="0"/>
      <p:bold r:id="rId35"/>
    </p:embeddedFont>
    <p:embeddedFont>
      <p:font typeface="#9Slide03 SVNNexa Rust Sans Bla" panose="020B0606040200020203" charset="0"/>
      <p:bold r:id="rId36"/>
    </p:embeddedFont>
    <p:embeddedFont>
      <p:font typeface="#9Slide05 SVNReklame Script" panose="020B0604020202020204" charset="0"/>
      <p:regular r:id="rId37"/>
    </p:embeddedFont>
    <p:embeddedFont>
      <p:font typeface="#9Slide07 Altus" panose="020B0604020202020204" charset="0"/>
      <p:regular r:id="rId38"/>
    </p:embeddedFont>
    <p:embeddedFont>
      <p:font typeface="#9Slide07 Cadena" panose="020B0604020202020204" charset="0"/>
      <p:bold r:id="rId39"/>
    </p:embeddedFont>
    <p:embeddedFont>
      <p:font typeface="#9Slide07 HoneyCream" panose="020B0604020202020204" charset="0"/>
      <p:regular r:id="rId40"/>
    </p:embeddedFont>
    <p:embeddedFont>
      <p:font typeface="#9Slide07 IcielPony" panose="020B0604020202020204" charset="0"/>
      <p:regular r:id="rId41"/>
    </p:embeddedFont>
    <p:embeddedFont>
      <p:font typeface="#9Slide07 Koni" panose="020B0604020202020204" charset="0"/>
      <p:bold r:id="rId42"/>
    </p:embeddedFont>
    <p:embeddedFont>
      <p:font typeface="Cambria" panose="02040503050406030204" pitchFamily="18" charset="0"/>
      <p:regular r:id="rId43"/>
      <p:bold r:id="rId44"/>
      <p:italic r:id="rId45"/>
      <p:boldItalic r:id="rId46"/>
    </p:embeddedFont>
    <p:embeddedFont>
      <p:font typeface="Lobster" panose="00000500000000000000" pitchFamily="2" charset="0"/>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3" autoAdjust="0"/>
    <p:restoredTop sz="93738"/>
  </p:normalViewPr>
  <p:slideViewPr>
    <p:cSldViewPr snapToGrid="0" showGuides="1">
      <p:cViewPr varScale="1">
        <p:scale>
          <a:sx n="67" d="100"/>
          <a:sy n="67" d="100"/>
        </p:scale>
        <p:origin x="380" y="52"/>
      </p:cViewPr>
      <p:guideLst>
        <p:guide orient="horz" pos="2160"/>
        <p:guide pos="3840"/>
      </p:guideLst>
    </p:cSldViewPr>
  </p:slideViewPr>
  <p:notesTextViewPr>
    <p:cViewPr>
      <p:scale>
        <a:sx n="1" d="1"/>
        <a:sy n="1" d="1"/>
      </p:scale>
      <p:origin x="0" y="0"/>
    </p:cViewPr>
  </p:notesTextViewPr>
  <p:sorterViewPr>
    <p:cViewPr>
      <p:scale>
        <a:sx n="100" d="100"/>
        <a:sy n="100" d="100"/>
      </p:scale>
      <p:origin x="0" y="-598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2026/2/11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theo</a:t>
            </a:r>
            <a:r>
              <a:rPr lang="en-US" dirty="0"/>
              <a:t> </a:t>
            </a:r>
            <a:r>
              <a:rPr lang="en-US" dirty="0" err="1"/>
              <a:t>tháng</a:t>
            </a:r>
            <a:r>
              <a:rPr lang="en-US" dirty="0"/>
              <a:t> </a:t>
            </a:r>
            <a:r>
              <a:rPr lang="en-US" dirty="0" err="1"/>
              <a:t>khi</a:t>
            </a:r>
            <a:r>
              <a:rPr lang="en-US" dirty="0"/>
              <a:t> </a:t>
            </a:r>
            <a:r>
              <a:rPr lang="en-US" dirty="0" err="1"/>
              <a:t>đăng</a:t>
            </a:r>
            <a:r>
              <a:rPr lang="en-US" dirty="0"/>
              <a:t> </a:t>
            </a:r>
            <a:r>
              <a:rPr lang="en-US" dirty="0" err="1"/>
              <a:t>lên</a:t>
            </a:r>
            <a:r>
              <a:rPr lang="en-US" dirty="0"/>
              <a:t> </a:t>
            </a:r>
            <a:r>
              <a:rPr lang="en-US" dirty="0" err="1"/>
              <a:t>cổng</a:t>
            </a:r>
            <a:r>
              <a:rPr lang="en-US" dirty="0"/>
              <a:t> TTĐT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36112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337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263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49377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2026/2/11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0CFE2C6-0534-47C2-9B3B-3D659EB6A94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473021"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8651674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gif"/><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21FAC-72EF-3082-AD3A-3FC4634EC9B2}"/>
              </a:ext>
            </a:extLst>
          </p:cNvPr>
          <p:cNvSpPr/>
          <p:nvPr/>
        </p:nvSpPr>
        <p:spPr>
          <a:xfrm>
            <a:off x="0" y="0"/>
            <a:ext cx="12192000" cy="715893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49905" y="7363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3"/>
          <a:srcRect/>
          <a:stretch>
            <a:fillRect/>
          </a:stretch>
        </p:blipFill>
        <p:spPr>
          <a:xfrm>
            <a:off x="3817476" y="5907557"/>
            <a:ext cx="342944" cy="49702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58209" y="5758041"/>
            <a:ext cx="6211530" cy="140089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09" y="5911558"/>
            <a:ext cx="5319708" cy="1262102"/>
          </a:xfrm>
          <a:prstGeom prst="rect">
            <a:avLst/>
          </a:prstGeom>
        </p:spPr>
      </p:pic>
      <p:pic>
        <p:nvPicPr>
          <p:cNvPr id="10" name="Picture 10"/>
          <p:cNvPicPr>
            <a:picLocks noChangeAspect="1"/>
          </p:cNvPicPr>
          <p:nvPr/>
        </p:nvPicPr>
        <p:blipFill>
          <a:blip r:embed="rId8"/>
          <a:srcRect/>
          <a:stretch>
            <a:fillRect/>
          </a:stretch>
        </p:blipFill>
        <p:spPr>
          <a:xfrm>
            <a:off x="1996529" y="4443785"/>
            <a:ext cx="2328336" cy="21158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2857" y="4276739"/>
            <a:ext cx="2594231" cy="2282922"/>
          </a:xfrm>
          <a:prstGeom prst="rect">
            <a:avLst/>
          </a:prstGeom>
        </p:spPr>
      </p:pic>
      <p:pic>
        <p:nvPicPr>
          <p:cNvPr id="14" name="Picture 14"/>
          <p:cNvPicPr>
            <a:picLocks noChangeAspect="1"/>
          </p:cNvPicPr>
          <p:nvPr/>
        </p:nvPicPr>
        <p:blipFill>
          <a:blip r:embed="rId11"/>
          <a:srcRect/>
          <a:stretch>
            <a:fillRect/>
          </a:stretch>
        </p:blipFill>
        <p:spPr>
          <a:xfrm>
            <a:off x="9653224" y="403913"/>
            <a:ext cx="1852976" cy="1157675"/>
          </a:xfrm>
          <a:prstGeom prst="rect">
            <a:avLst/>
          </a:prstGeom>
        </p:spPr>
      </p:pic>
      <p:sp>
        <p:nvSpPr>
          <p:cNvPr id="15" name="TextBox 15"/>
          <p:cNvSpPr txBox="1"/>
          <p:nvPr/>
        </p:nvSpPr>
        <p:spPr>
          <a:xfrm>
            <a:off x="1126203" y="1929167"/>
            <a:ext cx="10312107" cy="4085268"/>
          </a:xfrm>
          <a:prstGeom prst="rect">
            <a:avLst/>
          </a:prstGeom>
        </p:spPr>
        <p:txBody>
          <a:bodyPr spcFirstLastPara="1" lIns="0" tIns="0" rIns="0" bIns="0" numCol="1" rtlCol="0" anchor="t">
            <a:prstTxWarp prst="textArchUp">
              <a:avLst>
                <a:gd name="adj" fmla="val 10137940"/>
              </a:avLst>
            </a:prstTxWarp>
            <a:spAutoFit/>
          </a:bodyPr>
          <a:lstStyle/>
          <a:p>
            <a:pPr marL="0" marR="0" lvl="0" indent="0" algn="ctr" defTabSz="609630" rtl="0" eaLnBrk="1" fontAlgn="auto" latinLnBrk="0" hangingPunct="1">
              <a:lnSpc>
                <a:spcPts val="6426"/>
              </a:lnSpc>
              <a:spcBef>
                <a:spcPct val="0"/>
              </a:spcBef>
              <a:spcAft>
                <a:spcPts val="0"/>
              </a:spcAft>
              <a:buClrTx/>
              <a:buSzTx/>
              <a:buFontTx/>
              <a:buNone/>
              <a:tabLst/>
              <a:defRPr/>
            </a:pP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BÀI GIẢNG </a:t>
            </a:r>
            <a:r>
              <a:rPr kumimoji="0" lang="en-US" sz="500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ĐIỆN</a:t>
            </a: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 TỬ THÁNG 1</a:t>
            </a:r>
          </a:p>
        </p:txBody>
      </p:sp>
      <p:sp>
        <p:nvSpPr>
          <p:cNvPr id="17" name="TextBox 17"/>
          <p:cNvSpPr txBox="1"/>
          <p:nvPr/>
        </p:nvSpPr>
        <p:spPr>
          <a:xfrm>
            <a:off x="4241859" y="4116780"/>
            <a:ext cx="4389509" cy="436338"/>
          </a:xfrm>
          <a:prstGeom prst="rect">
            <a:avLst/>
          </a:prstGeom>
        </p:spPr>
        <p:txBody>
          <a:bodyPr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Năm</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2025 - 2026</a:t>
            </a: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218710" y="5007824"/>
            <a:ext cx="2465547" cy="176903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241803" y="2621744"/>
            <a:ext cx="10289764" cy="1013098"/>
          </a:xfrm>
          <a:prstGeom prst="rect">
            <a:avLst/>
          </a:prstGeom>
        </p:spPr>
        <p:txBody>
          <a:bodyPr lIns="0" tIns="0" rIns="0" bIns="0" rtlCol="0" anchor="t">
            <a:spAutoFit/>
          </a:bodyPr>
          <a:lstStyle/>
          <a:p>
            <a:pPr marL="0" marR="0" lvl="0" indent="0" algn="ctr" defTabSz="609630" rtl="0" eaLnBrk="1" fontAlgn="auto" latinLnBrk="0" hangingPunct="1">
              <a:lnSpc>
                <a:spcPts val="7919"/>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Open Sans Bold"/>
                <a:ea typeface="+mn-ea"/>
                <a:cs typeface="+mn-cs"/>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Trường</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Tiểu</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Nguyễn</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Bỉnh</a:t>
            </a:r>
            <a:r>
              <a:rPr kumimoji="0" lang="en-US" sz="2613" b="0" i="0" u="none" strike="noStrike" kern="1200" cap="none" spc="0" normalizeH="0" baseline="0" noProof="0" dirty="0">
                <a:ln>
                  <a:noFill/>
                </a:ln>
                <a:solidFill>
                  <a:srgbClr val="000000"/>
                </a:solidFill>
                <a:effectLst/>
                <a:uLnTx/>
                <a:uFillTx/>
                <a:latin typeface="Lobster"/>
                <a:ea typeface="+mn-ea"/>
                <a:cs typeface="+mn-cs"/>
              </a:rPr>
              <a:t> Khiêm</a:t>
            </a:r>
          </a:p>
        </p:txBody>
      </p:sp>
      <p:pic>
        <p:nvPicPr>
          <p:cNvPr id="19" name="Picture 6">
            <a:extLst>
              <a:ext uri="{FF2B5EF4-FFF2-40B4-BE49-F238E27FC236}">
                <a16:creationId xmlns:a16="http://schemas.microsoft.com/office/drawing/2014/main" id="{A593DF87-3BA2-3C34-BAA8-E8BA36C17B9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196"/>
          <a:stretch/>
        </p:blipFill>
        <p:spPr>
          <a:xfrm>
            <a:off x="8436123" y="5772768"/>
            <a:ext cx="3776886" cy="1400892"/>
          </a:xfrm>
          <a:prstGeom prst="rect">
            <a:avLst/>
          </a:prstGeom>
        </p:spPr>
      </p:pic>
      <p:sp>
        <p:nvSpPr>
          <p:cNvPr id="16" name="Freeform 8">
            <a:extLst>
              <a:ext uri="{FF2B5EF4-FFF2-40B4-BE49-F238E27FC236}">
                <a16:creationId xmlns:a16="http://schemas.microsoft.com/office/drawing/2014/main" id="{4CD7D895-F79B-BC4C-7AE2-F47756BA9F25}"/>
              </a:ext>
            </a:extLst>
          </p:cNvPr>
          <p:cNvSpPr/>
          <p:nvPr/>
        </p:nvSpPr>
        <p:spPr>
          <a:xfrm>
            <a:off x="8840692" y="3849813"/>
            <a:ext cx="2784545" cy="260427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19876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673046" y="731406"/>
            <a:ext cx="10845908" cy="552625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75303" y="800771"/>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Giải</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nghĩa</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1082314" y="2366804"/>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1752" y="2790181"/>
              <a:ext cx="984897"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Đâm</a:t>
              </a:r>
              <a:r>
                <a:rPr kumimoji="0" lang="en-US" altLang="zh-CN" sz="4800" b="1" i="1" u="none" strike="noStrike" kern="1200" cap="none" spc="0" normalizeH="0" baseline="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chồi</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4964549" y="2573377"/>
            <a:ext cx="7263103" cy="830997"/>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Mọc</a:t>
            </a:r>
            <a:r>
              <a:rPr lang="en-US" sz="4800" i="1" dirty="0">
                <a:latin typeface="Cambria" panose="02040503050406030204" pitchFamily="18" charset="0"/>
                <a:ea typeface="Cambria" panose="02040503050406030204" pitchFamily="18" charset="0"/>
              </a:rPr>
              <a:t> ra </a:t>
            </a:r>
            <a:r>
              <a:rPr lang="en-US" sz="4800" i="1" dirty="0" err="1">
                <a:latin typeface="Cambria" panose="02040503050406030204" pitchFamily="18" charset="0"/>
                <a:ea typeface="Cambria" panose="02040503050406030204" pitchFamily="18" charset="0"/>
              </a:rPr>
              <a:t>những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mầm</a:t>
            </a:r>
            <a:r>
              <a:rPr lang="en-US" sz="4800" i="1" dirty="0">
                <a:latin typeface="Cambria" panose="02040503050406030204" pitchFamily="18" charset="0"/>
                <a:ea typeface="Cambria" panose="02040503050406030204" pitchFamily="18" charset="0"/>
              </a:rPr>
              <a:t> non</a:t>
            </a:r>
            <a:endParaRPr kumimoji="0" lang="zh-CN" altLang="en-US" sz="115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51" name="组合 44">
            <a:extLst>
              <a:ext uri="{FF2B5EF4-FFF2-40B4-BE49-F238E27FC236}">
                <a16:creationId xmlns:a16="http://schemas.microsoft.com/office/drawing/2014/main" id="{4EA7395E-188A-4772-C2F5-BD7C67FD0350}"/>
              </a:ext>
            </a:extLst>
          </p:cNvPr>
          <p:cNvGrpSpPr/>
          <p:nvPr/>
        </p:nvGrpSpPr>
        <p:grpSpPr>
          <a:xfrm>
            <a:off x="1309746" y="415175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718516" y="2808346"/>
              <a:ext cx="541555" cy="63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4800" b="1" i="1" dirty="0" err="1">
                  <a:solidFill>
                    <a:srgbClr val="7030A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ơm</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5347716" y="4317959"/>
            <a:ext cx="7224869" cy="830997"/>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Nảy</a:t>
            </a:r>
            <a:r>
              <a:rPr lang="en-US" sz="4800" i="1" dirty="0">
                <a:latin typeface="Cambria" panose="02040503050406030204" pitchFamily="18" charset="0"/>
                <a:ea typeface="Cambria" panose="02040503050406030204" pitchFamily="18" charset="0"/>
              </a:rPr>
              <a:t> ra</a:t>
            </a:r>
            <a:endParaRPr kumimoji="0" lang="zh-CN" altLang="en-US" sz="115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7195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par>
                                <p:cTn id="20" presetID="22" presetClass="entr" presetSubtype="2"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righ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randombar(horizont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4683" y="67499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424562"/>
          </a:xfrm>
          <a:prstGeom prst="rect">
            <a:avLst/>
          </a:prstGeom>
          <a:noFill/>
        </p:spPr>
        <p:txBody>
          <a:bodyPr wrap="square" rtlCol="0" anchor="t">
            <a:spAutoFit/>
          </a:bodyPr>
          <a:lstStyle/>
          <a:p>
            <a:pPr lvl="1"/>
            <a:r>
              <a:rPr lang="vi-VN" sz="2100" dirty="0">
                <a:solidFill>
                  <a:srgbClr val="C00000"/>
                </a:solidFill>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solidFill>
                  <a:srgbClr val="C00000"/>
                </a:solidFill>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solidFill>
                  <a:srgbClr val="C00000"/>
                </a:solidFill>
                <a:latin typeface="Arial" panose="020B0604020202020204" pitchFamily="34" charset="0"/>
                <a:cs typeface="Arial" panose="020B0604020202020204" pitchFamily="34" charset="0"/>
              </a:rPr>
              <a:t>Xuân nói:</a:t>
            </a:r>
          </a:p>
          <a:p>
            <a:pPr lvl="2"/>
            <a:r>
              <a:rPr lang="vi-VN" sz="2100" dirty="0">
                <a:solidFill>
                  <a:srgbClr val="C00000"/>
                </a:solidFill>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solidFill>
                  <a:srgbClr val="C00000"/>
                </a:solidFill>
                <a:latin typeface="Arial" panose="020B0604020202020204" pitchFamily="34" charset="0"/>
                <a:cs typeface="Arial" panose="020B0604020202020204" pitchFamily="34" charset="0"/>
              </a:rPr>
              <a:t>Nàng Hạ tinh nghịch xen vào:</a:t>
            </a:r>
          </a:p>
          <a:p>
            <a:pPr lvl="2"/>
            <a:r>
              <a:rPr lang="vi-VN" sz="2100" dirty="0">
                <a:solidFill>
                  <a:srgbClr val="C00000"/>
                </a:solidFill>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solidFill>
                  <a:srgbClr val="C00000"/>
                </a:solidFill>
                <a:latin typeface="Arial" panose="020B0604020202020204" pitchFamily="34" charset="0"/>
                <a:cs typeface="Arial" panose="020B0604020202020204" pitchFamily="34" charset="0"/>
              </a:rPr>
              <a:t>Giọng buồn buồn, Đông nói:</a:t>
            </a:r>
          </a:p>
          <a:p>
            <a:pPr lvl="2"/>
            <a:r>
              <a:rPr lang="vi-VN" sz="2100" dirty="0">
                <a:solidFill>
                  <a:srgbClr val="C00000"/>
                </a:solidFill>
                <a:latin typeface="Arial" panose="020B0604020202020204" pitchFamily="34" charset="0"/>
                <a:cs typeface="Arial" panose="020B0604020202020204" pitchFamily="34" charset="0"/>
              </a:rPr>
              <a:t>- Chỉ có em là chẳng ai yêu.</a:t>
            </a:r>
          </a:p>
          <a:p>
            <a:pPr lvl="1"/>
            <a:r>
              <a:rPr lang="vi-VN" sz="2100" dirty="0">
                <a:solidFill>
                  <a:srgbClr val="C00000"/>
                </a:solidFill>
                <a:latin typeface="Arial" panose="020B0604020202020204" pitchFamily="34" charset="0"/>
                <a:cs typeface="Arial" panose="020B0604020202020204" pitchFamily="34" charset="0"/>
              </a:rPr>
              <a:t>Thu đặt tay lên vai Đông, thủ thỉ:</a:t>
            </a:r>
          </a:p>
          <a:p>
            <a:pPr marL="1257300" lvl="2" indent="-342900">
              <a:buFontTx/>
              <a:buChar char="-"/>
            </a:pPr>
            <a:r>
              <a:rPr lang="vi-VN" sz="2100" dirty="0">
                <a:solidFill>
                  <a:srgbClr val="C00000"/>
                </a:solidFill>
                <a:latin typeface="Arial" panose="020B0604020202020204" pitchFamily="34" charset="0"/>
                <a:cs typeface="Arial" panose="020B0604020202020204" pitchFamily="34" charset="0"/>
              </a:rPr>
              <a:t>Có em mới có bập bùng bếp lửa nhà sàn, mọi người mới có giấc ngủ ấm trong chăn.</a:t>
            </a:r>
          </a:p>
          <a:p>
            <a:pPr lvl="1">
              <a:spcBef>
                <a:spcPts val="600"/>
              </a:spcBef>
            </a:pPr>
            <a:r>
              <a:rPr lang="vi-VN" sz="2100" dirty="0">
                <a:solidFill>
                  <a:srgbClr val="00B0F0"/>
                </a:solidFill>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solidFill>
                  <a:srgbClr val="00B0F0"/>
                </a:solidFill>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9" name="Group 8">
            <a:extLst>
              <a:ext uri="{FF2B5EF4-FFF2-40B4-BE49-F238E27FC236}">
                <a16:creationId xmlns:a16="http://schemas.microsoft.com/office/drawing/2014/main" id="{FDCB5589-3010-8B45-8ACD-2057430DD615}"/>
              </a:ext>
            </a:extLst>
          </p:cNvPr>
          <p:cNvGrpSpPr/>
          <p:nvPr/>
        </p:nvGrpSpPr>
        <p:grpSpPr>
          <a:xfrm>
            <a:off x="710836" y="1134617"/>
            <a:ext cx="9632832" cy="4438273"/>
            <a:chOff x="710836" y="1134617"/>
            <a:chExt cx="9632832" cy="4438273"/>
          </a:xfrm>
        </p:grpSpPr>
        <p:sp>
          <p:nvSpPr>
            <p:cNvPr id="10" name="TextBox 9">
              <a:extLst>
                <a:ext uri="{FF2B5EF4-FFF2-40B4-BE49-F238E27FC236}">
                  <a16:creationId xmlns:a16="http://schemas.microsoft.com/office/drawing/2014/main" id="{C0B156DC-7C54-B74F-8BCE-6818B7DDA97B}"/>
                </a:ext>
              </a:extLst>
            </p:cNvPr>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đọc</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2</a:t>
              </a:r>
            </a:p>
          </p:txBody>
        </p:sp>
        <p:pic>
          <p:nvPicPr>
            <p:cNvPr id="11" name="Picture 10">
              <a:extLst>
                <a:ext uri="{FF2B5EF4-FFF2-40B4-BE49-F238E27FC236}">
                  <a16:creationId xmlns:a16="http://schemas.microsoft.com/office/drawing/2014/main" id="{5E6D3A03-95AB-5840-B65D-CC2CFA3C8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25815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Trả</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lời</a:t>
              </a:r>
              <a:endPar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Câu</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hỏi</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8583" y="1046143"/>
            <a:ext cx="11296788"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Bốn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nàng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tiên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tượng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trương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cho</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những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mùa</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nào</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trong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năm</a:t>
            </a:r>
            <a:r>
              <a:rPr lang="en-US" sz="4000" b="1" i="1" dirty="0">
                <a:solidFill>
                  <a:srgbClr val="C00000"/>
                </a:solidFill>
                <a:latin typeface="Cambria" panose="02040503050406030204" pitchFamily="18" charset="0"/>
                <a:ea typeface="Cambria" panose="02040503050406030204" pitchFamily="18" charset="0"/>
              </a:rPr>
              <a:t>?</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2351836" y="2635635"/>
            <a:ext cx="9541581"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mbria" panose="02040503050406030204" pitchFamily="18" charset="0"/>
              </a:rPr>
              <a:t>Bốn nàng tiên trong truyện tượng trưng cho bốn mùa trong năm : Xuân, Hạ, Thu và Đông.</a:t>
            </a:r>
            <a:endParaRPr lang="zh-CN" altLang="en-US" sz="88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112631" y="3014424"/>
            <a:ext cx="10404918" cy="2993533"/>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C00000"/>
                </a:solidFill>
                <a:latin typeface="Cambria" panose="02040503050406030204" pitchFamily="18" charset="0"/>
              </a:rPr>
              <a:t>Theo </a:t>
            </a:r>
            <a:r>
              <a:rPr lang="en-US" sz="4800" b="1" dirty="0" err="1">
                <a:solidFill>
                  <a:srgbClr val="C00000"/>
                </a:solidFill>
                <a:latin typeface="Cambria" panose="02040503050406030204" pitchFamily="18" charset="0"/>
              </a:rPr>
              <a:t>nàng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tiên</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mùa</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Hạ</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thiếu</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nhi</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thích</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mùa</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thu</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vì</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có</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đêm</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trăng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rằm</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rước</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đèn</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phá</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cỗ</a:t>
            </a:r>
            <a:r>
              <a:rPr lang="en-US" sz="4800" b="1" dirty="0">
                <a:solidFill>
                  <a:srgbClr val="C00000"/>
                </a:solidFill>
                <a:latin typeface="Cambria" panose="02040503050406030204" pitchFamily="18" charset="0"/>
              </a:rPr>
              <a:t>.</a:t>
            </a:r>
            <a:endParaRPr lang="en-VN" sz="4800" b="1" dirty="0">
              <a:solidFill>
                <a:srgbClr val="C00000"/>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1688428" y="923265"/>
            <a:ext cx="9984631"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r>
              <a:rPr lang="en-US" sz="4000" b="1" dirty="0">
                <a:latin typeface="Cambria" panose="02040503050406030204" pitchFamily="18" charset="0"/>
                <a:ea typeface="Cambria" panose="02040503050406030204" pitchFamily="18" charset="0"/>
              </a:rPr>
              <a:t>Theo </a:t>
            </a:r>
            <a:r>
              <a:rPr lang="en-US" sz="4000" b="1" dirty="0" err="1">
                <a:latin typeface="Cambria" panose="02040503050406030204" pitchFamily="18" charset="0"/>
                <a:ea typeface="Cambria" panose="02040503050406030204" pitchFamily="18" charset="0"/>
              </a:rPr>
              <a:t>nàng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Hạ</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thiếu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thu</a:t>
            </a:r>
            <a:r>
              <a:rPr lang="en-US" sz="40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98985" y="502524"/>
            <a:ext cx="8952440"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Dựa</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vào</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bài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đọc</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nói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tên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mùa</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phù</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hợp</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mỗi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tranh</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1226430" y="938376"/>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70014BD3-1DD8-D546-BA39-58049491C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76" y="2793384"/>
            <a:ext cx="2695809" cy="2301685"/>
          </a:xfrm>
          <a:prstGeom prst="rect">
            <a:avLst/>
          </a:prstGeom>
        </p:spPr>
      </p:pic>
      <p:pic>
        <p:nvPicPr>
          <p:cNvPr id="11" name="Picture 10">
            <a:extLst>
              <a:ext uri="{FF2B5EF4-FFF2-40B4-BE49-F238E27FC236}">
                <a16:creationId xmlns:a16="http://schemas.microsoft.com/office/drawing/2014/main" id="{F55B7EA9-34B1-FA47-921B-346ED0428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161" y="2793384"/>
            <a:ext cx="2695809" cy="2301685"/>
          </a:xfrm>
          <a:prstGeom prst="rect">
            <a:avLst/>
          </a:prstGeom>
        </p:spPr>
      </p:pic>
      <p:pic>
        <p:nvPicPr>
          <p:cNvPr id="13" name="Picture 12">
            <a:extLst>
              <a:ext uri="{FF2B5EF4-FFF2-40B4-BE49-F238E27FC236}">
                <a16:creationId xmlns:a16="http://schemas.microsoft.com/office/drawing/2014/main" id="{894339FA-AD1A-C241-B424-160168F63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59" y="2793384"/>
            <a:ext cx="2695809" cy="2301685"/>
          </a:xfrm>
          <a:prstGeom prst="rect">
            <a:avLst/>
          </a:prstGeom>
        </p:spPr>
      </p:pic>
      <p:pic>
        <p:nvPicPr>
          <p:cNvPr id="15" name="Picture 14">
            <a:extLst>
              <a:ext uri="{FF2B5EF4-FFF2-40B4-BE49-F238E27FC236}">
                <a16:creationId xmlns:a16="http://schemas.microsoft.com/office/drawing/2014/main" id="{70588EE7-729B-E544-8C0A-F382D999B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3015" y="2793384"/>
            <a:ext cx="2695809" cy="2301685"/>
          </a:xfrm>
          <a:prstGeom prst="rect">
            <a:avLst/>
          </a:prstGeom>
        </p:spPr>
      </p:pic>
      <p:sp>
        <p:nvSpPr>
          <p:cNvPr id="16" name="TextBox 15">
            <a:extLst>
              <a:ext uri="{FF2B5EF4-FFF2-40B4-BE49-F238E27FC236}">
                <a16:creationId xmlns:a16="http://schemas.microsoft.com/office/drawing/2014/main" id="{74C91531-8B49-7641-9039-E8D637524BCE}"/>
              </a:ext>
            </a:extLst>
          </p:cNvPr>
          <p:cNvSpPr txBox="1"/>
          <p:nvPr/>
        </p:nvSpPr>
        <p:spPr>
          <a:xfrm>
            <a:off x="211386" y="5347396"/>
            <a:ext cx="2879388" cy="707886"/>
          </a:xfrm>
          <a:prstGeom prst="rect">
            <a:avLst/>
          </a:prstGeom>
          <a:solidFill>
            <a:schemeClr val="bg1"/>
          </a:solidFill>
        </p:spPr>
        <p:txBody>
          <a:bodyPr wrap="square" rtlCol="0">
            <a:spAutoFit/>
          </a:bodyPr>
          <a:lstStyle/>
          <a:p>
            <a:pPr algn="ctr"/>
            <a:r>
              <a:rPr lang="en-VN" sz="4000" b="1" dirty="0">
                <a:solidFill>
                  <a:schemeClr val="accent6"/>
                </a:solidFill>
                <a:latin typeface="Cambria" panose="02040503050406030204" pitchFamily="18" charset="0"/>
              </a:rPr>
              <a:t>Mùa xuân</a:t>
            </a:r>
          </a:p>
        </p:txBody>
      </p:sp>
      <p:sp>
        <p:nvSpPr>
          <p:cNvPr id="18" name="TextBox 17">
            <a:extLst>
              <a:ext uri="{FF2B5EF4-FFF2-40B4-BE49-F238E27FC236}">
                <a16:creationId xmlns:a16="http://schemas.microsoft.com/office/drawing/2014/main" id="{5762BE92-606D-674D-A248-76C429FD292B}"/>
              </a:ext>
            </a:extLst>
          </p:cNvPr>
          <p:cNvSpPr txBox="1"/>
          <p:nvPr/>
        </p:nvSpPr>
        <p:spPr>
          <a:xfrm>
            <a:off x="3216612" y="5347396"/>
            <a:ext cx="2879388" cy="707886"/>
          </a:xfrm>
          <a:prstGeom prst="rect">
            <a:avLst/>
          </a:prstGeom>
          <a:solidFill>
            <a:schemeClr val="bg1"/>
          </a:solidFill>
        </p:spPr>
        <p:txBody>
          <a:bodyPr wrap="square" rtlCol="0">
            <a:spAutoFit/>
          </a:bodyPr>
          <a:lstStyle/>
          <a:p>
            <a:pPr algn="ctr"/>
            <a:r>
              <a:rPr lang="en-VN" sz="4000" b="1" dirty="0">
                <a:solidFill>
                  <a:schemeClr val="accent1"/>
                </a:solidFill>
                <a:latin typeface="Cambria" panose="02040503050406030204" pitchFamily="18" charset="0"/>
              </a:rPr>
              <a:t>Mùa đông</a:t>
            </a:r>
          </a:p>
        </p:txBody>
      </p:sp>
      <p:sp>
        <p:nvSpPr>
          <p:cNvPr id="19" name="TextBox 18">
            <a:extLst>
              <a:ext uri="{FF2B5EF4-FFF2-40B4-BE49-F238E27FC236}">
                <a16:creationId xmlns:a16="http://schemas.microsoft.com/office/drawing/2014/main" id="{0FB4AC7E-101E-8B45-90E7-3407013CC0A9}"/>
              </a:ext>
            </a:extLst>
          </p:cNvPr>
          <p:cNvSpPr txBox="1"/>
          <p:nvPr/>
        </p:nvSpPr>
        <p:spPr>
          <a:xfrm>
            <a:off x="6247369" y="5347396"/>
            <a:ext cx="2879388" cy="707886"/>
          </a:xfrm>
          <a:prstGeom prst="rect">
            <a:avLst/>
          </a:prstGeom>
          <a:solidFill>
            <a:schemeClr val="bg1"/>
          </a:solidFill>
        </p:spPr>
        <p:txBody>
          <a:bodyPr wrap="square" rtlCol="0">
            <a:spAutoFit/>
          </a:bodyPr>
          <a:lstStyle/>
          <a:p>
            <a:pPr algn="ctr"/>
            <a:r>
              <a:rPr lang="en-VN" sz="4000" b="1" dirty="0">
                <a:solidFill>
                  <a:schemeClr val="accent4">
                    <a:lumMod val="50000"/>
                  </a:schemeClr>
                </a:solidFill>
                <a:latin typeface="Cambria" panose="02040503050406030204" pitchFamily="18" charset="0"/>
              </a:rPr>
              <a:t>Mùa hạ</a:t>
            </a:r>
          </a:p>
        </p:txBody>
      </p:sp>
      <p:sp>
        <p:nvSpPr>
          <p:cNvPr id="20" name="TextBox 19">
            <a:extLst>
              <a:ext uri="{FF2B5EF4-FFF2-40B4-BE49-F238E27FC236}">
                <a16:creationId xmlns:a16="http://schemas.microsoft.com/office/drawing/2014/main" id="{12155AD0-8C97-EB4B-81E7-71B6067A78C4}"/>
              </a:ext>
            </a:extLst>
          </p:cNvPr>
          <p:cNvSpPr txBox="1"/>
          <p:nvPr/>
        </p:nvSpPr>
        <p:spPr>
          <a:xfrm>
            <a:off x="9193015" y="5347396"/>
            <a:ext cx="2879388" cy="707886"/>
          </a:xfrm>
          <a:prstGeom prst="rect">
            <a:avLst/>
          </a:prstGeom>
          <a:solidFill>
            <a:schemeClr val="bg1"/>
          </a:solidFill>
        </p:spPr>
        <p:txBody>
          <a:bodyPr wrap="square" rtlCol="0">
            <a:spAutoFit/>
          </a:bodyPr>
          <a:lstStyle/>
          <a:p>
            <a:pPr algn="ctr"/>
            <a:r>
              <a:rPr lang="en-VN" sz="4000" b="1" dirty="0">
                <a:solidFill>
                  <a:schemeClr val="accent2"/>
                </a:solidFill>
                <a:latin typeface="Cambria" panose="02040503050406030204" pitchFamily="18" charset="0"/>
              </a:rPr>
              <a:t>Mùa thu</a:t>
            </a: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linds(horizontal)">
                                      <p:cBhvr>
                                        <p:cTn id="45" dur="500"/>
                                        <p:tgtEl>
                                          <p:spTgt spid="1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6"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7779" y="2758772"/>
            <a:ext cx="11836442" cy="3426540"/>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002060"/>
                </a:solidFill>
                <a:latin typeface="Cambria" panose="02040503050406030204" pitchFamily="18" charset="0"/>
              </a:rPr>
              <a:t>Bà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Đất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nói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bốn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nàng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tiên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đều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có</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ích</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đáng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yêu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vì</a:t>
            </a:r>
            <a:r>
              <a:rPr lang="en-US" sz="4000" b="1" dirty="0">
                <a:solidFill>
                  <a:srgbClr val="002060"/>
                </a:solidFill>
                <a:latin typeface="Cambria" panose="02040503050406030204" pitchFamily="18" charset="0"/>
              </a:rPr>
              <a:t>: </a:t>
            </a:r>
            <a:r>
              <a:rPr lang="en-US" sz="4000" b="1" dirty="0" err="1">
                <a:solidFill>
                  <a:schemeClr val="accent6"/>
                </a:solidFill>
                <a:latin typeface="Cambria" panose="02040503050406030204" pitchFamily="18" charset="0"/>
              </a:rPr>
              <a:t>Xuân</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làm</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cho</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lá</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tươi</a:t>
            </a:r>
            <a:r>
              <a:rPr lang="en-US" sz="4000" b="1" dirty="0">
                <a:solidFill>
                  <a:schemeClr val="accent6"/>
                </a:solidFill>
                <a:latin typeface="Cambria" panose="02040503050406030204" pitchFamily="18" charset="0"/>
              </a:rPr>
              <a:t> </a:t>
            </a:r>
            <a:r>
              <a:rPr lang="en-US" sz="4000" b="1" dirty="0" err="1">
                <a:solidFill>
                  <a:schemeClr val="accent6"/>
                </a:solidFill>
                <a:latin typeface="Cambria" panose="02040503050406030204" pitchFamily="18" charset="0"/>
              </a:rPr>
              <a:t>tốt</a:t>
            </a:r>
            <a:r>
              <a:rPr lang="en-US" sz="4000" b="1" dirty="0">
                <a:solidFill>
                  <a:srgbClr val="002060"/>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Hạ</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cho</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trái</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ngọt</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hoa</a:t>
            </a:r>
            <a:r>
              <a:rPr lang="en-US" sz="4000" b="1" dirty="0">
                <a:solidFill>
                  <a:schemeClr val="accent4">
                    <a:lumMod val="75000"/>
                  </a:schemeClr>
                </a:solidFill>
                <a:latin typeface="Cambria" panose="02040503050406030204" pitchFamily="18" charset="0"/>
              </a:rPr>
              <a:t> </a:t>
            </a:r>
            <a:r>
              <a:rPr lang="en-US" sz="4000" b="1" dirty="0" err="1">
                <a:solidFill>
                  <a:schemeClr val="accent4">
                    <a:lumMod val="75000"/>
                  </a:schemeClr>
                </a:solidFill>
                <a:latin typeface="Cambria" panose="02040503050406030204" pitchFamily="18" charset="0"/>
              </a:rPr>
              <a:t>thơm</a:t>
            </a:r>
            <a:r>
              <a:rPr lang="en-US" sz="4000" b="1" dirty="0">
                <a:solidFill>
                  <a:srgbClr val="002060"/>
                </a:solidFill>
                <a:latin typeface="Cambria" panose="02040503050406030204" pitchFamily="18" charset="0"/>
              </a:rPr>
              <a:t>. </a:t>
            </a:r>
            <a:r>
              <a:rPr lang="en-US" sz="4000" b="1" dirty="0">
                <a:solidFill>
                  <a:schemeClr val="accent2"/>
                </a:solidFill>
                <a:latin typeface="Cambria" panose="02040503050406030204" pitchFamily="18" charset="0"/>
              </a:rPr>
              <a:t>Thu </a:t>
            </a:r>
            <a:r>
              <a:rPr lang="en-US" sz="4000" b="1" dirty="0" err="1">
                <a:solidFill>
                  <a:schemeClr val="accent2"/>
                </a:solidFill>
                <a:latin typeface="Cambria" panose="02040503050406030204" pitchFamily="18" charset="0"/>
              </a:rPr>
              <a:t>làm</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cho</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trời</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xanh</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cao</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học</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sinh</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nhớ</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ngày</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tựu</a:t>
            </a:r>
            <a:r>
              <a:rPr lang="en-US" sz="4000" b="1" dirty="0">
                <a:solidFill>
                  <a:schemeClr val="accent2"/>
                </a:solidFill>
                <a:latin typeface="Cambria" panose="02040503050406030204" pitchFamily="18" charset="0"/>
              </a:rPr>
              <a:t> </a:t>
            </a:r>
            <a:r>
              <a:rPr lang="en-US" sz="4000" b="1" dirty="0" err="1">
                <a:solidFill>
                  <a:schemeClr val="accent2"/>
                </a:solidFill>
                <a:latin typeface="Cambria" panose="02040503050406030204" pitchFamily="18" charset="0"/>
              </a:rPr>
              <a:t>trường</a:t>
            </a:r>
            <a:r>
              <a:rPr lang="en-US" sz="4000" b="1" dirty="0">
                <a:solidFill>
                  <a:schemeClr val="accent3">
                    <a:lumMod val="75000"/>
                  </a:schemeClr>
                </a:solidFill>
                <a:latin typeface="Cambria" panose="02040503050406030204" pitchFamily="18" charset="0"/>
              </a:rPr>
              <a:t>. </a:t>
            </a:r>
            <a:r>
              <a:rPr lang="en-US" sz="4000" b="1" dirty="0" err="1">
                <a:solidFill>
                  <a:schemeClr val="accent1"/>
                </a:solidFill>
                <a:latin typeface="Cambria" panose="02040503050406030204" pitchFamily="18" charset="0"/>
              </a:rPr>
              <a:t>Đông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có</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công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ấp</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ủ</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mầm</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sống</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để</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xuân</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về</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cây</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cối</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đâm</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chồi</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nảy</a:t>
            </a:r>
            <a:r>
              <a:rPr lang="en-US" sz="4000" b="1" dirty="0">
                <a:solidFill>
                  <a:schemeClr val="accent1"/>
                </a:solidFill>
                <a:latin typeface="Cambria" panose="02040503050406030204" pitchFamily="18" charset="0"/>
              </a:rPr>
              <a:t> </a:t>
            </a:r>
            <a:r>
              <a:rPr lang="en-US" sz="4000" b="1" dirty="0" err="1">
                <a:solidFill>
                  <a:schemeClr val="accent1"/>
                </a:solidFill>
                <a:latin typeface="Cambria" panose="02040503050406030204" pitchFamily="18" charset="0"/>
              </a:rPr>
              <a:t>lộc</a:t>
            </a:r>
            <a:r>
              <a:rPr lang="en-US" sz="4000" b="1" dirty="0">
                <a:solidFill>
                  <a:schemeClr val="accent1"/>
                </a:solidFill>
                <a:latin typeface="Cambria" panose="02040503050406030204" pitchFamily="18" charset="0"/>
              </a:rPr>
              <a:t>.</a:t>
            </a:r>
            <a:endParaRPr lang="en-VN" sz="4000" b="1" dirty="0">
              <a:solidFill>
                <a:schemeClr val="accent1"/>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550980" y="614784"/>
            <a:ext cx="9612923"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i="0" dirty="0" err="1">
                <a:solidFill>
                  <a:srgbClr val="C00000"/>
                </a:solidFill>
                <a:effectLst/>
                <a:latin typeface="Cambria" panose="02040503050406030204" pitchFamily="18" charset="0"/>
              </a:rPr>
              <a:t>Vì</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sao</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bà</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Đất</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nói</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cả</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bốn</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nàng</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tiên</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đều</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có</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ích</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và</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đáng</a:t>
            </a:r>
            <a:r>
              <a:rPr lang="en-US" sz="4400" b="1" i="0" dirty="0">
                <a:solidFill>
                  <a:srgbClr val="C00000"/>
                </a:solidFill>
                <a:effectLst/>
                <a:latin typeface="Cambria" panose="02040503050406030204" pitchFamily="18" charset="0"/>
              </a:rPr>
              <a:t> </a:t>
            </a:r>
            <a:r>
              <a:rPr lang="en-US" sz="4400" b="1" i="0" dirty="0" err="1">
                <a:solidFill>
                  <a:srgbClr val="C00000"/>
                </a:solidFill>
                <a:effectLst/>
                <a:latin typeface="Cambria" panose="02040503050406030204" pitchFamily="18" charset="0"/>
              </a:rPr>
              <a:t>yêu</a:t>
            </a:r>
            <a:r>
              <a:rPr lang="en-US" sz="4400" b="1" i="0" dirty="0">
                <a:solidFill>
                  <a:srgbClr val="C00000"/>
                </a:solidFill>
                <a:effectLst/>
                <a:latin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9615659" y="1355804"/>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452" y="1471829"/>
            <a:ext cx="8712939" cy="3416320"/>
          </a:xfrm>
          <a:prstGeom prst="rect">
            <a:avLst/>
          </a:prstGeom>
        </p:spPr>
        <p:txBody>
          <a:bodyPr wrap="square">
            <a:spAutoFit/>
          </a:bodyPr>
          <a:lstStyle/>
          <a:p>
            <a:pPr algn="just"/>
            <a:r>
              <a:rPr lang="en-US" sz="5400" dirty="0" err="1">
                <a:latin typeface="Cambria" panose="02040503050406030204" pitchFamily="18" charset="0"/>
              </a:rPr>
              <a:t>Bốn</a:t>
            </a:r>
            <a:r>
              <a:rPr lang="en-US" sz="5400" dirty="0">
                <a:latin typeface="Cambria" panose="02040503050406030204" pitchFamily="18" charset="0"/>
              </a:rPr>
              <a:t> </a:t>
            </a:r>
            <a:r>
              <a:rPr lang="en-US" sz="5400" dirty="0" err="1">
                <a:latin typeface="Cambria" panose="02040503050406030204" pitchFamily="18" charset="0"/>
              </a:rPr>
              <a:t>mùa</a:t>
            </a:r>
            <a:r>
              <a:rPr lang="en-US" sz="5400" dirty="0">
                <a:latin typeface="Cambria" panose="02040503050406030204" pitchFamily="18" charset="0"/>
              </a:rPr>
              <a:t> </a:t>
            </a:r>
            <a:r>
              <a:rPr lang="en-US" sz="5400" dirty="0" err="1">
                <a:latin typeface="Cambria" panose="02040503050406030204" pitchFamily="18" charset="0"/>
              </a:rPr>
              <a:t>xuân</a:t>
            </a:r>
            <a:r>
              <a:rPr lang="en-US" sz="5400" dirty="0">
                <a:latin typeface="Cambria" panose="02040503050406030204" pitchFamily="18" charset="0"/>
              </a:rPr>
              <a:t>, </a:t>
            </a:r>
            <a:r>
              <a:rPr lang="en-US" sz="5400" dirty="0" err="1">
                <a:latin typeface="Cambria" panose="02040503050406030204" pitchFamily="18" charset="0"/>
              </a:rPr>
              <a:t>hạ</a:t>
            </a:r>
            <a:r>
              <a:rPr lang="en-US" sz="5400" dirty="0">
                <a:latin typeface="Cambria" panose="02040503050406030204" pitchFamily="18" charset="0"/>
              </a:rPr>
              <a:t>, </a:t>
            </a:r>
            <a:r>
              <a:rPr lang="en-US" sz="5400" dirty="0" err="1">
                <a:latin typeface="Cambria" panose="02040503050406030204" pitchFamily="18" charset="0"/>
              </a:rPr>
              <a:t>thu</a:t>
            </a:r>
            <a:r>
              <a:rPr lang="en-US" sz="5400" dirty="0">
                <a:latin typeface="Cambria" panose="02040503050406030204" pitchFamily="18" charset="0"/>
              </a:rPr>
              <a:t>, </a:t>
            </a:r>
            <a:r>
              <a:rPr lang="en-US" sz="5400" dirty="0" err="1">
                <a:latin typeface="Cambria" panose="02040503050406030204" pitchFamily="18" charset="0"/>
              </a:rPr>
              <a:t>đông</a:t>
            </a:r>
            <a:r>
              <a:rPr lang="en-US" sz="5400" dirty="0">
                <a:latin typeface="Cambria" panose="02040503050406030204" pitchFamily="18" charset="0"/>
              </a:rPr>
              <a:t> </a:t>
            </a:r>
            <a:r>
              <a:rPr lang="en-US" sz="5400" dirty="0" err="1">
                <a:latin typeface="Cambria" panose="02040503050406030204" pitchFamily="18" charset="0"/>
              </a:rPr>
              <a:t>mỗi</a:t>
            </a:r>
            <a:r>
              <a:rPr lang="en-US" sz="5400" dirty="0">
                <a:latin typeface="Cambria" panose="02040503050406030204" pitchFamily="18" charset="0"/>
              </a:rPr>
              <a:t> </a:t>
            </a:r>
            <a:r>
              <a:rPr lang="en-US" sz="5400" dirty="0" err="1">
                <a:latin typeface="Cambria" panose="02040503050406030204" pitchFamily="18" charset="0"/>
              </a:rPr>
              <a:t>mùa</a:t>
            </a:r>
            <a:r>
              <a:rPr lang="en-US" sz="5400" dirty="0">
                <a:latin typeface="Cambria" panose="02040503050406030204" pitchFamily="18" charset="0"/>
              </a:rPr>
              <a:t> </a:t>
            </a:r>
            <a:r>
              <a:rPr lang="en-US" sz="5400" dirty="0" err="1">
                <a:latin typeface="Cambria" panose="02040503050406030204" pitchFamily="18" charset="0"/>
              </a:rPr>
              <a:t>đều</a:t>
            </a:r>
            <a:r>
              <a:rPr lang="en-US" sz="5400" dirty="0">
                <a:latin typeface="Cambria" panose="02040503050406030204" pitchFamily="18" charset="0"/>
              </a:rPr>
              <a:t> </a:t>
            </a:r>
            <a:r>
              <a:rPr lang="en-US" sz="5400" dirty="0" err="1">
                <a:latin typeface="Cambria" panose="02040503050406030204" pitchFamily="18" charset="0"/>
              </a:rPr>
              <a:t>có</a:t>
            </a:r>
            <a:r>
              <a:rPr lang="en-US" sz="5400" dirty="0">
                <a:latin typeface="Cambria" panose="02040503050406030204" pitchFamily="18" charset="0"/>
              </a:rPr>
              <a:t> </a:t>
            </a:r>
            <a:r>
              <a:rPr lang="en-US" sz="5400" dirty="0" err="1">
                <a:latin typeface="Cambria" panose="02040503050406030204" pitchFamily="18" charset="0"/>
              </a:rPr>
              <a:t>một</a:t>
            </a:r>
            <a:r>
              <a:rPr lang="en-US" sz="5400" dirty="0">
                <a:latin typeface="Cambria" panose="02040503050406030204" pitchFamily="18" charset="0"/>
              </a:rPr>
              <a:t> </a:t>
            </a:r>
            <a:r>
              <a:rPr lang="en-US" sz="5400" dirty="0" err="1">
                <a:latin typeface="Cambria" panose="02040503050406030204" pitchFamily="18" charset="0"/>
              </a:rPr>
              <a:t>vẻ</a:t>
            </a:r>
            <a:r>
              <a:rPr lang="en-US" sz="5400" dirty="0">
                <a:latin typeface="Cambria" panose="02040503050406030204" pitchFamily="18" charset="0"/>
              </a:rPr>
              <a:t> </a:t>
            </a:r>
            <a:r>
              <a:rPr lang="en-US" sz="5400" dirty="0" err="1">
                <a:latin typeface="Cambria" panose="02040503050406030204" pitchFamily="18" charset="0"/>
              </a:rPr>
              <a:t>đẹp</a:t>
            </a:r>
            <a:r>
              <a:rPr lang="en-US" sz="5400" dirty="0">
                <a:latin typeface="Cambria" panose="02040503050406030204" pitchFamily="18" charset="0"/>
              </a:rPr>
              <a:t> </a:t>
            </a:r>
            <a:r>
              <a:rPr lang="en-US" sz="5400" dirty="0" err="1">
                <a:latin typeface="Cambria" panose="02040503050406030204" pitchFamily="18" charset="0"/>
              </a:rPr>
              <a:t>riêng</a:t>
            </a:r>
            <a:r>
              <a:rPr lang="en-US" sz="5400" dirty="0">
                <a:latin typeface="Cambria" panose="02040503050406030204" pitchFamily="18" charset="0"/>
              </a:rPr>
              <a:t>, </a:t>
            </a:r>
            <a:r>
              <a:rPr lang="en-US" sz="5400" dirty="0" err="1">
                <a:latin typeface="Cambria" panose="02040503050406030204" pitchFamily="18" charset="0"/>
              </a:rPr>
              <a:t>đều</a:t>
            </a:r>
            <a:r>
              <a:rPr lang="en-US" sz="5400" dirty="0">
                <a:latin typeface="Cambria" panose="02040503050406030204" pitchFamily="18" charset="0"/>
              </a:rPr>
              <a:t> </a:t>
            </a:r>
            <a:r>
              <a:rPr lang="en-US" sz="5400" dirty="0" err="1">
                <a:latin typeface="Cambria" panose="02040503050406030204" pitchFamily="18" charset="0"/>
              </a:rPr>
              <a:t>có</a:t>
            </a:r>
            <a:r>
              <a:rPr lang="en-US" sz="5400" dirty="0">
                <a:latin typeface="Cambria" panose="02040503050406030204" pitchFamily="18" charset="0"/>
              </a:rPr>
              <a:t> </a:t>
            </a:r>
            <a:r>
              <a:rPr lang="en-US" sz="5400" dirty="0" err="1">
                <a:latin typeface="Cambria" panose="02040503050406030204" pitchFamily="18" charset="0"/>
              </a:rPr>
              <a:t>ích</a:t>
            </a:r>
            <a:r>
              <a:rPr lang="en-US" sz="5400" dirty="0">
                <a:latin typeface="Cambria" panose="02040503050406030204" pitchFamily="18" charset="0"/>
              </a:rPr>
              <a:t> </a:t>
            </a:r>
            <a:r>
              <a:rPr lang="en-US" sz="5400" dirty="0" err="1">
                <a:latin typeface="Cambria" panose="02040503050406030204" pitchFamily="18" charset="0"/>
              </a:rPr>
              <a:t>cho</a:t>
            </a:r>
            <a:r>
              <a:rPr lang="en-US" sz="5400" dirty="0">
                <a:latin typeface="Cambria" panose="02040503050406030204" pitchFamily="18" charset="0"/>
              </a:rPr>
              <a:t> </a:t>
            </a:r>
          </a:p>
          <a:p>
            <a:pPr algn="just"/>
            <a:r>
              <a:rPr lang="en-US" sz="5400" dirty="0" err="1">
                <a:latin typeface="Cambria" panose="02040503050406030204" pitchFamily="18" charset="0"/>
              </a:rPr>
              <a:t>cuộc</a:t>
            </a:r>
            <a:r>
              <a:rPr lang="en-US" sz="5400" dirty="0">
                <a:latin typeface="Cambria" panose="02040503050406030204" pitchFamily="18" charset="0"/>
              </a:rPr>
              <a:t> </a:t>
            </a:r>
            <a:r>
              <a:rPr lang="en-US" sz="5400" dirty="0" err="1">
                <a:latin typeface="Cambria" panose="02040503050406030204" pitchFamily="18" charset="0"/>
              </a:rPr>
              <a:t>sống</a:t>
            </a:r>
            <a:r>
              <a:rPr lang="en-US" sz="5400" dirty="0">
                <a:latin typeface="Cambria" panose="02040503050406030204" pitchFamily="18" charset="0"/>
              </a:rPr>
              <a:t>.</a:t>
            </a:r>
            <a:endParaRPr lang="en-US" sz="115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76" y="2918298"/>
            <a:ext cx="3212961" cy="393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03</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577874" cy="956718"/>
            </a:xfrm>
            <a:prstGeom prst="rect">
              <a:avLst/>
            </a:prstGeom>
            <a:noFill/>
          </p:spPr>
          <p:txBody>
            <a:bodyPr wrap="square">
              <a:spAutoFit/>
            </a:bodyPr>
            <a:lstStyle/>
            <a:p>
              <a:pPr algn="ctr"/>
              <a:r>
                <a:rPr lang="en-US" altLang="zh-CN" sz="9600" dirty="0">
                  <a:ln>
                    <a:solidFill>
                      <a:schemeClr val="tx1"/>
                    </a:solidFill>
                  </a:ln>
                  <a:solidFill>
                    <a:srgbClr val="7030A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 ĐỌC LẠI</a:t>
              </a:r>
              <a:endParaRPr lang="zh-CN" altLang="en-US" sz="9600" dirty="0">
                <a:ln>
                  <a:solidFill>
                    <a:schemeClr val="tx1"/>
                  </a:solidFill>
                </a:ln>
                <a:solidFill>
                  <a:srgbClr val="7030A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73453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67499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262979"/>
          </a:xfrm>
          <a:prstGeom prst="rect">
            <a:avLst/>
          </a:prstGeom>
          <a:noFill/>
        </p:spPr>
        <p:txBody>
          <a:bodyPr wrap="square" rtlCol="0" anchor="t">
            <a:spAutoFit/>
          </a:bodyPr>
          <a:lstStyle/>
          <a:p>
            <a:pPr lvl="1"/>
            <a:r>
              <a:rPr lang="vi-VN" sz="2100" dirty="0">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latin typeface="Arial" panose="020B0604020202020204" pitchFamily="34" charset="0"/>
                <a:cs typeface="Arial" panose="020B0604020202020204" pitchFamily="34" charset="0"/>
              </a:rPr>
              <a:t>Xuân nói:</a:t>
            </a:r>
          </a:p>
          <a:p>
            <a:pPr lvl="2"/>
            <a:r>
              <a:rPr lang="vi-VN" sz="2100" dirty="0">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latin typeface="Arial" panose="020B0604020202020204" pitchFamily="34" charset="0"/>
                <a:cs typeface="Arial" panose="020B0604020202020204" pitchFamily="34" charset="0"/>
              </a:rPr>
              <a:t>Nàng Hạ tinh nghịch xen vào:</a:t>
            </a:r>
          </a:p>
          <a:p>
            <a:pPr lvl="2"/>
            <a:r>
              <a:rPr lang="vi-VN" sz="2100" dirty="0">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latin typeface="Arial" panose="020B0604020202020204" pitchFamily="34" charset="0"/>
                <a:cs typeface="Arial" panose="020B0604020202020204" pitchFamily="34" charset="0"/>
              </a:rPr>
              <a:t>Giọng buồn buồn, Đông nói:</a:t>
            </a:r>
          </a:p>
          <a:p>
            <a:pPr lvl="2"/>
            <a:r>
              <a:rPr lang="vi-VN" sz="2100" dirty="0">
                <a:latin typeface="Arial" panose="020B0604020202020204" pitchFamily="34" charset="0"/>
                <a:cs typeface="Arial" panose="020B0604020202020204" pitchFamily="34" charset="0"/>
              </a:rPr>
              <a:t>- Chỉ có em là chẳng ai yêu.</a:t>
            </a:r>
          </a:p>
          <a:p>
            <a:pPr lvl="1"/>
            <a:r>
              <a:rPr lang="vi-VN" sz="2100" dirty="0">
                <a:latin typeface="Arial" panose="020B0604020202020204" pitchFamily="34" charset="0"/>
                <a:cs typeface="Arial" panose="020B0604020202020204" pitchFamily="34" charset="0"/>
              </a:rPr>
              <a:t>Thu đặt tay lên vai Đông, thủ thỉ:</a:t>
            </a:r>
          </a:p>
          <a:p>
            <a:pPr lvl="2"/>
            <a:r>
              <a:rPr lang="vi-VN" sz="2100" dirty="0">
                <a:latin typeface="Arial" panose="020B0604020202020204" pitchFamily="34" charset="0"/>
                <a:cs typeface="Arial" panose="020B0604020202020204" pitchFamily="34" charset="0"/>
              </a:rPr>
              <a:t>- Có em mới có bập bùng bếp lửa nhà sàn, mọi người mới có giấc ngủ ấm trong chăn.</a:t>
            </a:r>
          </a:p>
          <a:p>
            <a:pPr lvl="1"/>
            <a:r>
              <a:rPr lang="vi-VN" sz="2100" dirty="0">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88525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sp>
        <p:nvSpPr>
          <p:cNvPr id="5" name="Title 1"/>
          <p:cNvSpPr txBox="1">
            <a:spLocks/>
          </p:cNvSpPr>
          <p:nvPr/>
        </p:nvSpPr>
        <p:spPr>
          <a:xfrm>
            <a:off x="1314078" y="1951724"/>
            <a:ext cx="10372344"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n w="76200">
                  <a:solidFill>
                    <a:schemeClr val="tx1"/>
                  </a:solidFill>
                </a:ln>
                <a:solidFill>
                  <a:schemeClr val="bg1"/>
                </a:solidFill>
                <a:latin typeface="#9Slide07 IcielPony" panose="02000000000000000000" pitchFamily="2" charset="0"/>
              </a:rPr>
              <a:t>CHUYỆN BỐN MÙA</a:t>
            </a:r>
          </a:p>
        </p:txBody>
      </p:sp>
      <p:sp>
        <p:nvSpPr>
          <p:cNvPr id="6" name="Subtitle 2"/>
          <p:cNvSpPr txBox="1">
            <a:spLocks/>
          </p:cNvSpPr>
          <p:nvPr/>
        </p:nvSpPr>
        <p:spPr>
          <a:xfrm>
            <a:off x="995339" y="1012309"/>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dirty="0" err="1">
                <a:solidFill>
                  <a:schemeClr val="accent2">
                    <a:lumMod val="75000"/>
                  </a:schemeClr>
                </a:solidFill>
                <a:latin typeface="#9Slide05 SVNReklame Script" panose="03060502040607080D05" pitchFamily="66" charset="0"/>
              </a:rPr>
              <a:t>Đọc</a:t>
            </a:r>
            <a:r>
              <a:rPr lang="en-US" sz="7200" dirty="0">
                <a:solidFill>
                  <a:schemeClr val="accent2">
                    <a:lumMod val="75000"/>
                  </a:schemeClr>
                </a:solidFill>
                <a:latin typeface="#9Slide05 SVNReklame Script" panose="03060502040607080D05" pitchFamily="66" charset="0"/>
              </a:rPr>
              <a:t> 2</a:t>
            </a:r>
          </a:p>
        </p:txBody>
      </p:sp>
      <p:sp>
        <p:nvSpPr>
          <p:cNvPr id="7" name="Subtitle 2"/>
          <p:cNvSpPr txBox="1">
            <a:spLocks/>
          </p:cNvSpPr>
          <p:nvPr/>
        </p:nvSpPr>
        <p:spPr>
          <a:xfrm>
            <a:off x="-478531" y="463528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err="1">
                <a:latin typeface="#9Slide05 SVNReklame Script" panose="03060502040607080D05" pitchFamily="66" charset="0"/>
              </a:rPr>
              <a:t>Trang</a:t>
            </a:r>
            <a:r>
              <a:rPr lang="en-US" sz="5400" dirty="0">
                <a:latin typeface="#9Slide05 SVNReklame Script" panose="03060502040607080D05" pitchFamily="66" charset="0"/>
              </a:rPr>
              <a:t> 9</a:t>
            </a:r>
          </a:p>
        </p:txBody>
      </p:sp>
      <p:sp>
        <p:nvSpPr>
          <p:cNvPr id="8" name="Title 1"/>
          <p:cNvSpPr txBox="1">
            <a:spLocks/>
          </p:cNvSpPr>
          <p:nvPr/>
        </p:nvSpPr>
        <p:spPr>
          <a:xfrm>
            <a:off x="1307468" y="1840190"/>
            <a:ext cx="10372344"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n w="28575">
                  <a:solidFill>
                    <a:schemeClr val="tx1"/>
                  </a:solidFill>
                </a:ln>
                <a:solidFill>
                  <a:srgbClr val="00B0F0"/>
                </a:solidFill>
                <a:latin typeface="#9Slide07 IcielPony" panose="02000000000000000000" pitchFamily="2" charset="0"/>
              </a:rPr>
              <a:t>CHUYỆN</a:t>
            </a:r>
            <a:r>
              <a:rPr lang="en-US" sz="8800" dirty="0">
                <a:ln w="28575">
                  <a:solidFill>
                    <a:schemeClr val="tx1"/>
                  </a:solidFill>
                </a:ln>
                <a:latin typeface="#9Slide07 IcielPony" panose="02000000000000000000" pitchFamily="2" charset="0"/>
              </a:rPr>
              <a:t> </a:t>
            </a:r>
            <a:r>
              <a:rPr lang="en-US" sz="8800" dirty="0">
                <a:ln w="28575">
                  <a:solidFill>
                    <a:schemeClr val="tx1"/>
                  </a:solidFill>
                </a:ln>
                <a:solidFill>
                  <a:srgbClr val="92D050"/>
                </a:solidFill>
                <a:latin typeface="#9Slide07 IcielPony" panose="02000000000000000000" pitchFamily="2" charset="0"/>
              </a:rPr>
              <a:t>BỐN</a:t>
            </a:r>
            <a:r>
              <a:rPr lang="en-US" sz="8800" dirty="0">
                <a:ln w="28575">
                  <a:solidFill>
                    <a:schemeClr val="tx1"/>
                  </a:solidFill>
                </a:ln>
                <a:latin typeface="#9Slide07 IcielPony" panose="02000000000000000000" pitchFamily="2" charset="0"/>
              </a:rPr>
              <a:t> </a:t>
            </a:r>
            <a:r>
              <a:rPr lang="en-US" sz="8800" dirty="0">
                <a:ln w="28575">
                  <a:solidFill>
                    <a:schemeClr val="tx1"/>
                  </a:solidFill>
                </a:ln>
                <a:solidFill>
                  <a:srgbClr val="FFFF00"/>
                </a:solidFill>
                <a:latin typeface="#9Slide07 IcielPony" panose="02000000000000000000" pitchFamily="2" charset="0"/>
              </a:rPr>
              <a:t>MÙA</a:t>
            </a:r>
          </a:p>
        </p:txBody>
      </p:sp>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04</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577874" cy="956718"/>
            </a:xfrm>
            <a:prstGeom prst="rect">
              <a:avLst/>
            </a:prstGeom>
            <a:noFill/>
          </p:spPr>
          <p:txBody>
            <a:bodyPr wrap="square">
              <a:spAutoFit/>
            </a:bodyPr>
            <a:lstStyle/>
            <a:p>
              <a:pPr algn="ctr"/>
              <a:r>
                <a:rPr lang="en-US" altLang="zh-CN" sz="9600" dirty="0" err="1">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a:t>
              </a:r>
              <a:r>
                <a:rPr lang="en-US" altLang="zh-CN" sz="9600" dirty="0">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rPr>
                <a:t>tập</a:t>
              </a:r>
              <a:endParaRPr lang="zh-CN" altLang="en-US" sz="9600" dirty="0">
                <a:ln>
                  <a:solidFill>
                    <a:schemeClr val="tx1"/>
                  </a:solidFill>
                </a:ln>
                <a:solidFill>
                  <a:schemeClr val="accent2"/>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77600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601711" y="2815013"/>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rPr>
              <a:t>a. Bốn nàng tiên cầm tay nhau trò chuyện.</a:t>
            </a:r>
          </a:p>
        </p:txBody>
      </p:sp>
      <p:sp>
        <p:nvSpPr>
          <p:cNvPr id="7" name="文本框 6">
            <a:extLst>
              <a:ext uri="{FF2B5EF4-FFF2-40B4-BE49-F238E27FC236}">
                <a16:creationId xmlns:a16="http://schemas.microsoft.com/office/drawing/2014/main" id="{435713CC-2F73-EA28-C5A6-3D6C89AB0D23}"/>
              </a:ext>
            </a:extLst>
          </p:cNvPr>
          <p:cNvSpPr txBox="1"/>
          <p:nvPr/>
        </p:nvSpPr>
        <p:spPr>
          <a:xfrm>
            <a:off x="2442511" y="850043"/>
            <a:ext cx="9612923"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nêu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286910" y="970254"/>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矩形: 圆角 2">
            <a:extLst>
              <a:ext uri="{FF2B5EF4-FFF2-40B4-BE49-F238E27FC236}">
                <a16:creationId xmlns:a16="http://schemas.microsoft.com/office/drawing/2014/main" id="{560DEA88-7ED5-5048-A578-A078220383E7}"/>
              </a:ext>
            </a:extLst>
          </p:cNvPr>
          <p:cNvSpPr/>
          <p:nvPr/>
        </p:nvSpPr>
        <p:spPr>
          <a:xfrm>
            <a:off x="1066857" y="4334531"/>
            <a:ext cx="10988577" cy="118792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4400" b="1" dirty="0">
                <a:solidFill>
                  <a:srgbClr val="C00000"/>
                </a:solidFill>
                <a:latin typeface="Cambria" panose="02040503050406030204" pitchFamily="18" charset="0"/>
              </a:rPr>
              <a:t>b. Các cháu đều có ích, đều đáng yêu.</a:t>
            </a:r>
          </a:p>
        </p:txBody>
      </p:sp>
    </p:spTree>
    <p:extLst>
      <p:ext uri="{BB962C8B-B14F-4D97-AF65-F5344CB8AC3E}">
        <p14:creationId xmlns:p14="http://schemas.microsoft.com/office/powerpoint/2010/main" val="67288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7898"/>
            <a:ext cx="1341236" cy="2280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10" name="Picture 9">
            <a:extLst>
              <a:ext uri="{FF2B5EF4-FFF2-40B4-BE49-F238E27FC236}">
                <a16:creationId xmlns:a16="http://schemas.microsoft.com/office/drawing/2014/main" id="{47CC49F2-92B2-A04B-9F34-58DDE27B3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311" y="3049365"/>
            <a:ext cx="12192000" cy="3352179"/>
          </a:xfrm>
          <a:prstGeom prst="rect">
            <a:avLst/>
          </a:prstGeom>
        </p:spPr>
      </p:pic>
      <p:pic>
        <p:nvPicPr>
          <p:cNvPr id="12" name="Picture 11">
            <a:extLst>
              <a:ext uri="{FF2B5EF4-FFF2-40B4-BE49-F238E27FC236}">
                <a16:creationId xmlns:a16="http://schemas.microsoft.com/office/drawing/2014/main" id="{8395E695-B477-0249-BE25-68272886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50" y="1751174"/>
            <a:ext cx="10629900" cy="1219200"/>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5" y="1067225"/>
            <a:ext cx="827823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7" y="1285403"/>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xuân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326860" y="1447712"/>
            <a:ext cx="8698018" cy="3785652"/>
          </a:xfrm>
          <a:prstGeom prst="rect">
            <a:avLst/>
          </a:prstGeom>
        </p:spPr>
        <p:txBody>
          <a:bodyPr wrap="square">
            <a:spAutoFit/>
          </a:bodyPr>
          <a:lstStyle/>
          <a:p>
            <a:endParaRPr lang="vi-VN" sz="3200" dirty="0">
              <a:latin typeface="Cambria" panose="02040503050406030204" pitchFamily="18" charset="0"/>
            </a:endParaRPr>
          </a:p>
          <a:p>
            <a:pPr lvl="1"/>
            <a:r>
              <a:rPr lang="vi-VN" sz="3200" dirty="0">
                <a:latin typeface="Cambria" panose="02040503050406030204" pitchFamily="18" charset="0"/>
              </a:rPr>
              <a:t>-</a:t>
            </a:r>
            <a:r>
              <a:rPr lang="vi-VN" sz="3200" dirty="0">
                <a:solidFill>
                  <a:srgbClr val="C00000"/>
                </a:solidFill>
                <a:latin typeface="Cambria" panose="02040503050406030204" pitchFamily="18" charset="0"/>
              </a:rPr>
              <a:t> Mùa xuân có </a:t>
            </a:r>
            <a:r>
              <a:rPr lang="vi-VN" sz="3200" dirty="0">
                <a:latin typeface="Cambria" panose="02040503050406030204" pitchFamily="18" charset="0"/>
              </a:rPr>
              <a:t>Tết, mọi người đến nhà nhau chúc mừng năm mới, trẻ em được nhận lì xì.</a:t>
            </a:r>
          </a:p>
          <a:p>
            <a:pPr lvl="1"/>
            <a:r>
              <a:rPr lang="vi-VN" sz="3200" dirty="0">
                <a:latin typeface="Cambria" panose="02040503050406030204" pitchFamily="18" charset="0"/>
              </a:rPr>
              <a:t>- </a:t>
            </a:r>
            <a:r>
              <a:rPr lang="vi-VN" sz="3200" dirty="0">
                <a:solidFill>
                  <a:srgbClr val="C00000"/>
                </a:solidFill>
                <a:latin typeface="Cambria" panose="02040503050406030204" pitchFamily="18" charset="0"/>
              </a:rPr>
              <a:t>Mùa xuân có </a:t>
            </a:r>
            <a:r>
              <a:rPr lang="vi-VN" sz="3200" dirty="0">
                <a:latin typeface="Cambria" panose="02040503050406030204" pitchFamily="18" charset="0"/>
              </a:rPr>
              <a:t>cây cối đâm chồi nảy lộc.</a:t>
            </a:r>
          </a:p>
          <a:p>
            <a:pPr lvl="1"/>
            <a:r>
              <a:rPr lang="vi-VN" sz="3200" dirty="0">
                <a:latin typeface="Cambria" panose="02040503050406030204" pitchFamily="18" charset="0"/>
              </a:rPr>
              <a:t>- </a:t>
            </a:r>
            <a:r>
              <a:rPr lang="vi-VN" sz="3200" dirty="0">
                <a:solidFill>
                  <a:srgbClr val="C00000"/>
                </a:solidFill>
                <a:latin typeface="Cambria" panose="02040503050406030204" pitchFamily="18" charset="0"/>
              </a:rPr>
              <a:t>Mùa xuân có </a:t>
            </a:r>
            <a:r>
              <a:rPr lang="vi-VN" sz="3200" dirty="0">
                <a:latin typeface="Cambria" panose="02040503050406030204" pitchFamily="18" charset="0"/>
              </a:rPr>
              <a:t>hoa đào, hoa mai nở rộ đón Tết.</a:t>
            </a:r>
          </a:p>
          <a:p>
            <a:br>
              <a:rPr lang="vi-VN" sz="3200" dirty="0">
                <a:latin typeface="Cambria" panose="02040503050406030204" pitchFamily="18" charset="0"/>
              </a:rPr>
            </a:br>
            <a:endParaRPr lang="en-US" sz="4800" i="1" dirty="0">
              <a:effectLst/>
              <a:latin typeface="Cambria" panose="02040503050406030204" pitchFamily="18" charset="0"/>
              <a:ea typeface="Cambria" panose="02040503050406030204" pitchFamily="18" charset="0"/>
            </a:endParaRP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hạ</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3" y="2287810"/>
            <a:ext cx="7874221" cy="1569660"/>
          </a:xfrm>
          <a:prstGeom prst="rect">
            <a:avLst/>
          </a:prstGeom>
        </p:spPr>
        <p:txBody>
          <a:bodyPr wrap="square">
            <a:spAutoFit/>
          </a:bodyPr>
          <a:lstStyle/>
          <a:p>
            <a:r>
              <a:rPr lang="vi-VN" sz="3200" dirty="0">
                <a:latin typeface="Cambria" panose="02040503050406030204" pitchFamily="18" charset="0"/>
              </a:rPr>
              <a:t>- </a:t>
            </a:r>
            <a:r>
              <a:rPr lang="vi-VN" sz="3200" dirty="0">
                <a:solidFill>
                  <a:srgbClr val="C00000"/>
                </a:solidFill>
                <a:latin typeface="Cambria" panose="02040503050406030204" pitchFamily="18" charset="0"/>
              </a:rPr>
              <a:t>Mùa hạ có </a:t>
            </a:r>
            <a:r>
              <a:rPr lang="vi-VN" sz="3200" dirty="0">
                <a:latin typeface="Cambria" panose="02040503050406030204" pitchFamily="18" charset="0"/>
              </a:rPr>
              <a:t>ánh nắng rực rỡ.</a:t>
            </a:r>
          </a:p>
          <a:p>
            <a:r>
              <a:rPr lang="vi-VN" sz="3200" dirty="0">
                <a:latin typeface="Cambria" panose="02040503050406030204" pitchFamily="18" charset="0"/>
              </a:rPr>
              <a:t>- </a:t>
            </a:r>
            <a:r>
              <a:rPr lang="vi-VN" sz="3200" dirty="0">
                <a:solidFill>
                  <a:srgbClr val="C00000"/>
                </a:solidFill>
                <a:latin typeface="Cambria" panose="02040503050406030204" pitchFamily="18" charset="0"/>
              </a:rPr>
              <a:t>Mùa hạ có </a:t>
            </a:r>
            <a:r>
              <a:rPr lang="vi-VN" sz="3200" dirty="0">
                <a:latin typeface="Cambria" panose="02040503050406030204" pitchFamily="18" charset="0"/>
              </a:rPr>
              <a:t>tiếng ve kêu, hoa phượng nở và học sinh được nghỉ hè.</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295004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431188"/>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6" y="1463441"/>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2" y="2216167"/>
            <a:ext cx="7874221" cy="2062103"/>
          </a:xfrm>
          <a:prstGeom prst="rect">
            <a:avLst/>
          </a:prstGeom>
        </p:spPr>
        <p:txBody>
          <a:bodyPr wrap="square">
            <a:spAutoFit/>
          </a:bodyPr>
          <a:lstStyle/>
          <a:p>
            <a:r>
              <a:rPr lang="vi-VN" sz="3200" dirty="0">
                <a:latin typeface="Cambria" panose="02040503050406030204" pitchFamily="18" charset="0"/>
              </a:rPr>
              <a:t>- </a:t>
            </a:r>
            <a:r>
              <a:rPr lang="vi-VN" sz="3200" dirty="0">
                <a:solidFill>
                  <a:srgbClr val="C00000"/>
                </a:solidFill>
                <a:latin typeface="Cambria" panose="02040503050406030204" pitchFamily="18" charset="0"/>
              </a:rPr>
              <a:t>Mùa thu có </a:t>
            </a:r>
            <a:r>
              <a:rPr lang="vi-VN" sz="3200" dirty="0">
                <a:latin typeface="Cambria" panose="02040503050406030204" pitchFamily="18" charset="0"/>
              </a:rPr>
              <a:t>Tết Trung thu, các em nhỏ được phá cỗ.</a:t>
            </a:r>
          </a:p>
          <a:p>
            <a:r>
              <a:rPr lang="vi-VN" sz="3200" dirty="0">
                <a:latin typeface="Cambria" panose="02040503050406030204" pitchFamily="18" charset="0"/>
              </a:rPr>
              <a:t>- </a:t>
            </a:r>
            <a:r>
              <a:rPr lang="vi-VN" sz="3200" dirty="0">
                <a:solidFill>
                  <a:srgbClr val="C00000"/>
                </a:solidFill>
                <a:latin typeface="Cambria" panose="02040503050406030204" pitchFamily="18" charset="0"/>
              </a:rPr>
              <a:t>Mùa thu có </a:t>
            </a:r>
            <a:r>
              <a:rPr lang="vi-VN" sz="3200" dirty="0">
                <a:latin typeface="Cambria" panose="02040503050406030204" pitchFamily="18" charset="0"/>
              </a:rPr>
              <a:t>ngày tựu trường, các em học sinh được đến lớp.</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9565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509" y="814859"/>
            <a:ext cx="7620263" cy="4386145"/>
          </a:xfrm>
          <a:prstGeom prst="rect">
            <a:avLst/>
          </a:prstGeom>
        </p:spPr>
      </p:pic>
      <p:sp>
        <p:nvSpPr>
          <p:cNvPr id="13" name="Rounded Rectangle 12"/>
          <p:cNvSpPr/>
          <p:nvPr/>
        </p:nvSpPr>
        <p:spPr>
          <a:xfrm>
            <a:off x="3688534" y="1357046"/>
            <a:ext cx="8278238" cy="331223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4005038"/>
            <a:ext cx="5246286" cy="2852962"/>
          </a:xfrm>
          <a:prstGeom prst="rect">
            <a:avLst/>
          </a:prstGeom>
        </p:spPr>
      </p:pic>
      <p:sp>
        <p:nvSpPr>
          <p:cNvPr id="11" name="Rectangle 10"/>
          <p:cNvSpPr/>
          <p:nvPr/>
        </p:nvSpPr>
        <p:spPr>
          <a:xfrm>
            <a:off x="4454225" y="1711546"/>
            <a:ext cx="6746854" cy="646331"/>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a:t>
            </a:r>
          </a:p>
        </p:txBody>
      </p:sp>
      <p:sp>
        <p:nvSpPr>
          <p:cNvPr id="14" name="Rectangle 13"/>
          <p:cNvSpPr/>
          <p:nvPr/>
        </p:nvSpPr>
        <p:spPr>
          <a:xfrm>
            <a:off x="3890542" y="2421380"/>
            <a:ext cx="7874221" cy="1446550"/>
          </a:xfrm>
          <a:prstGeom prst="rect">
            <a:avLst/>
          </a:prstGeom>
        </p:spPr>
        <p:txBody>
          <a:bodyPr wrap="square">
            <a:spAutoFit/>
          </a:bodyPr>
          <a:lstStyle/>
          <a:p>
            <a:r>
              <a:rPr lang="vi-VN" sz="4400" dirty="0">
                <a:latin typeface="Cambria" panose="02040503050406030204" pitchFamily="18" charset="0"/>
              </a:rPr>
              <a:t>- </a:t>
            </a:r>
            <a:r>
              <a:rPr lang="en-US" sz="4400" dirty="0" err="1">
                <a:solidFill>
                  <a:srgbClr val="C00000"/>
                </a:solidFill>
                <a:latin typeface="Cambria" panose="02040503050406030204" pitchFamily="18" charset="0"/>
              </a:rPr>
              <a:t>Mùa</a:t>
            </a:r>
            <a:r>
              <a:rPr lang="en-US" sz="4400" dirty="0">
                <a:solidFill>
                  <a:srgbClr val="C00000"/>
                </a:solidFill>
                <a:latin typeface="Cambria" panose="02040503050406030204" pitchFamily="18" charset="0"/>
              </a:rPr>
              <a:t> </a:t>
            </a:r>
            <a:r>
              <a:rPr lang="en-US" sz="4400" dirty="0" err="1">
                <a:solidFill>
                  <a:srgbClr val="C00000"/>
                </a:solidFill>
                <a:latin typeface="Cambria" panose="02040503050406030204" pitchFamily="18" charset="0"/>
              </a:rPr>
              <a:t>đông</a:t>
            </a:r>
            <a:r>
              <a:rPr lang="en-US" sz="4400" dirty="0">
                <a:solidFill>
                  <a:srgbClr val="C00000"/>
                </a:solidFill>
                <a:latin typeface="Cambria" panose="02040503050406030204" pitchFamily="18" charset="0"/>
              </a:rPr>
              <a:t> </a:t>
            </a:r>
            <a:r>
              <a:rPr lang="en-US" sz="4400" dirty="0" err="1">
                <a:solidFill>
                  <a:srgbClr val="C00000"/>
                </a:solidFill>
                <a:latin typeface="Cambria" panose="02040503050406030204" pitchFamily="18" charset="0"/>
              </a:rPr>
              <a:t>có</a:t>
            </a:r>
            <a:r>
              <a:rPr lang="en-US" sz="4400" dirty="0">
                <a:solidFill>
                  <a:srgbClr val="C00000"/>
                </a:solidFill>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tiết</a:t>
            </a:r>
            <a:r>
              <a:rPr lang="en-US" sz="4400" dirty="0">
                <a:latin typeface="Cambria" panose="02040503050406030204" pitchFamily="18" charset="0"/>
              </a:rPr>
              <a:t> </a:t>
            </a:r>
            <a:r>
              <a:rPr lang="en-US" sz="4400" dirty="0" err="1">
                <a:latin typeface="Cambria" panose="02040503050406030204" pitchFamily="18" charset="0"/>
              </a:rPr>
              <a:t>lạnh</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áo</a:t>
            </a:r>
            <a:r>
              <a:rPr lang="en-US" sz="4400" dirty="0">
                <a:latin typeface="Cambria" panose="02040503050406030204" pitchFamily="18" charset="0"/>
              </a:rPr>
              <a:t> </a:t>
            </a:r>
            <a:r>
              <a:rPr lang="en-US" sz="4400" dirty="0" err="1">
                <a:latin typeface="Cambria" panose="02040503050406030204" pitchFamily="18" charset="0"/>
              </a:rPr>
              <a:t>khoác</a:t>
            </a:r>
            <a:r>
              <a:rPr lang="en-US" sz="4400" dirty="0">
                <a:latin typeface="Cambria" panose="02040503050406030204" pitchFamily="18" charset="0"/>
              </a:rPr>
              <a:t> </a:t>
            </a:r>
            <a:r>
              <a:rPr lang="en-US" sz="4400" dirty="0" err="1">
                <a:latin typeface="Cambria" panose="02040503050406030204" pitchFamily="18" charset="0"/>
              </a:rPr>
              <a:t>xinh</a:t>
            </a:r>
            <a:r>
              <a:rPr lang="en-US" sz="4400" dirty="0">
                <a:latin typeface="Cambria" panose="02040503050406030204" pitchFamily="18" charset="0"/>
              </a:rPr>
              <a:t> </a:t>
            </a:r>
            <a:r>
              <a:rPr lang="en-US" sz="4400" dirty="0" err="1">
                <a:latin typeface="Cambria" panose="02040503050406030204" pitchFamily="18" charset="0"/>
              </a:rPr>
              <a:t>ấm</a:t>
            </a:r>
            <a:r>
              <a:rPr lang="en-US" sz="4400" dirty="0">
                <a:latin typeface="Cambria" panose="02040503050406030204" pitchFamily="18" charset="0"/>
              </a:rPr>
              <a:t> </a:t>
            </a:r>
            <a:r>
              <a:rPr lang="en-US" sz="4400" dirty="0" err="1">
                <a:latin typeface="Cambria" panose="02040503050406030204" pitchFamily="18" charset="0"/>
              </a:rPr>
              <a:t>áp</a:t>
            </a:r>
            <a:r>
              <a:rPr lang="en-US" sz="4400" dirty="0">
                <a:latin typeface="Cambria" panose="02040503050406030204" pitchFamily="18" charset="0"/>
              </a:rPr>
              <a:t>.</a:t>
            </a:r>
          </a:p>
        </p:txBody>
      </p:sp>
      <p:sp>
        <p:nvSpPr>
          <p:cNvPr id="18" name="TextBox 17"/>
          <p:cNvSpPr txBox="1"/>
          <p:nvPr/>
        </p:nvSpPr>
        <p:spPr>
          <a:xfrm>
            <a:off x="312160" y="2463375"/>
            <a:ext cx="3014700" cy="175432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5400" dirty="0" err="1">
                <a:solidFill>
                  <a:srgbClr val="0070C0"/>
                </a:solidFill>
                <a:latin typeface="#9Slide03 IcielNovecento sans E" panose="00000900000000000000" pitchFamily="2" charset="0"/>
              </a:rPr>
              <a:t>Hãy</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cho</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biết</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402769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1020241" y="1874520"/>
            <a:ext cx="99830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547093"/>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262979"/>
          </a:xfrm>
          <a:prstGeom prst="rect">
            <a:avLst/>
          </a:prstGeom>
          <a:noFill/>
        </p:spPr>
        <p:txBody>
          <a:bodyPr wrap="square" rtlCol="0" anchor="t">
            <a:spAutoFit/>
          </a:bodyPr>
          <a:lstStyle/>
          <a:p>
            <a:pPr lvl="1"/>
            <a:r>
              <a:rPr lang="vi-VN" sz="2100" dirty="0">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latin typeface="Arial" panose="020B0604020202020204" pitchFamily="34" charset="0"/>
                <a:cs typeface="Arial" panose="020B0604020202020204" pitchFamily="34" charset="0"/>
              </a:rPr>
              <a:t>Xuân nói:</a:t>
            </a:r>
          </a:p>
          <a:p>
            <a:pPr lvl="2"/>
            <a:r>
              <a:rPr lang="vi-VN" sz="2100" dirty="0">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latin typeface="Arial" panose="020B0604020202020204" pitchFamily="34" charset="0"/>
                <a:cs typeface="Arial" panose="020B0604020202020204" pitchFamily="34" charset="0"/>
              </a:rPr>
              <a:t>Nàng Hạ tinh nghịch xen vào:</a:t>
            </a:r>
          </a:p>
          <a:p>
            <a:pPr lvl="2"/>
            <a:r>
              <a:rPr lang="vi-VN" sz="2100" dirty="0">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latin typeface="Arial" panose="020B0604020202020204" pitchFamily="34" charset="0"/>
                <a:cs typeface="Arial" panose="020B0604020202020204" pitchFamily="34" charset="0"/>
              </a:rPr>
              <a:t>Giọng buồn buồn, Đông nói:</a:t>
            </a:r>
          </a:p>
          <a:p>
            <a:pPr lvl="2"/>
            <a:r>
              <a:rPr lang="vi-VN" sz="2100" dirty="0">
                <a:latin typeface="Arial" panose="020B0604020202020204" pitchFamily="34" charset="0"/>
                <a:cs typeface="Arial" panose="020B0604020202020204" pitchFamily="34" charset="0"/>
              </a:rPr>
              <a:t>- Chỉ có em là chẳng ai yêu.</a:t>
            </a:r>
          </a:p>
          <a:p>
            <a:pPr lvl="1"/>
            <a:r>
              <a:rPr lang="vi-VN" sz="2100" dirty="0">
                <a:latin typeface="Arial" panose="020B0604020202020204" pitchFamily="34" charset="0"/>
                <a:cs typeface="Arial" panose="020B0604020202020204" pitchFamily="34" charset="0"/>
              </a:rPr>
              <a:t>Thu đặt tay lên vai Đông, thủ thỉ:</a:t>
            </a:r>
          </a:p>
          <a:p>
            <a:pPr lvl="2"/>
            <a:r>
              <a:rPr lang="vi-VN" sz="2100" dirty="0">
                <a:latin typeface="Arial" panose="020B0604020202020204" pitchFamily="34" charset="0"/>
                <a:cs typeface="Arial" panose="020B0604020202020204" pitchFamily="34" charset="0"/>
              </a:rPr>
              <a:t>- Có em mới có bập bùng bếp lửa nhà sàn, mọi người mới có giấc ngủ ấm trong chăn.</a:t>
            </a:r>
          </a:p>
          <a:p>
            <a:pPr lvl="1"/>
            <a:r>
              <a:rPr lang="vi-VN" sz="2100" dirty="0">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513115" y="846886"/>
            <a:ext cx="11165770" cy="547252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997820" y="2703599"/>
            <a:ext cx="10103296" cy="997675"/>
            <a:chOff x="2360277" y="2671670"/>
            <a:chExt cx="3878574"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878574" cy="892629"/>
              <a:chOff x="1336246" y="3302000"/>
              <a:chExt cx="3029432"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3029432"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925070"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1860" y="2784226"/>
              <a:ext cx="3518250"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44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giấc</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ngủ</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ấm</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chăn</a:t>
              </a:r>
              <a:endPar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43392" y="4417113"/>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875" b="90000" l="9970" r="96375"/>
                    </a14:imgEffect>
                  </a14:imgLayer>
                </a14:imgProps>
              </a:ext>
            </a:extLst>
          </a:blip>
          <a:stretch>
            <a:fillRect/>
          </a:stretch>
        </p:blipFill>
        <p:spPr>
          <a:xfrm>
            <a:off x="9908469" y="1587385"/>
            <a:ext cx="1745473" cy="1687466"/>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351730" y="3953256"/>
            <a:ext cx="1721101" cy="1540914"/>
          </a:xfrm>
          <a:prstGeom prst="rect">
            <a:avLst/>
          </a:prstGeom>
        </p:spPr>
      </p:pic>
      <p:sp>
        <p:nvSpPr>
          <p:cNvPr id="6" name="Oval 5"/>
          <p:cNvSpPr/>
          <p:nvPr/>
        </p:nvSpPr>
        <p:spPr>
          <a:xfrm>
            <a:off x="695507" y="272563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38" name="Oval 37"/>
          <p:cNvSpPr/>
          <p:nvPr/>
        </p:nvSpPr>
        <p:spPr>
          <a:xfrm>
            <a:off x="1894427" y="439539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5" name="文本框 11">
            <a:extLst>
              <a:ext uri="{FF2B5EF4-FFF2-40B4-BE49-F238E27FC236}">
                <a16:creationId xmlns:a16="http://schemas.microsoft.com/office/drawing/2014/main" id="{E0086DAA-FA01-B648-E485-B48AFC66FE8D}"/>
              </a:ext>
            </a:extLst>
          </p:cNvPr>
          <p:cNvSpPr txBox="1"/>
          <p:nvPr/>
        </p:nvSpPr>
        <p:spPr>
          <a:xfrm>
            <a:off x="1711715" y="1027931"/>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Chia  </a:t>
            </a:r>
            <a:r>
              <a:rPr lang="en-US" altLang="zh-CN" sz="7200" dirty="0" err="1">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endParaRPr lang="zh-CN" altLang="en-US" sz="7200" dirty="0">
              <a:ln w="28575">
                <a:solidFill>
                  <a:schemeClr val="tx1"/>
                </a:solidFill>
              </a:ln>
              <a:blipFill dpi="0" rotWithShape="1">
                <a:blip r:embed="rId10">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8"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46612" y="65906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84981" y="1212525"/>
            <a:ext cx="11622038" cy="5424562"/>
          </a:xfrm>
          <a:prstGeom prst="rect">
            <a:avLst/>
          </a:prstGeom>
          <a:noFill/>
        </p:spPr>
        <p:txBody>
          <a:bodyPr wrap="square" rtlCol="0" anchor="t">
            <a:spAutoFit/>
          </a:bodyPr>
          <a:lstStyle/>
          <a:p>
            <a:pPr lvl="1"/>
            <a:r>
              <a:rPr lang="vi-VN" sz="2100" dirty="0">
                <a:solidFill>
                  <a:srgbClr val="C00000"/>
                </a:solidFill>
                <a:latin typeface="Arial" panose="020B0604020202020204" pitchFamily="34" charset="0"/>
                <a:cs typeface="Arial" panose="020B0604020202020204" pitchFamily="34" charset="0"/>
              </a:rPr>
              <a:t>Ngày đầu năm, bốn nàng tiên Xuân, Hạ, Thu, Đông gặp nhau. Đông cầm tay Xuân bảo:</a:t>
            </a:r>
          </a:p>
          <a:p>
            <a:pPr lvl="2"/>
            <a:r>
              <a:rPr lang="vi-VN" sz="2100" dirty="0">
                <a:solidFill>
                  <a:srgbClr val="C00000"/>
                </a:solidFill>
                <a:latin typeface="Arial" panose="020B0604020202020204" pitchFamily="34" charset="0"/>
                <a:cs typeface="Arial" panose="020B0604020202020204" pitchFamily="34" charset="0"/>
              </a:rPr>
              <a:t>- Chị là người sung sướng nhất. Ai cũng yêu chị. Chị về, cây nào cũng đâm chồi nảy lộc.</a:t>
            </a:r>
          </a:p>
          <a:p>
            <a:pPr lvl="1"/>
            <a:r>
              <a:rPr lang="vi-VN" sz="2100" dirty="0">
                <a:solidFill>
                  <a:srgbClr val="C00000"/>
                </a:solidFill>
                <a:latin typeface="Arial" panose="020B0604020202020204" pitchFamily="34" charset="0"/>
                <a:cs typeface="Arial" panose="020B0604020202020204" pitchFamily="34" charset="0"/>
              </a:rPr>
              <a:t>Xuân nói:</a:t>
            </a:r>
          </a:p>
          <a:p>
            <a:pPr lvl="2"/>
            <a:r>
              <a:rPr lang="vi-VN" sz="2100" dirty="0">
                <a:solidFill>
                  <a:srgbClr val="C00000"/>
                </a:solidFill>
                <a:latin typeface="Arial" panose="020B0604020202020204" pitchFamily="34" charset="0"/>
                <a:cs typeface="Arial" panose="020B0604020202020204" pitchFamily="34" charset="0"/>
              </a:rPr>
              <a:t>- Nhưng nhờ có em Hạ, cây trong vườn mới đơm trái ngọt, học sinh mới được nghỉ hè.</a:t>
            </a:r>
          </a:p>
          <a:p>
            <a:pPr lvl="1"/>
            <a:r>
              <a:rPr lang="vi-VN" sz="2100" dirty="0">
                <a:solidFill>
                  <a:srgbClr val="C00000"/>
                </a:solidFill>
                <a:latin typeface="Arial" panose="020B0604020202020204" pitchFamily="34" charset="0"/>
                <a:cs typeface="Arial" panose="020B0604020202020204" pitchFamily="34" charset="0"/>
              </a:rPr>
              <a:t>Nàng Hạ tinh nghịch xen vào:</a:t>
            </a:r>
          </a:p>
          <a:p>
            <a:pPr lvl="2"/>
            <a:r>
              <a:rPr lang="vi-VN" sz="2100" dirty="0">
                <a:solidFill>
                  <a:srgbClr val="C00000"/>
                </a:solidFill>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pPr lvl="1"/>
            <a:r>
              <a:rPr lang="vi-VN" sz="2100" dirty="0">
                <a:solidFill>
                  <a:srgbClr val="C00000"/>
                </a:solidFill>
                <a:latin typeface="Arial" panose="020B0604020202020204" pitchFamily="34" charset="0"/>
                <a:cs typeface="Arial" panose="020B0604020202020204" pitchFamily="34" charset="0"/>
              </a:rPr>
              <a:t>Giọng buồn buồn, Đông nói:</a:t>
            </a:r>
          </a:p>
          <a:p>
            <a:pPr lvl="2"/>
            <a:r>
              <a:rPr lang="vi-VN" sz="2100" dirty="0">
                <a:solidFill>
                  <a:srgbClr val="C00000"/>
                </a:solidFill>
                <a:latin typeface="Arial" panose="020B0604020202020204" pitchFamily="34" charset="0"/>
                <a:cs typeface="Arial" panose="020B0604020202020204" pitchFamily="34" charset="0"/>
              </a:rPr>
              <a:t>- Chỉ có em là chẳng ai yêu.</a:t>
            </a:r>
          </a:p>
          <a:p>
            <a:pPr lvl="1"/>
            <a:r>
              <a:rPr lang="vi-VN" sz="2100" dirty="0">
                <a:solidFill>
                  <a:srgbClr val="C00000"/>
                </a:solidFill>
                <a:latin typeface="Arial" panose="020B0604020202020204" pitchFamily="34" charset="0"/>
                <a:cs typeface="Arial" panose="020B0604020202020204" pitchFamily="34" charset="0"/>
              </a:rPr>
              <a:t>Thu đặt tay lên vai Đông, thủ thỉ:</a:t>
            </a:r>
          </a:p>
          <a:p>
            <a:pPr marL="1257300" lvl="2" indent="-342900">
              <a:buFontTx/>
              <a:buChar char="-"/>
            </a:pPr>
            <a:r>
              <a:rPr lang="vi-VN" sz="2100" dirty="0">
                <a:solidFill>
                  <a:srgbClr val="C00000"/>
                </a:solidFill>
                <a:latin typeface="Arial" panose="020B0604020202020204" pitchFamily="34" charset="0"/>
                <a:cs typeface="Arial" panose="020B0604020202020204" pitchFamily="34" charset="0"/>
              </a:rPr>
              <a:t>Có em mới có bập bùng bếp lửa nhà sàn, mọi người mới có giấc ngủ ấm trong chăn.</a:t>
            </a:r>
          </a:p>
          <a:p>
            <a:pPr lvl="1">
              <a:spcBef>
                <a:spcPts val="600"/>
              </a:spcBef>
            </a:pPr>
            <a:r>
              <a:rPr lang="vi-VN" sz="2100" dirty="0">
                <a:solidFill>
                  <a:srgbClr val="00B0F0"/>
                </a:solidFill>
                <a:latin typeface="Arial" panose="020B0604020202020204" pitchFamily="34" charset="0"/>
                <a:cs typeface="Arial" panose="020B0604020202020204" pitchFamily="34" charset="0"/>
              </a:rPr>
              <a:t>Bốn nàng tiên mải chuyện trò, không biết bà Đất đã đến từ lúc nào. Bà nói:</a:t>
            </a:r>
          </a:p>
          <a:p>
            <a:pPr lvl="2"/>
            <a:r>
              <a:rPr lang="vi-VN" sz="2100" dirty="0">
                <a:solidFill>
                  <a:srgbClr val="00B0F0"/>
                </a:solidFill>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ấp ủ mầm sống để xuân về cây cối đâm chồi nảy lộc. Các cháu đều có ích, đều đáng yêu.</a:t>
            </a:r>
          </a:p>
          <a:p>
            <a:pPr algn="r"/>
            <a:r>
              <a:rPr lang="vi-VN" sz="2100" i="1" dirty="0">
                <a:latin typeface="Arial" panose="020B0604020202020204" pitchFamily="34" charset="0"/>
                <a:cs typeface="Arial" panose="020B0604020202020204" pitchFamily="34" charset="0"/>
              </a:rPr>
              <a:t>(Theo Từ Nguyên Tĩnh)</a:t>
            </a:r>
            <a:endParaRPr lang="vi-VN" sz="21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3811349" y="5756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Chuyện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bốn</a:t>
              </a:r>
              <a:r>
                <a:rPr lang="en-US" altLang="zh-CN" sz="3600" dirty="0">
                  <a:latin typeface="#9Slide07 Cadena" panose="02000503000000020004" pitchFamily="2" charset="77"/>
                  <a:ea typeface="胡晓波男神体" panose="02010600030101010101" pitchFamily="2" charset="-122"/>
                  <a:cs typeface="胡晓波男神体" panose="02010600030101010101" pitchFamily="2" charset="-122"/>
                </a:rPr>
                <a:t> </a:t>
              </a:r>
              <a:r>
                <a:rPr lang="en-US" altLang="zh-CN" sz="3600" dirty="0" err="1">
                  <a:latin typeface="#9Slide07 Cadena" panose="02000503000000020004" pitchFamily="2" charset="77"/>
                  <a:ea typeface="胡晓波男神体" panose="02010600030101010101" pitchFamily="2" charset="-122"/>
                  <a:cs typeface="胡晓波男神体" panose="02010600030101010101" pitchFamily="2" charset="-122"/>
                </a:rPr>
                <a:t>mùa</a:t>
              </a:r>
              <a:endParaRPr lang="zh-CN" altLang="en-US" sz="3600" dirty="0">
                <a:latin typeface="#9Slide07 Cadena" panose="02000503000000020004" pitchFamily="2" charset="77"/>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698523" y="503895"/>
            <a:ext cx="10997027" cy="554227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540986" y="2172579"/>
            <a:ext cx="3728876"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09184" y="2812052"/>
              <a:ext cx="787936" cy="6301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latin typeface="Cambria" panose="02040503050406030204" pitchFamily="18" charset="0"/>
                  <a:ea typeface="Cambria" panose="02040503050406030204" pitchFamily="18" charset="0"/>
                </a:rPr>
                <a:t>n</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ảy</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lộc</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846531" y="2276210"/>
            <a:ext cx="3439088"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0016" y="2801357"/>
              <a:ext cx="1020426" cy="642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a:solidFill>
                    <a:srgbClr val="0070C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ập</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bùng</a:t>
              </a:r>
              <a:endParaRPr kumimoji="0" lang="zh-CN" altLang="en-US"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51093" y="798105"/>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 KHÓ</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1078771" y="4068197"/>
            <a:ext cx="5347528" cy="1244144"/>
            <a:chOff x="2360278" y="2671670"/>
            <a:chExt cx="168510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12864" cy="892629"/>
              <a:chOff x="1336246" y="3302000"/>
              <a:chExt cx="1259757"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975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1140849"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18861" y="2833495"/>
              <a:ext cx="1526526" cy="596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dirty="0" err="1">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ơm</a:t>
              </a:r>
              <a:r>
                <a:rPr lang="en-US" altLang="zh-CN" sz="4800" b="1" i="1" dirty="0">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trái</a:t>
              </a:r>
              <a:r>
                <a:rPr lang="en-US" altLang="zh-CN" sz="4800" b="1" i="1" dirty="0">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800" b="1" i="1" dirty="0" err="1">
                  <a:solidFill>
                    <a:schemeClr val="accent2">
                      <a:lumMod val="75000"/>
                    </a:schemeClr>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ngọt</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4">
            <a:extLst>
              <a:ext uri="{FF2B5EF4-FFF2-40B4-BE49-F238E27FC236}">
                <a16:creationId xmlns:a16="http://schemas.microsoft.com/office/drawing/2014/main" id="{4EA7395E-188A-4772-C2F5-BD7C67FD0350}"/>
              </a:ext>
            </a:extLst>
          </p:cNvPr>
          <p:cNvGrpSpPr/>
          <p:nvPr/>
        </p:nvGrpSpPr>
        <p:grpSpPr>
          <a:xfrm>
            <a:off x="6859136" y="412132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558317" y="2808346"/>
              <a:ext cx="955077" cy="63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r</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ước</a:t>
              </a:r>
              <a:r>
                <a:rPr lang="en-US" altLang="zh-CN" sz="4800" b="1" i="1" noProof="0"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đèn</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righ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righ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00380" y="3039823"/>
              <a:ext cx="3323590" cy="3012243"/>
            </a:xfrm>
            <a:prstGeom prst="rect">
              <a:avLst/>
            </a:prstGeom>
            <a:noFill/>
          </p:spPr>
          <p:txBody>
            <a:bodyPr wrap="square" rtlCol="0">
              <a:spAutoFit/>
            </a:bodyPr>
            <a:lstStyle/>
            <a:p>
              <a:pPr algn="just">
                <a:lnSpc>
                  <a:spcPct val="107000"/>
                </a:lnSpc>
                <a:spcAft>
                  <a:spcPts val="800"/>
                </a:spcAft>
              </a:pP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em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a:solidFill>
                    <a:schemeClr val="accent5">
                      <a:lumMod val="50000"/>
                    </a:schemeClr>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mới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bập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bùng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bếp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lửa</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nhà</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sàn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5">
                      <a:lumMod val="50000"/>
                    </a:schemeClr>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mọi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người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a:solidFill>
                    <a:schemeClr val="accent5">
                      <a:lumMod val="50000"/>
                    </a:schemeClr>
                  </a:solidFill>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mới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giấc</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ngủ</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ấm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trong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chăn</a:t>
              </a:r>
              <a:r>
                <a:rPr lang="en-US" sz="6000" b="1" i="1" dirty="0">
                  <a:solidFill>
                    <a:schemeClr val="accent2"/>
                  </a:solidFill>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5">
                      <a:lumMod val="50000"/>
                    </a:schemeClr>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6000" b="1" dirty="0">
                <a:solidFill>
                  <a:schemeClr val="accent5">
                    <a:lumMod val="50000"/>
                  </a:schemeClr>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00380" y="3015666"/>
              <a:ext cx="3323590" cy="3012243"/>
            </a:xfrm>
            <a:prstGeom prst="rect">
              <a:avLst/>
            </a:prstGeom>
            <a:noFill/>
          </p:spPr>
          <p:txBody>
            <a:bodyPr wrap="square" rtlCol="0">
              <a:spAutoFit/>
            </a:bodyPr>
            <a:lstStyle/>
            <a:p>
              <a:pPr algn="just">
                <a:lnSpc>
                  <a:spcPct val="107000"/>
                </a:lnSpc>
                <a:spcAft>
                  <a:spcPts val="800"/>
                </a:spcAft>
              </a:pP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Còn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cháu</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Đông,</a:t>
              </a:r>
              <a:r>
                <a:rPr lang="en-US" sz="6000" b="1" i="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cháu</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có</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công</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ấp</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ủ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mầm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sống</a:t>
              </a:r>
              <a:r>
                <a:rPr lang="en-US" sz="6000" b="1" i="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để</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xuân</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a:solidFill>
                    <a:srgbClr val="002060"/>
                  </a:solidFill>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về</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cây</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cối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đâm</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chồi</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nảy</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 </a:t>
              </a:r>
              <a:r>
                <a:rPr lang="en-US" sz="6000" b="1" i="1" dirty="0" err="1">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lộc</a:t>
              </a:r>
              <a:r>
                <a:rPr lang="en-US" sz="6000" b="1" i="1" dirty="0">
                  <a:solidFill>
                    <a:schemeClr val="accent2"/>
                  </a:solidFill>
                  <a:effectLst/>
                  <a:latin typeface="Cambria" panose="02040503050406030204" pitchFamily="18" charset="0"/>
                  <a:ea typeface="Calibri" panose="020F0502020204030204" pitchFamily="34" charset="0"/>
                  <a:cs typeface="Times New Roman" panose="02020603050405020304" pitchFamily="18" charset="0"/>
                </a:rPr>
                <a:t>.</a:t>
              </a:r>
              <a:r>
                <a:rPr lang="en-US" sz="6000" b="1" i="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6000" b="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80222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1527</Words>
  <Application>Microsoft Office PowerPoint</Application>
  <PresentationFormat>Widescreen</PresentationFormat>
  <Paragraphs>141</Paragraphs>
  <Slides>27</Slides>
  <Notes>6</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27</vt:i4>
      </vt:variant>
    </vt:vector>
  </HeadingPairs>
  <TitlesOfParts>
    <vt:vector size="50" baseType="lpstr">
      <vt:lpstr>#9Slide03 IcielNovecento sans E</vt:lpstr>
      <vt:lpstr>SVN-Yahoo</vt:lpstr>
      <vt:lpstr>#9Slide07 HoneyCream</vt:lpstr>
      <vt:lpstr>#9Slide07 Altus</vt:lpstr>
      <vt:lpstr>Calibri Light</vt:lpstr>
      <vt:lpstr>Cambria</vt:lpstr>
      <vt:lpstr>字魂27号-布丁体</vt:lpstr>
      <vt:lpstr>#9Slide07 Cadena</vt:lpstr>
      <vt:lpstr>等线</vt:lpstr>
      <vt:lpstr>#9Slide03 SVNNexa Rust Sans Bla</vt:lpstr>
      <vt:lpstr>#9Slide07 Koni</vt:lpstr>
      <vt:lpstr>Open Sans Bold</vt:lpstr>
      <vt:lpstr>#9Slide07 IcielPony</vt:lpstr>
      <vt:lpstr>Lobster</vt:lpstr>
      <vt:lpstr>#9Slide05 SVNReklame Script</vt:lpstr>
      <vt:lpstr>等线 Light</vt:lpstr>
      <vt:lpstr>Calibri</vt:lpstr>
      <vt:lpstr>Arial</vt:lpstr>
      <vt:lpstr>SVN-Newton</vt:lpstr>
      <vt:lpstr>Times New Roman</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Admin</cp:lastModifiedBy>
  <cp:revision>25</cp:revision>
  <dcterms:created xsi:type="dcterms:W3CDTF">2022-09-21T10:29:11Z</dcterms:created>
  <dcterms:modified xsi:type="dcterms:W3CDTF">2026-02-11T08:47:01Z</dcterms:modified>
</cp:coreProperties>
</file>