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7" r:id="rId3"/>
    <p:sldId id="268" r:id="rId4"/>
    <p:sldId id="398" r:id="rId5"/>
    <p:sldId id="270" r:id="rId6"/>
    <p:sldId id="271" r:id="rId7"/>
    <p:sldId id="279" r:id="rId8"/>
    <p:sldId id="488" r:id="rId9"/>
    <p:sldId id="274" r:id="rId10"/>
    <p:sldId id="489" r:id="rId11"/>
    <p:sldId id="490" r:id="rId12"/>
    <p:sldId id="491" r:id="rId13"/>
    <p:sldId id="492" r:id="rId14"/>
    <p:sldId id="493" r:id="rId15"/>
    <p:sldId id="501" r:id="rId16"/>
    <p:sldId id="308" r:id="rId17"/>
    <p:sldId id="275" r:id="rId18"/>
    <p:sldId id="500" r:id="rId19"/>
    <p:sldId id="276" r:id="rId20"/>
    <p:sldId id="309" r:id="rId21"/>
    <p:sldId id="280" r:id="rId22"/>
    <p:sldId id="293" r:id="rId23"/>
    <p:sldId id="295" r:id="rId24"/>
    <p:sldId id="296" r:id="rId25"/>
    <p:sldId id="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5033" autoAdjust="0"/>
  </p:normalViewPr>
  <p:slideViewPr>
    <p:cSldViewPr snapToGrid="0">
      <p:cViewPr varScale="1">
        <p:scale>
          <a:sx n="74" d="100"/>
          <a:sy n="74" d="100"/>
        </p:scale>
        <p:origin x="38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993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574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694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795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246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31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873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47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4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5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5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4" y="0"/>
            <a:ext cx="2310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7: My Family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499" y="-6217"/>
            <a:ext cx="122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1" r:id="rId14"/>
    <p:sldLayoutId id="2147483672" r:id="rId15"/>
    <p:sldLayoutId id="2147483674" r:id="rId16"/>
    <p:sldLayoutId id="2147483675" r:id="rId17"/>
    <p:sldLayoutId id="2147483676" r:id="rId18"/>
    <p:sldLayoutId id="2147483677" r:id="rId19"/>
    <p:sldLayoutId id="2147483680" r:id="rId20"/>
    <p:sldLayoutId id="2147483681" r:id="rId21"/>
    <p:sldLayoutId id="2147483694" r:id="rId22"/>
    <p:sldLayoutId id="214748369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0.pn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6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5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3031619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7: MY FAMILY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95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ospita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29400" y="787387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2E5676-2C4D-49DA-7F80-365544010558}"/>
              </a:ext>
            </a:extLst>
          </p:cNvPr>
          <p:cNvSpPr/>
          <p:nvPr/>
        </p:nvSpPr>
        <p:spPr>
          <a:xfrm>
            <a:off x="6392414" y="592490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5F902C-9DD4-A948-88E7-702D77B39495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E3527D42-C1A4-35AF-73C3-F7708C1E104B}"/>
              </a:ext>
            </a:extLst>
          </p:cNvPr>
          <p:cNvSpPr txBox="1"/>
          <p:nvPr/>
        </p:nvSpPr>
        <p:spPr>
          <a:xfrm>
            <a:off x="7308282" y="3598354"/>
            <a:ext cx="3969317" cy="193899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Calibri" panose="020F0502020204030204" pitchFamily="34" charset="0"/>
                <a:cs typeface="Calibri" panose="020F0502020204030204" pitchFamily="34" charset="0"/>
              </a:rPr>
              <a:t>/ˈhɑːspɪtəl/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6000" dirty="0">
                <a:latin typeface="Calibri" panose="020F0502020204030204" pitchFamily="34" charset="0"/>
                <a:cs typeface="Calibri" panose="020F0502020204030204" pitchFamily="34" charset="0"/>
              </a:rPr>
              <a:t>Bệnh viện</a:t>
            </a:r>
          </a:p>
        </p:txBody>
      </p:sp>
      <p:sp>
        <p:nvSpPr>
          <p:cNvPr id="15" name="dress 1">
            <a:extLst>
              <a:ext uri="{FF2B5EF4-FFF2-40B4-BE49-F238E27FC236}">
                <a16:creationId xmlns:a16="http://schemas.microsoft.com/office/drawing/2014/main" id="{1CADFF23-DF08-BDA2-5EDB-5BA6445DC63B}"/>
              </a:ext>
            </a:extLst>
          </p:cNvPr>
          <p:cNvSpPr txBox="1"/>
          <p:nvPr/>
        </p:nvSpPr>
        <p:spPr>
          <a:xfrm>
            <a:off x="7670801" y="2065392"/>
            <a:ext cx="3031066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hospital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7" y="496313"/>
            <a:ext cx="5259259" cy="59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7" y="1204789"/>
            <a:ext cx="4662487" cy="486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58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4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55F902C-9DD4-A948-88E7-702D77B39495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E3527D42-C1A4-35AF-73C3-F7708C1E104B}"/>
              </a:ext>
            </a:extLst>
          </p:cNvPr>
          <p:cNvSpPr txBox="1"/>
          <p:nvPr/>
        </p:nvSpPr>
        <p:spPr>
          <a:xfrm>
            <a:off x="7001939" y="3598354"/>
            <a:ext cx="4411132" cy="193899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Calibri" panose="020F0502020204030204" pitchFamily="34" charset="0"/>
                <a:cs typeface="Calibri" panose="020F0502020204030204" pitchFamily="34" charset="0"/>
              </a:rPr>
              <a:t>/ˈrestərɑːnt/</a:t>
            </a:r>
          </a:p>
          <a:p>
            <a:pPr algn="ctr"/>
            <a:r>
              <a:rPr lang="vi-VN" sz="6000" dirty="0">
                <a:latin typeface="Calibri" panose="020F0502020204030204" pitchFamily="34" charset="0"/>
                <a:cs typeface="Calibri" panose="020F0502020204030204" pitchFamily="34" charset="0"/>
              </a:rPr>
              <a:t>Nhà hàng</a:t>
            </a:r>
          </a:p>
        </p:txBody>
      </p:sp>
      <p:sp>
        <p:nvSpPr>
          <p:cNvPr id="15" name="dress 1">
            <a:extLst>
              <a:ext uri="{FF2B5EF4-FFF2-40B4-BE49-F238E27FC236}">
                <a16:creationId xmlns:a16="http://schemas.microsoft.com/office/drawing/2014/main" id="{1CADFF23-DF08-BDA2-5EDB-5BA6445DC63B}"/>
              </a:ext>
            </a:extLst>
          </p:cNvPr>
          <p:cNvSpPr txBox="1"/>
          <p:nvPr/>
        </p:nvSpPr>
        <p:spPr>
          <a:xfrm>
            <a:off x="7308282" y="2065392"/>
            <a:ext cx="3639118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restaurant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7" y="496313"/>
            <a:ext cx="5259259" cy="59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01" y="1278449"/>
            <a:ext cx="4513059" cy="478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stauran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82267" y="795518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2E5676-2C4D-49DA-7F80-365544010558}"/>
              </a:ext>
            </a:extLst>
          </p:cNvPr>
          <p:cNvSpPr/>
          <p:nvPr/>
        </p:nvSpPr>
        <p:spPr>
          <a:xfrm>
            <a:off x="6070680" y="600620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4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6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55F902C-9DD4-A948-88E7-702D77B39495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E3527D42-C1A4-35AF-73C3-F7708C1E104B}"/>
              </a:ext>
            </a:extLst>
          </p:cNvPr>
          <p:cNvSpPr txBox="1"/>
          <p:nvPr/>
        </p:nvSpPr>
        <p:spPr>
          <a:xfrm>
            <a:off x="7399856" y="3598354"/>
            <a:ext cx="3767671" cy="193899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Calibri" panose="020F0502020204030204" pitchFamily="34" charset="0"/>
                <a:cs typeface="Calibri" panose="020F0502020204030204" pitchFamily="34" charset="0"/>
              </a:rPr>
              <a:t>/ˈɑːfɪs/</a:t>
            </a:r>
          </a:p>
          <a:p>
            <a:pPr algn="ctr"/>
            <a:r>
              <a:rPr lang="vi-VN" sz="6000" dirty="0">
                <a:latin typeface="Calibri" panose="020F0502020204030204" pitchFamily="34" charset="0"/>
                <a:cs typeface="Calibri" panose="020F0502020204030204" pitchFamily="34" charset="0"/>
              </a:rPr>
              <a:t>Văn phòng</a:t>
            </a:r>
          </a:p>
        </p:txBody>
      </p:sp>
      <p:sp>
        <p:nvSpPr>
          <p:cNvPr id="15" name="dress 1">
            <a:extLst>
              <a:ext uri="{FF2B5EF4-FFF2-40B4-BE49-F238E27FC236}">
                <a16:creationId xmlns:a16="http://schemas.microsoft.com/office/drawing/2014/main" id="{1CADFF23-DF08-BDA2-5EDB-5BA6445DC63B}"/>
              </a:ext>
            </a:extLst>
          </p:cNvPr>
          <p:cNvSpPr txBox="1"/>
          <p:nvPr/>
        </p:nvSpPr>
        <p:spPr>
          <a:xfrm>
            <a:off x="7975600" y="2065392"/>
            <a:ext cx="2357708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office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7" y="496313"/>
            <a:ext cx="5259259" cy="59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22" y="1201135"/>
            <a:ext cx="4714345" cy="496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ffic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83175" y="675069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2E5676-2C4D-49DA-7F80-365544010558}"/>
              </a:ext>
            </a:extLst>
          </p:cNvPr>
          <p:cNvSpPr/>
          <p:nvPr/>
        </p:nvSpPr>
        <p:spPr>
          <a:xfrm>
            <a:off x="6070680" y="600620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55F902C-9DD4-A948-88E7-702D77B39495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E3527D42-C1A4-35AF-73C3-F7708C1E104B}"/>
              </a:ext>
            </a:extLst>
          </p:cNvPr>
          <p:cNvSpPr txBox="1"/>
          <p:nvPr/>
        </p:nvSpPr>
        <p:spPr>
          <a:xfrm>
            <a:off x="7399856" y="3598354"/>
            <a:ext cx="3564477" cy="193899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Calibri" panose="020F0502020204030204" pitchFamily="34" charset="0"/>
                <a:cs typeface="Calibri" panose="020F0502020204030204" pitchFamily="34" charset="0"/>
              </a:rPr>
              <a:t>/fɑːrm/</a:t>
            </a:r>
          </a:p>
          <a:p>
            <a:pPr algn="ctr"/>
            <a:r>
              <a:rPr lang="vi-VN" sz="6000" dirty="0">
                <a:latin typeface="Calibri" panose="020F0502020204030204" pitchFamily="34" charset="0"/>
                <a:cs typeface="Calibri" panose="020F0502020204030204" pitchFamily="34" charset="0"/>
              </a:rPr>
              <a:t>Nông trại</a:t>
            </a:r>
          </a:p>
        </p:txBody>
      </p:sp>
      <p:sp>
        <p:nvSpPr>
          <p:cNvPr id="15" name="dress 1">
            <a:extLst>
              <a:ext uri="{FF2B5EF4-FFF2-40B4-BE49-F238E27FC236}">
                <a16:creationId xmlns:a16="http://schemas.microsoft.com/office/drawing/2014/main" id="{1CADFF23-DF08-BDA2-5EDB-5BA6445DC63B}"/>
              </a:ext>
            </a:extLst>
          </p:cNvPr>
          <p:cNvSpPr txBox="1"/>
          <p:nvPr/>
        </p:nvSpPr>
        <p:spPr>
          <a:xfrm>
            <a:off x="8034869" y="2065392"/>
            <a:ext cx="2023533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farm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7" y="496313"/>
            <a:ext cx="5259259" cy="59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16" y="1242334"/>
            <a:ext cx="4572813" cy="486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far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16134" y="649668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2E5676-2C4D-49DA-7F80-365544010558}"/>
              </a:ext>
            </a:extLst>
          </p:cNvPr>
          <p:cNvSpPr/>
          <p:nvPr/>
        </p:nvSpPr>
        <p:spPr>
          <a:xfrm>
            <a:off x="6070680" y="600620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2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3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55F902C-9DD4-A948-88E7-702D77B39495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E3527D42-C1A4-35AF-73C3-F7708C1E104B}"/>
              </a:ext>
            </a:extLst>
          </p:cNvPr>
          <p:cNvSpPr txBox="1"/>
          <p:nvPr/>
        </p:nvSpPr>
        <p:spPr>
          <a:xfrm>
            <a:off x="7399856" y="3598354"/>
            <a:ext cx="3733811" cy="193899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Calibri" panose="020F0502020204030204" pitchFamily="34" charset="0"/>
                <a:cs typeface="Calibri" panose="020F0502020204030204" pitchFamily="34" charset="0"/>
              </a:rPr>
              <a:t>/bæŋk/</a:t>
            </a:r>
          </a:p>
          <a:p>
            <a:pPr algn="ctr"/>
            <a:r>
              <a:rPr lang="vi-VN" sz="6000" dirty="0">
                <a:latin typeface="Calibri" panose="020F0502020204030204" pitchFamily="34" charset="0"/>
                <a:cs typeface="Calibri" panose="020F0502020204030204" pitchFamily="34" charset="0"/>
              </a:rPr>
              <a:t>Ngân hàng</a:t>
            </a:r>
          </a:p>
        </p:txBody>
      </p:sp>
      <p:sp>
        <p:nvSpPr>
          <p:cNvPr id="15" name="dress 1">
            <a:extLst>
              <a:ext uri="{FF2B5EF4-FFF2-40B4-BE49-F238E27FC236}">
                <a16:creationId xmlns:a16="http://schemas.microsoft.com/office/drawing/2014/main" id="{1CADFF23-DF08-BDA2-5EDB-5BA6445DC63B}"/>
              </a:ext>
            </a:extLst>
          </p:cNvPr>
          <p:cNvSpPr txBox="1"/>
          <p:nvPr/>
        </p:nvSpPr>
        <p:spPr>
          <a:xfrm>
            <a:off x="8144940" y="2065392"/>
            <a:ext cx="2023533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bank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7" y="496313"/>
            <a:ext cx="5259259" cy="59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9" y="1267735"/>
            <a:ext cx="4689021" cy="486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an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8927" y="496313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2E5676-2C4D-49DA-7F80-365544010558}"/>
              </a:ext>
            </a:extLst>
          </p:cNvPr>
          <p:cNvSpPr/>
          <p:nvPr/>
        </p:nvSpPr>
        <p:spPr>
          <a:xfrm>
            <a:off x="5931231" y="490403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3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935599"/>
            <a:ext cx="8464731" cy="5476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8405" y="4093028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88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91" y="1703748"/>
            <a:ext cx="11403314" cy="339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6" y="703794"/>
            <a:ext cx="2551642" cy="45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155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53737" y="372379"/>
            <a:ext cx="6417426" cy="612986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Structures:</a:t>
            </a:r>
            <a:endParaRPr lang="en-US" sz="3600" i="1" dirty="0"/>
          </a:p>
          <a:p>
            <a:pPr algn="ctr"/>
            <a:r>
              <a:rPr lang="en-US" sz="3100" i="1" dirty="0"/>
              <a:t>Where does your father work?</a:t>
            </a:r>
          </a:p>
          <a:p>
            <a:pPr algn="ctr"/>
            <a:r>
              <a:rPr lang="en-US" sz="3100" i="1" dirty="0"/>
              <a:t>My father works at a bank. </a:t>
            </a:r>
          </a:p>
          <a:p>
            <a:pPr algn="ctr"/>
            <a:r>
              <a:rPr lang="en-US" sz="3100" i="1" dirty="0"/>
              <a:t>He's a cashier.</a:t>
            </a:r>
          </a:p>
        </p:txBody>
      </p:sp>
    </p:spTree>
    <p:extLst>
      <p:ext uri="{BB962C8B-B14F-4D97-AF65-F5344CB8AC3E}">
        <p14:creationId xmlns:p14="http://schemas.microsoft.com/office/powerpoint/2010/main" val="1178476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2" y="558800"/>
            <a:ext cx="8732520" cy="5821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8666" y="4114805"/>
            <a:ext cx="3750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017255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2107593"/>
            <a:ext cx="11624734" cy="278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2" y="640410"/>
            <a:ext cx="5198533" cy="62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D3 TRACK 08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8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24033" y="678335"/>
            <a:ext cx="609600" cy="609600"/>
          </a:xfrm>
          <a:prstGeom prst="rect">
            <a:avLst/>
          </a:prstGeom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2" y="4593425"/>
            <a:ext cx="4752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BFFA94B-9DFE-A9B6-8000-C0411F861EC5}"/>
              </a:ext>
            </a:extLst>
          </p:cNvPr>
          <p:cNvSpPr/>
          <p:nvPr/>
        </p:nvSpPr>
        <p:spPr>
          <a:xfrm>
            <a:off x="8592059" y="983135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D3 TRACK 08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82" end="9216.4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4353" y="4119028"/>
            <a:ext cx="609600" cy="609600"/>
          </a:xfrm>
          <a:prstGeom prst="rect">
            <a:avLst/>
          </a:prstGeom>
        </p:spPr>
      </p:pic>
      <p:pic>
        <p:nvPicPr>
          <p:cNvPr id="9" name="CD3 TRACK 08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201" end="4914.4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7001" y="2686468"/>
            <a:ext cx="609600" cy="609600"/>
          </a:xfrm>
          <a:prstGeom prst="rect">
            <a:avLst/>
          </a:prstGeom>
        </p:spPr>
      </p:pic>
      <p:pic>
        <p:nvPicPr>
          <p:cNvPr id="10" name="CD3 TRACK 08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498" end="149.4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47761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2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7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2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7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7911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2645" y="1749177"/>
            <a:ext cx="109727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where their family members work.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store, hospital, restaurant, office, farm, bank.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Model sentences</a:t>
            </a:r>
            <a:r>
              <a:rPr lang="en-US" sz="3600" dirty="0" smtClean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Where does your father work?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My father works at a bank. He's a cashier.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46867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07" y="1246552"/>
            <a:ext cx="10587528" cy="493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103747A-95EB-3275-3710-764790122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47" y="379286"/>
            <a:ext cx="5899453" cy="679485"/>
          </a:xfrm>
          <a:prstGeom prst="rect">
            <a:avLst/>
          </a:prstGeom>
        </p:spPr>
      </p:pic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045A445E-3223-40F5-1611-4E0E76B786F8}"/>
              </a:ext>
            </a:extLst>
          </p:cNvPr>
          <p:cNvCxnSpPr>
            <a:cxnSpLocks/>
          </p:cNvCxnSpPr>
          <p:nvPr/>
        </p:nvCxnSpPr>
        <p:spPr>
          <a:xfrm>
            <a:off x="8540447" y="3315710"/>
            <a:ext cx="1272420" cy="23146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E0A13CEA-6DAC-681D-89AA-E60C9C94191C}"/>
              </a:ext>
            </a:extLst>
          </p:cNvPr>
          <p:cNvCxnSpPr>
            <a:cxnSpLocks/>
          </p:cNvCxnSpPr>
          <p:nvPr/>
        </p:nvCxnSpPr>
        <p:spPr>
          <a:xfrm flipV="1">
            <a:off x="8540447" y="4360333"/>
            <a:ext cx="1272420" cy="1126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BC96D9F9-D711-74F8-53AC-E33CF0BEBB7F}"/>
              </a:ext>
            </a:extLst>
          </p:cNvPr>
          <p:cNvCxnSpPr>
            <a:cxnSpLocks/>
          </p:cNvCxnSpPr>
          <p:nvPr/>
        </p:nvCxnSpPr>
        <p:spPr>
          <a:xfrm flipV="1">
            <a:off x="8516257" y="1769533"/>
            <a:ext cx="1296610" cy="38224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160827"/>
            <a:ext cx="68008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2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935599"/>
            <a:ext cx="8464731" cy="5476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8405" y="4093028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74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16426" y="1840673"/>
            <a:ext cx="5178286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Vocabulary</a:t>
            </a:r>
            <a:endParaRPr lang="en-US" sz="3600" i="1" dirty="0">
              <a:solidFill>
                <a:srgbClr val="FF000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store, hospital, restaurant, office, farm, bank.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9AC2310-5F58-1845-AB8D-78006DCF06E5}"/>
              </a:ext>
            </a:extLst>
          </p:cNvPr>
          <p:cNvSpPr/>
          <p:nvPr/>
        </p:nvSpPr>
        <p:spPr>
          <a:xfrm>
            <a:off x="5827223" y="1840673"/>
            <a:ext cx="5911339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Model sentences</a:t>
            </a:r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Where does your father work?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My father works at a bank. He's a cashier.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80872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</a:t>
            </a:r>
            <a:r>
              <a:rPr lang="en-US" sz="3600" i="1">
                <a:solidFill>
                  <a:srgbClr val="0070C0"/>
                </a:solidFill>
              </a:rPr>
              <a:t>the </a:t>
            </a:r>
            <a:r>
              <a:rPr lang="en-US" sz="3600" i="1" smtClean="0">
                <a:solidFill>
                  <a:srgbClr val="0070C0"/>
                </a:solidFill>
              </a:rPr>
              <a:t>vocabulary and </a:t>
            </a:r>
            <a:r>
              <a:rPr lang="en-US" sz="3600" i="1" dirty="0">
                <a:solidFill>
                  <a:srgbClr val="0070C0"/>
                </a:solidFill>
              </a:rPr>
              <a:t>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Prepare </a:t>
            </a:r>
            <a:r>
              <a:rPr lang="en-US" sz="3600" i="1" dirty="0">
                <a:solidFill>
                  <a:srgbClr val="0070C0"/>
                </a:solidFill>
              </a:rPr>
              <a:t>the next lesson (page 96 SB) </a:t>
            </a:r>
          </a:p>
        </p:txBody>
      </p:sp>
    </p:spTree>
    <p:extLst>
      <p:ext uri="{BB962C8B-B14F-4D97-AF65-F5344CB8AC3E}">
        <p14:creationId xmlns:p14="http://schemas.microsoft.com/office/powerpoint/2010/main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4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Hình ảnh 40">
            <a:extLst>
              <a:ext uri="{FF2B5EF4-FFF2-40B4-BE49-F238E27FC236}">
                <a16:creationId xmlns:a16="http://schemas.microsoft.com/office/drawing/2014/main" id="{B44EB507-5669-D109-5BE6-33FCBB6DA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987" y="4435805"/>
            <a:ext cx="2137320" cy="2256614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3C40D69A-0133-1C26-C711-5F87A5DB5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162" y="370391"/>
            <a:ext cx="1927649" cy="2060118"/>
          </a:xfrm>
          <a:prstGeom prst="rect">
            <a:avLst/>
          </a:prstGeom>
        </p:spPr>
      </p:pic>
      <p:sp>
        <p:nvSpPr>
          <p:cNvPr id="2" name="Spinner BG">
            <a:extLst>
              <a:ext uri="{FF2B5EF4-FFF2-40B4-BE49-F238E27FC236}">
                <a16:creationId xmlns:a16="http://schemas.microsoft.com/office/drawing/2014/main" id="{99583EDA-5097-5CC7-A940-434E5B7BBED6}"/>
              </a:ext>
            </a:extLst>
          </p:cNvPr>
          <p:cNvSpPr/>
          <p:nvPr/>
        </p:nvSpPr>
        <p:spPr>
          <a:xfrm>
            <a:off x="2789376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id="{AEFE12F5-59ED-DBFA-DC4A-17BD0129D42E}"/>
              </a:ext>
            </a:extLst>
          </p:cNvPr>
          <p:cNvSpPr/>
          <p:nvPr/>
        </p:nvSpPr>
        <p:spPr>
          <a:xfrm>
            <a:off x="5332268" y="2894233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id="{98591334-9271-FE7A-7CA7-A6EF8D7A5369}"/>
              </a:ext>
            </a:extLst>
          </p:cNvPr>
          <p:cNvGrpSpPr/>
          <p:nvPr/>
        </p:nvGrpSpPr>
        <p:grpSpPr>
          <a:xfrm>
            <a:off x="2517457" y="155050"/>
            <a:ext cx="6536923" cy="6257466"/>
            <a:chOff x="2581859" y="10190"/>
            <a:chExt cx="7141282" cy="680087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id="{91EE1AC1-91D8-B0E5-B191-51150FE4545E}"/>
                </a:ext>
              </a:extLst>
            </p:cNvPr>
            <p:cNvSpPr/>
            <p:nvPr/>
          </p:nvSpPr>
          <p:spPr>
            <a:xfrm rot="12600000">
              <a:off x="3952662" y="10190"/>
              <a:ext cx="2624601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id="{7A4CDEA8-6123-D133-8F15-D9065910E670}"/>
                </a:ext>
              </a:extLst>
            </p:cNvPr>
            <p:cNvSpPr/>
            <p:nvPr/>
          </p:nvSpPr>
          <p:spPr>
            <a:xfrm rot="12600000">
              <a:off x="2581859" y="240046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id="{6EDE67FD-9DFF-0E16-9D47-1A2C51E1FB1F}"/>
                </a:ext>
              </a:extLst>
            </p:cNvPr>
            <p:cNvSpPr/>
            <p:nvPr/>
          </p:nvSpPr>
          <p:spPr>
            <a:xfrm rot="12600000">
              <a:off x="3573821" y="3988852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id="{8376062F-E006-0A01-E64B-E82ED9ACD57B}"/>
                </a:ext>
              </a:extLst>
            </p:cNvPr>
            <p:cNvSpPr/>
            <p:nvPr/>
          </p:nvSpPr>
          <p:spPr>
            <a:xfrm rot="12580216">
              <a:off x="5681116" y="4163770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id="{AD9B94E2-9EBC-7DE6-7C08-F531F59E7011}"/>
                </a:ext>
              </a:extLst>
            </p:cNvPr>
            <p:cNvSpPr/>
            <p:nvPr/>
          </p:nvSpPr>
          <p:spPr>
            <a:xfrm rot="12600000">
              <a:off x="7094893" y="1808207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id="{6AE87714-A2BB-0F41-FA68-0C5FFCC81D23}"/>
                </a:ext>
              </a:extLst>
            </p:cNvPr>
            <p:cNvSpPr/>
            <p:nvPr/>
          </p:nvSpPr>
          <p:spPr>
            <a:xfrm rot="12600000">
              <a:off x="5642089" y="553342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id="{ABB019D7-5282-89E7-7CAA-0C0D4CFE951E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id="{57C380E2-14E4-9156-8A24-AB5C925DF800}"/>
                </a:ext>
              </a:extLst>
            </p:cNvPr>
            <p:cNvSpPr/>
            <p:nvPr/>
          </p:nvSpPr>
          <p:spPr>
            <a:xfrm rot="214658">
              <a:off x="3020774" y="2978301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id="{9E4143D3-9919-4E76-999C-E678E60DE50D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id="{97F8D6F0-CA35-4463-031C-460A9C5755BF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5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id="{A4E045A1-A766-BEAF-68C6-4E95639998E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id="{950F6406-F64C-AEB7-84EF-367C7E6EEEB4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id="{CBAD5977-A739-9359-DB2F-D41E305D397C}"/>
              </a:ext>
            </a:extLst>
          </p:cNvPr>
          <p:cNvGrpSpPr/>
          <p:nvPr/>
        </p:nvGrpSpPr>
        <p:grpSpPr>
          <a:xfrm>
            <a:off x="4963619" y="2469127"/>
            <a:ext cx="1647668" cy="1656174"/>
            <a:chOff x="5231259" y="2540224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id="{7CD1ED5A-FB9B-A6A7-495E-1B461799E264}"/>
                </a:ext>
              </a:extLst>
            </p:cNvPr>
            <p:cNvSpPr/>
            <p:nvPr/>
          </p:nvSpPr>
          <p:spPr>
            <a:xfrm>
              <a:off x="5231259" y="2540224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DD8252F5-9AB0-084D-991D-C71A6EA02C07}"/>
                </a:ext>
              </a:extLst>
            </p:cNvPr>
            <p:cNvSpPr/>
            <p:nvPr/>
          </p:nvSpPr>
          <p:spPr>
            <a:xfrm>
              <a:off x="5409422" y="2665473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89A23BB4-D860-BDE6-DC49-62178959A2B9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id="{E9A5A01C-39EF-9F7C-705B-9BDB1DF39829}"/>
              </a:ext>
            </a:extLst>
          </p:cNvPr>
          <p:cNvSpPr/>
          <p:nvPr/>
        </p:nvSpPr>
        <p:spPr>
          <a:xfrm rot="10800000">
            <a:off x="5404720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F87E8A95-91DB-1BE7-5074-965ACE9C6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75" y="624362"/>
            <a:ext cx="2291118" cy="2495277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039B1E61-3763-53BA-BBFF-A84B6570C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42" y="3738361"/>
            <a:ext cx="2383278" cy="2427008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DA3B14B3-8FB5-713F-2E35-75FB00FE20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2787" y="2377380"/>
            <a:ext cx="2027438" cy="2125767"/>
          </a:xfrm>
          <a:prstGeom prst="rect">
            <a:avLst/>
          </a:prstGeom>
        </p:spPr>
      </p:pic>
      <p:pic>
        <p:nvPicPr>
          <p:cNvPr id="43" name="Hình ảnh 42">
            <a:extLst>
              <a:ext uri="{FF2B5EF4-FFF2-40B4-BE49-F238E27FC236}">
                <a16:creationId xmlns:a16="http://schemas.microsoft.com/office/drawing/2014/main" id="{E4C508FB-28C9-BE65-9582-B368419930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7892" y="4599804"/>
            <a:ext cx="179473" cy="27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02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403929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store, </a:t>
            </a:r>
          </a:p>
          <a:p>
            <a:pPr algn="ctr"/>
            <a:r>
              <a:rPr lang="en-US" sz="3600" i="1" dirty="0"/>
              <a:t>hospital, </a:t>
            </a:r>
          </a:p>
          <a:p>
            <a:pPr algn="ctr"/>
            <a:r>
              <a:rPr lang="en-US" sz="3600" i="1" dirty="0"/>
              <a:t>restaurant, </a:t>
            </a:r>
          </a:p>
          <a:p>
            <a:pPr algn="ctr"/>
            <a:r>
              <a:rPr lang="en-US" sz="3600" i="1" dirty="0"/>
              <a:t>office, </a:t>
            </a:r>
          </a:p>
          <a:p>
            <a:pPr algn="ctr"/>
            <a:r>
              <a:rPr lang="en-US" sz="3600" i="1" dirty="0"/>
              <a:t>farm, </a:t>
            </a:r>
          </a:p>
          <a:p>
            <a:pPr algn="ctr"/>
            <a:r>
              <a:rPr lang="en-US" sz="3600" i="1" dirty="0"/>
              <a:t>bank.</a:t>
            </a:r>
          </a:p>
        </p:txBody>
      </p:sp>
    </p:spTree>
    <p:extLst>
      <p:ext uri="{BB962C8B-B14F-4D97-AF65-F5344CB8AC3E}">
        <p14:creationId xmlns:p14="http://schemas.microsoft.com/office/powerpoint/2010/main" val="344976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2" y="558800"/>
            <a:ext cx="8732520" cy="5821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8666" y="4114805"/>
            <a:ext cx="3750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639786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nts 1">
            <a:extLst>
              <a:ext uri="{FF2B5EF4-FFF2-40B4-BE49-F238E27FC236}">
                <a16:creationId xmlns:a16="http://schemas.microsoft.com/office/drawing/2014/main" id="{A0F963BA-2804-5CE3-DED8-14A4EBB87F7C}"/>
              </a:ext>
            </a:extLst>
          </p:cNvPr>
          <p:cNvSpPr txBox="1"/>
          <p:nvPr/>
        </p:nvSpPr>
        <p:spPr>
          <a:xfrm>
            <a:off x="10464794" y="4049015"/>
            <a:ext cx="1193800" cy="55399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bank</a:t>
            </a:r>
          </a:p>
        </p:txBody>
      </p:sp>
      <p:sp>
        <p:nvSpPr>
          <p:cNvPr id="16" name="pants 1">
            <a:extLst>
              <a:ext uri="{FF2B5EF4-FFF2-40B4-BE49-F238E27FC236}">
                <a16:creationId xmlns:a16="http://schemas.microsoft.com/office/drawing/2014/main" id="{BF8E3345-F431-615B-242B-ADAA65157470}"/>
              </a:ext>
            </a:extLst>
          </p:cNvPr>
          <p:cNvSpPr txBox="1"/>
          <p:nvPr/>
        </p:nvSpPr>
        <p:spPr>
          <a:xfrm>
            <a:off x="8627533" y="4049015"/>
            <a:ext cx="1064898" cy="55399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farm</a:t>
            </a:r>
          </a:p>
        </p:txBody>
      </p:sp>
      <p:sp>
        <p:nvSpPr>
          <p:cNvPr id="11" name="socks 1">
            <a:extLst>
              <a:ext uri="{FF2B5EF4-FFF2-40B4-BE49-F238E27FC236}">
                <a16:creationId xmlns:a16="http://schemas.microsoft.com/office/drawing/2014/main" id="{D424F61F-9C5B-E08D-681F-105C3905E523}"/>
              </a:ext>
            </a:extLst>
          </p:cNvPr>
          <p:cNvSpPr txBox="1"/>
          <p:nvPr/>
        </p:nvSpPr>
        <p:spPr>
          <a:xfrm>
            <a:off x="6594744" y="4055687"/>
            <a:ext cx="1229244" cy="55399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office</a:t>
            </a:r>
          </a:p>
        </p:txBody>
      </p:sp>
      <p:sp>
        <p:nvSpPr>
          <p:cNvPr id="10" name="shorts 1">
            <a:extLst>
              <a:ext uri="{FF2B5EF4-FFF2-40B4-BE49-F238E27FC236}">
                <a16:creationId xmlns:a16="http://schemas.microsoft.com/office/drawing/2014/main" id="{A223E941-D402-7CD7-AE03-B873867ED5D1}"/>
              </a:ext>
            </a:extLst>
          </p:cNvPr>
          <p:cNvSpPr txBox="1"/>
          <p:nvPr/>
        </p:nvSpPr>
        <p:spPr>
          <a:xfrm>
            <a:off x="4233338" y="4051933"/>
            <a:ext cx="1831046" cy="55399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restaurant</a:t>
            </a:r>
          </a:p>
        </p:txBody>
      </p:sp>
      <p:sp>
        <p:nvSpPr>
          <p:cNvPr id="9" name="shirt 1">
            <a:extLst>
              <a:ext uri="{FF2B5EF4-FFF2-40B4-BE49-F238E27FC236}">
                <a16:creationId xmlns:a16="http://schemas.microsoft.com/office/drawing/2014/main" id="{F0B0B27B-CADE-6B49-A60D-B03391111AE4}"/>
              </a:ext>
            </a:extLst>
          </p:cNvPr>
          <p:cNvSpPr txBox="1"/>
          <p:nvPr/>
        </p:nvSpPr>
        <p:spPr>
          <a:xfrm>
            <a:off x="2336806" y="4051925"/>
            <a:ext cx="1447802" cy="55399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hospital</a:t>
            </a:r>
          </a:p>
        </p:txBody>
      </p:sp>
      <p:sp>
        <p:nvSpPr>
          <p:cNvPr id="8" name="dress 1">
            <a:extLst>
              <a:ext uri="{FF2B5EF4-FFF2-40B4-BE49-F238E27FC236}">
                <a16:creationId xmlns:a16="http://schemas.microsoft.com/office/drawing/2014/main" id="{2333EBD8-E385-3C1F-5156-5868EDAA2DC5}"/>
              </a:ext>
            </a:extLst>
          </p:cNvPr>
          <p:cNvSpPr txBox="1"/>
          <p:nvPr/>
        </p:nvSpPr>
        <p:spPr>
          <a:xfrm>
            <a:off x="414788" y="4051925"/>
            <a:ext cx="1290843" cy="55399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store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6333" y="50478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5BC93E-3031-84F6-2BBD-014D30231C38}"/>
              </a:ext>
            </a:extLst>
          </p:cNvPr>
          <p:cNvSpPr txBox="1"/>
          <p:nvPr/>
        </p:nvSpPr>
        <p:spPr>
          <a:xfrm>
            <a:off x="354804" y="4923301"/>
            <a:ext cx="1440129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dirty="0" err="1"/>
              <a:t>stɔːr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endParaRPr lang="vi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F4D5C3-6777-7F89-7365-6C3A75B8F1FF}"/>
              </a:ext>
            </a:extLst>
          </p:cNvPr>
          <p:cNvSpPr txBox="1"/>
          <p:nvPr/>
        </p:nvSpPr>
        <p:spPr>
          <a:xfrm>
            <a:off x="4357226" y="4935616"/>
            <a:ext cx="1501714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restərɑːnt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4E0900-38D3-DAE6-8965-DEFDEF219C5B}"/>
              </a:ext>
            </a:extLst>
          </p:cNvPr>
          <p:cNvSpPr txBox="1"/>
          <p:nvPr/>
        </p:nvSpPr>
        <p:spPr>
          <a:xfrm>
            <a:off x="6468532" y="4925257"/>
            <a:ext cx="146473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ɑːfɪs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AB0CA6-35B2-80B5-47B7-9A7F29981CA6}"/>
              </a:ext>
            </a:extLst>
          </p:cNvPr>
          <p:cNvSpPr txBox="1"/>
          <p:nvPr/>
        </p:nvSpPr>
        <p:spPr>
          <a:xfrm>
            <a:off x="8492065" y="4925257"/>
            <a:ext cx="142706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fɑːrm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Nông</a:t>
            </a:r>
            <a:r>
              <a:rPr lang="en-US" sz="2000" dirty="0"/>
              <a:t> </a:t>
            </a:r>
            <a:r>
              <a:rPr lang="en-US" sz="2000" dirty="0" err="1"/>
              <a:t>trại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684E6C-57F5-BF38-A40F-84F315B904EC}"/>
              </a:ext>
            </a:extLst>
          </p:cNvPr>
          <p:cNvSpPr txBox="1"/>
          <p:nvPr/>
        </p:nvSpPr>
        <p:spPr>
          <a:xfrm>
            <a:off x="10379045" y="4918688"/>
            <a:ext cx="155895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/</a:t>
            </a:r>
            <a:r>
              <a:rPr lang="en-US" sz="2000" dirty="0" err="1"/>
              <a:t>bæŋk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Ngân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F4D5C3-6777-7F89-7365-6C3A75B8F1FF}"/>
              </a:ext>
            </a:extLst>
          </p:cNvPr>
          <p:cNvSpPr txBox="1"/>
          <p:nvPr/>
        </p:nvSpPr>
        <p:spPr>
          <a:xfrm>
            <a:off x="2370681" y="4931616"/>
            <a:ext cx="1349309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hɑːspɪtəl</a:t>
            </a:r>
            <a:endParaRPr lang="en-US" sz="2000" dirty="0"/>
          </a:p>
          <a:p>
            <a:pPr algn="ctr"/>
            <a:r>
              <a:rPr lang="en-US" sz="2000" dirty="0" err="1"/>
              <a:t>Bệnh</a:t>
            </a:r>
            <a:r>
              <a:rPr lang="en-US" sz="2000" dirty="0"/>
              <a:t> </a:t>
            </a:r>
            <a:r>
              <a:rPr lang="en-US" sz="2000" dirty="0" err="1"/>
              <a:t>viện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8" y="496313"/>
            <a:ext cx="5054600" cy="57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9" y="1482194"/>
            <a:ext cx="12006477" cy="212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stor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54140" y="689446"/>
            <a:ext cx="609600" cy="609600"/>
          </a:xfrm>
          <a:prstGeom prst="rect">
            <a:avLst/>
          </a:prstGeom>
        </p:spPr>
      </p:pic>
      <p:pic>
        <p:nvPicPr>
          <p:cNvPr id="22" name="hospital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655734" y="689446"/>
            <a:ext cx="609600" cy="609600"/>
          </a:xfrm>
          <a:prstGeom prst="rect">
            <a:avLst/>
          </a:prstGeom>
        </p:spPr>
      </p:pic>
      <p:pic>
        <p:nvPicPr>
          <p:cNvPr id="26" name="restauran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04907" y="647113"/>
            <a:ext cx="609600" cy="609600"/>
          </a:xfrm>
          <a:prstGeom prst="rect">
            <a:avLst/>
          </a:prstGeom>
        </p:spPr>
      </p:pic>
      <p:pic>
        <p:nvPicPr>
          <p:cNvPr id="27" name="office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655734" y="647113"/>
            <a:ext cx="609600" cy="609600"/>
          </a:xfrm>
          <a:prstGeom prst="rect">
            <a:avLst/>
          </a:prstGeom>
        </p:spPr>
      </p:pic>
      <p:pic>
        <p:nvPicPr>
          <p:cNvPr id="28" name="farm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40401" y="647113"/>
            <a:ext cx="609600" cy="609600"/>
          </a:xfrm>
          <a:prstGeom prst="rect">
            <a:avLst/>
          </a:prstGeom>
        </p:spPr>
      </p:pic>
      <p:pic>
        <p:nvPicPr>
          <p:cNvPr id="29" name="bank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40401" y="569312"/>
            <a:ext cx="609600" cy="60960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1" y="523288"/>
            <a:ext cx="12192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46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43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48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269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251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232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237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1" grpId="0" animBg="1"/>
      <p:bldP spid="10" grpId="0" animBg="1"/>
      <p:bldP spid="9" grpId="0" animBg="1"/>
      <p:bldP spid="8" grpId="0" animBg="1"/>
      <p:bldP spid="12" grpId="0" animBg="1"/>
      <p:bldP spid="14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55F902C-9DD4-A948-88E7-702D77B39495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E3527D42-C1A4-35AF-73C3-F7708C1E104B}"/>
              </a:ext>
            </a:extLst>
          </p:cNvPr>
          <p:cNvSpPr txBox="1"/>
          <p:nvPr/>
        </p:nvSpPr>
        <p:spPr>
          <a:xfrm>
            <a:off x="7308283" y="3598354"/>
            <a:ext cx="3720072" cy="193899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Calibri" panose="020F0502020204030204" pitchFamily="34" charset="0"/>
                <a:cs typeface="Calibri" panose="020F0502020204030204" pitchFamily="34" charset="0"/>
              </a:rPr>
              <a:t>/stɔːr/</a:t>
            </a:r>
          </a:p>
          <a:p>
            <a:pPr algn="ctr"/>
            <a:r>
              <a:rPr lang="vi-VN" sz="6000" dirty="0">
                <a:latin typeface="Calibri" panose="020F0502020204030204" pitchFamily="34" charset="0"/>
                <a:cs typeface="Calibri" panose="020F0502020204030204" pitchFamily="34" charset="0"/>
              </a:rPr>
              <a:t>Cửa hàng</a:t>
            </a:r>
          </a:p>
        </p:txBody>
      </p:sp>
      <p:sp>
        <p:nvSpPr>
          <p:cNvPr id="15" name="dress 1">
            <a:extLst>
              <a:ext uri="{FF2B5EF4-FFF2-40B4-BE49-F238E27FC236}">
                <a16:creationId xmlns:a16="http://schemas.microsoft.com/office/drawing/2014/main" id="{1CADFF23-DF08-BDA2-5EDB-5BA6445DC63B}"/>
              </a:ext>
            </a:extLst>
          </p:cNvPr>
          <p:cNvSpPr txBox="1"/>
          <p:nvPr/>
        </p:nvSpPr>
        <p:spPr>
          <a:xfrm>
            <a:off x="7873992" y="2065392"/>
            <a:ext cx="2362212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store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7" y="496313"/>
            <a:ext cx="5259259" cy="59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22" y="1254637"/>
            <a:ext cx="4341812" cy="466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stor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98683" y="787388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2E5676-2C4D-49DA-7F80-365544010558}"/>
              </a:ext>
            </a:extLst>
          </p:cNvPr>
          <p:cNvSpPr/>
          <p:nvPr/>
        </p:nvSpPr>
        <p:spPr>
          <a:xfrm>
            <a:off x="6392414" y="592490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5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4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322</Words>
  <Application>Microsoft Office PowerPoint</Application>
  <PresentationFormat>Widescreen</PresentationFormat>
  <Paragraphs>90</Paragraphs>
  <Slides>25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75</cp:revision>
  <dcterms:created xsi:type="dcterms:W3CDTF">2023-01-31T08:21:18Z</dcterms:created>
  <dcterms:modified xsi:type="dcterms:W3CDTF">2026-03-16T06:17:43Z</dcterms:modified>
</cp:coreProperties>
</file>