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36" r:id="rId2"/>
    <p:sldId id="304" r:id="rId3"/>
    <p:sldId id="267" r:id="rId4"/>
    <p:sldId id="261" r:id="rId5"/>
    <p:sldId id="262" r:id="rId6"/>
    <p:sldId id="263" r:id="rId7"/>
    <p:sldId id="305" r:id="rId8"/>
    <p:sldId id="337" r:id="rId9"/>
    <p:sldId id="11541" r:id="rId10"/>
    <p:sldId id="270" r:id="rId11"/>
    <p:sldId id="11538" r:id="rId12"/>
    <p:sldId id="273" r:id="rId13"/>
    <p:sldId id="11539" r:id="rId14"/>
    <p:sldId id="355" r:id="rId15"/>
    <p:sldId id="1153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>
        <p:scale>
          <a:sx n="75" d="100"/>
          <a:sy n="75" d="100"/>
        </p:scale>
        <p:origin x="763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FDEDC-3F65-41E1-A3A1-6C9B95EBB8E3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37B6E-CCC1-4D9F-B40F-CC30E628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0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0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B0614-FF77-4CE5-B19A-96DA4740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529A6-209C-432F-8E7E-A368B0579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9A207-EC6E-4A09-B4E9-9F33E9E32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7410C-5E5F-4593-B008-E0A49971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760DB-F381-4883-A533-F3D2057C3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33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BF19-231A-4E2F-BD5C-2BAB31B4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1AF1A-B945-469F-8BB0-AD1EEC2E3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67F9-BB66-49C4-85DD-35E807BA0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ED192-71B7-41C2-9F0A-9CDFF4665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85086-78F2-46B5-972A-524CFD52A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38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8235E8-F9F8-465A-AB5F-E95D25DC2E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79B58C-4454-4ABD-9698-E126D7AE4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17216-5F32-45E9-9A92-C3FC729E1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DBCDA-CAFB-4ABF-AC6E-A539037E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528AA-1610-4F5C-828A-B5ADC680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7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6ED27-CFED-4AE0-9651-0B971556E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5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806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91E3B-FEA8-40BA-B1DF-3FEAD6C0E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64" y="0"/>
            <a:ext cx="12716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4817E-E886-4479-896D-CCE051E8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20F04-F684-4249-89A1-8FC990483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C5716-58A7-4F6C-8840-4AF0D189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AE7D8-C39F-4586-8334-78A11560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8A5CE-2DEF-42A2-BE04-87B673F99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76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C7DD7-9CE3-48C2-B797-F6E34BF72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948C4-3282-404E-B65D-349DF693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8223C-240F-435E-928C-0822C72F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E5F74-A761-4F28-B883-5B188191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485E4-6C1D-41CE-8303-987D9DE7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52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E3AC-0AB7-4A46-A7A4-1D14DFF3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3305A-77E2-4E53-A53E-85BA5C8BD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85512-9110-46A7-A773-C3FE7167D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C502B-EE72-4D42-8A60-0D55DE6E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871B1-AC92-4532-8C0A-63830F74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96439-1EB9-444D-8A82-FA182898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9B6AF-2ABF-4DAB-B507-29090B736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837AF-DC2B-42FF-AC3A-E105C3620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DFDE5-C5A2-46EA-B18C-E8B77FEFA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11391B-3297-4EC3-BBF1-5D0D0CED2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74FE8-EF90-4924-93C9-A2E631E9D3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D9453-F77E-43CC-A825-7D261771D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E8CF98-7339-4A60-80A1-68E40BF72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0C5888-E896-4596-81AE-731D2E2C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16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4487-7E46-472A-9E76-B3F4BE4A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91B2A6-E661-4613-94E4-5ED10E16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16FFB-732C-452E-8758-C033F258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AAAA6-6C9F-4CF1-BC4F-92D44E32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24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679BB-5CED-4A9D-9420-DE11C68B8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8E201B-D3D8-4B92-9E15-3A7078B8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1B937-B538-4F47-B76F-7A2E6370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17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8F31-3AD1-49D8-AE41-3959DA3A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5E95F-0FF0-4425-8C93-52C31DCA7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CEA2A-801A-436E-BF6F-170F8E0B5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4AEF7-177B-4AA7-9EAE-2E1C0E10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2F5C8-AA5E-473C-8976-7D2333E9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FBA26-2BA0-44E2-833B-BC582BEC1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726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111EA-CAB2-4EE1-B6B6-41F97B91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06C06D-4F82-4910-9A49-703825F14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387D9-EA62-4590-8FE4-37E97B2E7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E7BA8-05CA-48FD-AB48-EAC2755F8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09DCA-5F2B-4F9B-8C86-EB15A865A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5C79D-9AE7-42CB-B77A-74DA04A1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61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BDE6F-2216-4E0C-8EF9-5E003581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162FA-2B13-4D2F-8A74-60EA0D763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49247-BE67-419D-BEF7-49FDE132A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32DF7-F06D-4182-93E5-A167909AE7E6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A3A05-4C98-4F17-A579-12CFD294B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A5B9E-18F5-4F39-B9CA-29BA8219B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D558F-E2DB-44A1-BED3-93B97DC64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43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E55C95-9548-018C-33B3-F058D4CA025E}"/>
              </a:ext>
            </a:extLst>
          </p:cNvPr>
          <p:cNvSpPr/>
          <p:nvPr/>
        </p:nvSpPr>
        <p:spPr>
          <a:xfrm>
            <a:off x="1583669" y="2264935"/>
            <a:ext cx="9189483" cy="1507994"/>
          </a:xfrm>
          <a:prstGeom prst="rect">
            <a:avLst/>
          </a:prstGeom>
          <a:noFill/>
        </p:spPr>
        <p:txBody>
          <a:bodyPr wrap="square" lIns="91331" tIns="45665" rIns="91331" bIns="45665">
            <a:spAutoFit/>
          </a:bodyPr>
          <a:lstStyle/>
          <a:p>
            <a:pPr marL="0" marR="0" lvl="0" indent="0" algn="ctr" defTabSz="913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NHIỆT LIỆT CHÀO MỪNG</a:t>
            </a:r>
          </a:p>
          <a:p>
            <a:pPr marL="0" marR="0" lvl="0" indent="0" algn="ctr" defTabSz="913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 THẦY CÔ VỀ 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DỰ GIỜ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5DAA94-65A1-99A6-9F9A-E75956D0B782}"/>
              </a:ext>
            </a:extLst>
          </p:cNvPr>
          <p:cNvSpPr txBox="1"/>
          <p:nvPr/>
        </p:nvSpPr>
        <p:spPr>
          <a:xfrm>
            <a:off x="1540805" y="108963"/>
            <a:ext cx="8773098" cy="838610"/>
          </a:xfrm>
          <a:prstGeom prst="rect">
            <a:avLst/>
          </a:prstGeom>
          <a:noFill/>
        </p:spPr>
        <p:txBody>
          <a:bodyPr wrap="square" lIns="68498" tIns="34250" rIns="68498" bIns="34250">
            <a:spAutoFit/>
          </a:bodyPr>
          <a:lstStyle/>
          <a:p>
            <a:pPr algn="ctr" defTabSz="685800">
              <a:defRPr/>
            </a:pPr>
            <a:r>
              <a:rPr lang="en-US" sz="2400" b="1" i="1" dirty="0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VIỆT HƯNG</a:t>
            </a:r>
          </a:p>
          <a:p>
            <a:pPr marL="0" marR="0" lvl="0" indent="0" algn="ctr" defTabSz="913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/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NGÔ GIA TỰ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01DA8F-A0BF-2531-E211-2820F6659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53" b="56704"/>
          <a:stretch/>
        </p:blipFill>
        <p:spPr>
          <a:xfrm>
            <a:off x="7733" y="1"/>
            <a:ext cx="2021443" cy="2490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B06735-E7B6-9190-E2AA-9614EE9421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5" r="11185" b="56704"/>
          <a:stretch/>
        </p:blipFill>
        <p:spPr>
          <a:xfrm>
            <a:off x="8801242" y="-23178"/>
            <a:ext cx="3025323" cy="2490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2895B1-3A04-6EAB-DC3F-F5F7077EAF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57826" r="62923" b="-1122"/>
          <a:stretch/>
        </p:blipFill>
        <p:spPr>
          <a:xfrm>
            <a:off x="7730" y="4505725"/>
            <a:ext cx="3151878" cy="2490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22EE37-3685-BCF8-6E4D-597F9A680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1" t="50807" r="431" b="791"/>
          <a:stretch/>
        </p:blipFill>
        <p:spPr>
          <a:xfrm>
            <a:off x="9238020" y="4441183"/>
            <a:ext cx="3734191" cy="2416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9608" y="5469719"/>
            <a:ext cx="61323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ĐÀO THỊ THU HƯƠNG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9B032-AC2B-7780-F2F3-E7600D422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1045143"/>
            <a:ext cx="1256084" cy="12560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DAFBDF-52EE-98B8-70B7-22505808DDFE}"/>
              </a:ext>
            </a:extLst>
          </p:cNvPr>
          <p:cNvSpPr txBox="1"/>
          <p:nvPr/>
        </p:nvSpPr>
        <p:spPr>
          <a:xfrm>
            <a:off x="3489450" y="3970677"/>
            <a:ext cx="54187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3278">
              <a:defRPr/>
            </a:pPr>
            <a:r>
              <a:rPr lang="vi-VN" sz="2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MÔN</a:t>
            </a:r>
            <a:r>
              <a:rPr lang="en-SG" sz="2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THỂ THAO TỰ CHỌN</a:t>
            </a:r>
          </a:p>
          <a:p>
            <a:pPr algn="ctr" defTabSz="913278">
              <a:defRPr/>
            </a:pPr>
            <a:r>
              <a:rPr lang="vi-VN" sz="2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Giáo dục thể chất 5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 Tuần 26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lvl="0" algn="ctr" defTabSz="913278">
              <a:defRPr/>
            </a:pP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BÀI 1: DẪN BÓNG THAY ĐỔI TỐC ĐỘ</a:t>
            </a:r>
            <a:endParaRPr lang="vi-VN" sz="2800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12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98539A-2BA3-402B-8690-0CD3B71DE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368F37-BCDD-4C83-BEB6-EE5CBF2D238D}"/>
              </a:ext>
            </a:extLst>
          </p:cNvPr>
          <p:cNvSpPr/>
          <p:nvPr/>
        </p:nvSpPr>
        <p:spPr>
          <a:xfrm>
            <a:off x="1511315" y="2026302"/>
            <a:ext cx="84591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r>
              <a:rPr lang="en-US" sz="4400" b="1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4400" b="1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b="1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472443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yền bóng tiếp sức">
            <a:hlinkClick r:id="" action="ppaction://media"/>
            <a:extLst>
              <a:ext uri="{FF2B5EF4-FFF2-40B4-BE49-F238E27FC236}">
                <a16:creationId xmlns:a16="http://schemas.microsoft.com/office/drawing/2014/main" id="{53EF77B6-08FB-1FC7-0200-8AB6199B1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9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9781F3-0D40-4D39-86CC-42508542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343C34-96A1-4139-8A81-79319CC8C6A4}"/>
              </a:ext>
            </a:extLst>
          </p:cNvPr>
          <p:cNvSpPr/>
          <p:nvPr/>
        </p:nvSpPr>
        <p:spPr>
          <a:xfrm>
            <a:off x="3626791" y="899996"/>
            <a:ext cx="6946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</a:rPr>
              <a:t>T</a:t>
            </a:r>
            <a:r>
              <a:rPr lang="en-US" sz="5400" b="1" cap="none" spc="0" dirty="0" err="1">
                <a:ln w="0"/>
                <a:solidFill>
                  <a:srgbClr val="002060"/>
                </a:solidFill>
              </a:rPr>
              <a:t>rường</a:t>
            </a:r>
            <a:r>
              <a:rPr lang="en-US" sz="5400" b="1" cap="none" spc="0" dirty="0">
                <a:ln w="0"/>
                <a:solidFill>
                  <a:srgbClr val="002060"/>
                </a:solidFill>
              </a:rPr>
              <a:t> </a:t>
            </a:r>
            <a:r>
              <a:rPr lang="en-US" sz="5400" b="1" cap="none" spc="0" dirty="0" err="1">
                <a:ln w="0"/>
                <a:solidFill>
                  <a:srgbClr val="002060"/>
                </a:solidFill>
              </a:rPr>
              <a:t>hợp</a:t>
            </a:r>
            <a:r>
              <a:rPr lang="en-US" sz="5400" b="1" cap="none" spc="0" dirty="0">
                <a:ln w="0"/>
                <a:solidFill>
                  <a:srgbClr val="002060"/>
                </a:solidFill>
              </a:rPr>
              <a:t> </a:t>
            </a:r>
            <a:r>
              <a:rPr lang="en-US" sz="5400" b="1" cap="none" spc="0" dirty="0" err="1">
                <a:ln w="0"/>
                <a:solidFill>
                  <a:srgbClr val="002060"/>
                </a:solidFill>
              </a:rPr>
              <a:t>phạm</a:t>
            </a:r>
            <a:r>
              <a:rPr lang="en-US" sz="5400" b="1" cap="none" spc="0" dirty="0">
                <a:ln w="0"/>
                <a:solidFill>
                  <a:srgbClr val="002060"/>
                </a:solidFill>
              </a:rPr>
              <a:t> </a:t>
            </a:r>
            <a:r>
              <a:rPr lang="en-US" sz="5400" b="1" cap="none" spc="0" dirty="0" err="1">
                <a:ln w="0"/>
                <a:solidFill>
                  <a:srgbClr val="002060"/>
                </a:solidFill>
              </a:rPr>
              <a:t>quy</a:t>
            </a:r>
            <a:r>
              <a:rPr lang="en-US" sz="5400" b="1" cap="none" spc="0" dirty="0">
                <a:ln w="0"/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DEBB8-48B0-440C-A005-0FA76EA86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91" y="1698007"/>
            <a:ext cx="3438939" cy="2297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ED2206-B60C-4025-87F5-7E0DFB2CB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56" y="1698006"/>
            <a:ext cx="3569139" cy="229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8EBE6B-7938-401A-A200-A6C311725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23" y="3513713"/>
            <a:ext cx="3133266" cy="2035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2D6932-8130-4A20-B879-B706FCA625AE}"/>
              </a:ext>
            </a:extLst>
          </p:cNvPr>
          <p:cNvSpPr txBox="1"/>
          <p:nvPr/>
        </p:nvSpPr>
        <p:spPr>
          <a:xfrm>
            <a:off x="4365026" y="2749949"/>
            <a:ext cx="2415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Xuất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phát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trước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lệnh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9AAA2-0C66-4A80-816B-A7BD7603AA83}"/>
              </a:ext>
            </a:extLst>
          </p:cNvPr>
          <p:cNvSpPr txBox="1"/>
          <p:nvPr/>
        </p:nvSpPr>
        <p:spPr>
          <a:xfrm>
            <a:off x="8175646" y="2536359"/>
            <a:ext cx="2097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Chưa</a:t>
            </a:r>
            <a:r>
              <a:rPr lang="en-GB" sz="2400" b="1" dirty="0">
                <a:solidFill>
                  <a:srgbClr val="002060"/>
                </a:solidFill>
              </a:rPr>
              <a:t> qua </a:t>
            </a:r>
            <a:r>
              <a:rPr lang="en-GB" sz="2400" b="1" dirty="0" err="1">
                <a:solidFill>
                  <a:srgbClr val="002060"/>
                </a:solidFill>
              </a:rPr>
              <a:t>vạch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giới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hạn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đã</a:t>
            </a:r>
            <a:r>
              <a:rPr lang="en-GB" sz="2400" b="1" dirty="0">
                <a:solidFill>
                  <a:srgbClr val="002060"/>
                </a:solidFill>
              </a:rPr>
              <a:t> quay </a:t>
            </a:r>
            <a:r>
              <a:rPr lang="en-GB" sz="2400" b="1" dirty="0" err="1">
                <a:solidFill>
                  <a:srgbClr val="002060"/>
                </a:solidFill>
              </a:rPr>
              <a:t>đầu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7CEF11-A909-4762-8DFA-C78C106F697A}"/>
              </a:ext>
            </a:extLst>
          </p:cNvPr>
          <p:cNvSpPr txBox="1"/>
          <p:nvPr/>
        </p:nvSpPr>
        <p:spPr>
          <a:xfrm>
            <a:off x="6200050" y="4378040"/>
            <a:ext cx="237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Bóng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không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đi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cùng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với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người</a:t>
            </a:r>
            <a:r>
              <a:rPr lang="en-GB" sz="2400" b="1" dirty="0">
                <a:solidFill>
                  <a:srgbClr val="00206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84121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53538" y="511436"/>
            <a:ext cx="7678545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4934" b="1" dirty="0">
                <a:solidFill>
                  <a:srgbClr val="30374A"/>
                </a:solidFill>
                <a:latin typeface="Arimo Bold"/>
                <a:ea typeface="Arimo Bold"/>
                <a:cs typeface="Arimo Bold"/>
                <a:sym typeface="Arimo Bold"/>
              </a:rPr>
              <a:t>HỒI TĨNH</a:t>
            </a:r>
          </a:p>
        </p:txBody>
      </p:sp>
      <p:sp>
        <p:nvSpPr>
          <p:cNvPr id="3" name="Freeform 3"/>
          <p:cNvSpPr/>
          <p:nvPr/>
        </p:nvSpPr>
        <p:spPr>
          <a:xfrm>
            <a:off x="3677761" y="2243096"/>
            <a:ext cx="5230099" cy="4573959"/>
          </a:xfrm>
          <a:custGeom>
            <a:avLst/>
            <a:gdLst/>
            <a:ahLst/>
            <a:cxnLst/>
            <a:rect l="l" t="t" r="r" b="b"/>
            <a:pathLst>
              <a:path w="7845148" h="6860939">
                <a:moveTo>
                  <a:pt x="0" y="0"/>
                </a:moveTo>
                <a:lnTo>
                  <a:pt x="7845148" y="0"/>
                </a:lnTo>
                <a:lnTo>
                  <a:pt x="7845148" y="6860939"/>
                </a:lnTo>
                <a:lnTo>
                  <a:pt x="0" y="68609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7ff6b64d-cd16-4546-be3b-22c0439b66a0">
            <a:hlinkClick r:id="" action="ppaction://media"/>
            <a:extLst>
              <a:ext uri="{FF2B5EF4-FFF2-40B4-BE49-F238E27FC236}">
                <a16:creationId xmlns:a16="http://schemas.microsoft.com/office/drawing/2014/main" id="{A18A8E5F-47D4-FC43-D354-B16C87209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1800" y="1273310"/>
            <a:ext cx="1168400" cy="11684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363731" y="1501781"/>
            <a:ext cx="9350029" cy="770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vi-VN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ghi nhớ và luyện tập được phần bài đã học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392153" y="1457871"/>
            <a:ext cx="919996" cy="919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400503" y="25042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328837" y="4925982"/>
            <a:ext cx="7895427" cy="770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vi-VN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hợp yêu cầu về dinh dưỡng và rèn luyện sức khỏe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356820" y="3625990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271666" y="3637651"/>
            <a:ext cx="7512534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bài học để có sức khỏe tốt phòng tránh dịch bệnh</a:t>
            </a:r>
            <a:endParaRPr lang="en-US" sz="2600" b="1" dirty="0">
              <a:solidFill>
                <a:srgbClr val="0B0F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356820" y="4945787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259597" y="1758598"/>
            <a:ext cx="2619254" cy="46547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AD71C0-832F-39DC-78B6-93BE6A512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8626" y="283409"/>
            <a:ext cx="4974767" cy="12619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7411E1-4796-DCA0-17BF-EC2EF615252B}"/>
              </a:ext>
            </a:extLst>
          </p:cNvPr>
          <p:cNvSpPr txBox="1"/>
          <p:nvPr/>
        </p:nvSpPr>
        <p:spPr>
          <a:xfrm>
            <a:off x="1328837" y="2403705"/>
            <a:ext cx="7512534" cy="1220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ngày các con thực hiện </a:t>
            </a:r>
            <a:r>
              <a:rPr lang="en-US" sz="2600" b="1" dirty="0" err="1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rgbClr val="0B0F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rgbClr val="0B0F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4B3C6B26-FAFF-48D1-B4B4-662CD7981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5" t="83798"/>
          <a:stretch/>
        </p:blipFill>
        <p:spPr>
          <a:xfrm>
            <a:off x="0" y="4501843"/>
            <a:ext cx="12191999" cy="2356157"/>
          </a:xfrm>
          <a:prstGeom prst="rect">
            <a:avLst/>
          </a:prstGeom>
        </p:spPr>
      </p:pic>
      <p:pic>
        <p:nvPicPr>
          <p:cNvPr id="12" name="图片 11" descr="图片包含 物体&#10;&#10;已生成高可信度的说明">
            <a:extLst>
              <a:ext uri="{FF2B5EF4-FFF2-40B4-BE49-F238E27FC236}">
                <a16:creationId xmlns:a16="http://schemas.microsoft.com/office/drawing/2014/main" id="{CDAF1ECF-F65F-4A16-9702-5B591D5BF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6" t="12470" r="9033" b="71328"/>
          <a:stretch/>
        </p:blipFill>
        <p:spPr>
          <a:xfrm flipH="1">
            <a:off x="9729844" y="4685350"/>
            <a:ext cx="2462156" cy="2222091"/>
          </a:xfrm>
          <a:prstGeom prst="rect">
            <a:avLst/>
          </a:prstGeom>
        </p:spPr>
      </p:pic>
      <p:pic>
        <p:nvPicPr>
          <p:cNvPr id="11" name="图片 10" descr="图片包含 物体&#10;&#10;已生成高可信度的说明">
            <a:extLst>
              <a:ext uri="{FF2B5EF4-FFF2-40B4-BE49-F238E27FC236}">
                <a16:creationId xmlns:a16="http://schemas.microsoft.com/office/drawing/2014/main" id="{1B738EF4-7DD9-4884-8911-5BB3267AA7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3" t="63765" r="10323" b="20033"/>
          <a:stretch/>
        </p:blipFill>
        <p:spPr>
          <a:xfrm>
            <a:off x="3081587" y="903841"/>
            <a:ext cx="983227" cy="1111046"/>
          </a:xfrm>
          <a:prstGeom prst="rect">
            <a:avLst/>
          </a:prstGeom>
        </p:spPr>
      </p:pic>
      <p:pic>
        <p:nvPicPr>
          <p:cNvPr id="23" name="图片 22" descr="图片包含 物体&#10;&#10;已生成高可信度的说明">
            <a:extLst>
              <a:ext uri="{FF2B5EF4-FFF2-40B4-BE49-F238E27FC236}">
                <a16:creationId xmlns:a16="http://schemas.microsoft.com/office/drawing/2014/main" id="{942C26EB-3E0E-420F-A820-FA78E2FD0F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5" t="3401" r="71532" b="78246"/>
          <a:stretch/>
        </p:blipFill>
        <p:spPr>
          <a:xfrm>
            <a:off x="10540928" y="2172650"/>
            <a:ext cx="1651071" cy="1477884"/>
          </a:xfrm>
          <a:prstGeom prst="rect">
            <a:avLst/>
          </a:prstGeom>
        </p:spPr>
      </p:pic>
      <p:pic>
        <p:nvPicPr>
          <p:cNvPr id="24" name="图片 23" descr="图片包含 物体&#10;&#10;已生成高可信度的说明">
            <a:extLst>
              <a:ext uri="{FF2B5EF4-FFF2-40B4-BE49-F238E27FC236}">
                <a16:creationId xmlns:a16="http://schemas.microsoft.com/office/drawing/2014/main" id="{681449AE-246D-4BB1-978C-5861AA42F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401" r="71532" b="88400"/>
          <a:stretch/>
        </p:blipFill>
        <p:spPr>
          <a:xfrm>
            <a:off x="-147235" y="687325"/>
            <a:ext cx="2693790" cy="1304495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>
            <a:extLst>
              <a:ext uri="{FF2B5EF4-FFF2-40B4-BE49-F238E27FC236}">
                <a16:creationId xmlns:a16="http://schemas.microsoft.com/office/drawing/2014/main" id="{6123E5F9-BC5B-4CA7-9E5C-CEC2A0B511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50581" r="79235" b="33217"/>
          <a:stretch/>
        </p:blipFill>
        <p:spPr>
          <a:xfrm>
            <a:off x="167147" y="126366"/>
            <a:ext cx="2009049" cy="1554950"/>
          </a:xfrm>
          <a:prstGeom prst="rect">
            <a:avLst/>
          </a:prstGeom>
        </p:spPr>
      </p:pic>
      <p:pic>
        <p:nvPicPr>
          <p:cNvPr id="25" name="图片 24" descr="图片包含 物体&#10;&#10;已生成高可信度的说明">
            <a:extLst>
              <a:ext uri="{FF2B5EF4-FFF2-40B4-BE49-F238E27FC236}">
                <a16:creationId xmlns:a16="http://schemas.microsoft.com/office/drawing/2014/main" id="{862DF930-9918-4DFC-935E-3BEF2F775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401" r="71532" b="88400"/>
          <a:stretch/>
        </p:blipFill>
        <p:spPr>
          <a:xfrm>
            <a:off x="1467176" y="-58819"/>
            <a:ext cx="1079379" cy="522700"/>
          </a:xfrm>
          <a:prstGeom prst="rect">
            <a:avLst/>
          </a:prstGeom>
        </p:spPr>
      </p:pic>
      <p:pic>
        <p:nvPicPr>
          <p:cNvPr id="27" name="图片 26" descr="图片包含 物体&#10;&#10;已生成高可信度的说明">
            <a:extLst>
              <a:ext uri="{FF2B5EF4-FFF2-40B4-BE49-F238E27FC236}">
                <a16:creationId xmlns:a16="http://schemas.microsoft.com/office/drawing/2014/main" id="{34F24122-293A-4A4A-8510-1B7B7A7F7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9" t="63765" r="10323" b="28613"/>
          <a:stretch/>
        </p:blipFill>
        <p:spPr>
          <a:xfrm rot="2514939">
            <a:off x="11058693" y="765124"/>
            <a:ext cx="963561" cy="1035642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6A10435C-BD94-E5E9-1B56-E8BCB8F24EB6}"/>
              </a:ext>
            </a:extLst>
          </p:cNvPr>
          <p:cNvGrpSpPr/>
          <p:nvPr/>
        </p:nvGrpSpPr>
        <p:grpSpPr>
          <a:xfrm>
            <a:off x="0" y="2150031"/>
            <a:ext cx="5284839" cy="4020644"/>
            <a:chOff x="137650" y="2035690"/>
            <a:chExt cx="5284839" cy="4020644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43BAC88E-FA2D-47F8-A77A-049C6D899B00}"/>
                </a:ext>
              </a:extLst>
            </p:cNvPr>
            <p:cNvSpPr/>
            <p:nvPr/>
          </p:nvSpPr>
          <p:spPr>
            <a:xfrm>
              <a:off x="3001710" y="5290552"/>
              <a:ext cx="2120896" cy="765782"/>
            </a:xfrm>
            <a:prstGeom prst="ellipse">
              <a:avLst/>
            </a:prstGeom>
            <a:solidFill>
              <a:srgbClr val="2880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16A7DE7E-0DBD-4D1E-B799-7A40505EC1DE}"/>
                </a:ext>
              </a:extLst>
            </p:cNvPr>
            <p:cNvSpPr/>
            <p:nvPr/>
          </p:nvSpPr>
          <p:spPr>
            <a:xfrm>
              <a:off x="167146" y="5290552"/>
              <a:ext cx="2271253" cy="765782"/>
            </a:xfrm>
            <a:prstGeom prst="ellipse">
              <a:avLst/>
            </a:prstGeom>
            <a:solidFill>
              <a:srgbClr val="2880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57A23233-BAB1-43F4-B9F5-7C5F7FAEE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24" b="16085"/>
            <a:stretch/>
          </p:blipFill>
          <p:spPr>
            <a:xfrm>
              <a:off x="137650" y="2035690"/>
              <a:ext cx="5284839" cy="381451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78D739-497B-F118-75A1-049AF0B233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7068" y="971563"/>
            <a:ext cx="788281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8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6">
            <a:extLst>
              <a:ext uri="{FF2B5EF4-FFF2-40B4-BE49-F238E27FC236}">
                <a16:creationId xmlns:a16="http://schemas.microsoft.com/office/drawing/2014/main" id="{FD3C2E5E-B37F-4058-96C2-609A2815B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982" y="4495005"/>
            <a:ext cx="2949414" cy="2643412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79E970D-81CC-477A-BB8E-7ED05748E6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27369" y="3807714"/>
            <a:ext cx="3522417" cy="3156966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7FCDA2F-1FE8-D060-D43B-9E91AF65F343}"/>
              </a:ext>
            </a:extLst>
          </p:cNvPr>
          <p:cNvSpPr/>
          <p:nvPr/>
        </p:nvSpPr>
        <p:spPr>
          <a:xfrm>
            <a:off x="462118" y="304802"/>
            <a:ext cx="11297265" cy="6272980"/>
          </a:xfrm>
          <a:prstGeom prst="round2Diag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marL="0" marR="0" lvl="0" indent="0" algn="ctr" defTabSz="914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C20589A3-8F10-D826-A8DF-A1F2B89CBF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8201" y="1685927"/>
            <a:ext cx="11029138" cy="47529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F3F216-AC69-AF76-9AC4-C7586A13A140}"/>
              </a:ext>
            </a:extLst>
          </p:cNvPr>
          <p:cNvSpPr txBox="1"/>
          <p:nvPr/>
        </p:nvSpPr>
        <p:spPr>
          <a:xfrm>
            <a:off x="1508395" y="2683155"/>
            <a:ext cx="9688749" cy="2241936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vi-VN" sz="2400" dirty="0">
                <a:latin typeface="+mj-lt"/>
              </a:rPr>
              <a:t>Thực hiện và bước đầu vận dụng được động tác dẫn bóng thay đổi tốc độ. </a:t>
            </a:r>
            <a:endParaRPr lang="en-US" sz="2400" dirty="0">
              <a:latin typeface="+mj-lt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vi-VN" sz="2400" dirty="0">
                <a:latin typeface="+mj-lt"/>
              </a:rPr>
              <a:t>Nghiêm túc, tích cực, trung thực trong tập luyện, thường xuyên tập luyện thể dục thể thao. </a:t>
            </a:r>
            <a:endParaRPr lang="en-US" sz="2400" dirty="0">
              <a:latin typeface="+mj-lt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vi-VN" sz="2400" dirty="0">
                <a:latin typeface="+mj-lt"/>
              </a:rPr>
              <a:t>Đảm bảo an toàn trong tập luyện.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0E5ED-2D8B-4BDD-A655-E3592F399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640" y="-66674"/>
            <a:ext cx="6901270" cy="1694835"/>
          </a:xfrm>
          <a:prstGeom prst="rect">
            <a:avLst/>
          </a:prstGeom>
        </p:spPr>
      </p:pic>
      <p:pic>
        <p:nvPicPr>
          <p:cNvPr id="4" name="tải xuống (1)_D♭_major__bpm_136">
            <a:hlinkClick r:id="" action="ppaction://media"/>
            <a:extLst>
              <a:ext uri="{FF2B5EF4-FFF2-40B4-BE49-F238E27FC236}">
                <a16:creationId xmlns:a16="http://schemas.microsoft.com/office/drawing/2014/main" id="{C1A26ADC-08E2-F925-05A4-6DAF6FC8E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5725" y="55730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kgr tên lửa">
            <a:extLst>
              <a:ext uri="{FF2B5EF4-FFF2-40B4-BE49-F238E27FC236}">
                <a16:creationId xmlns:a16="http://schemas.microsoft.com/office/drawing/2014/main" id="{2389B828-3F26-1BB6-E1E4-AAB712FF6E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600" y="2404215"/>
            <a:ext cx="1093027" cy="1093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F9299C-990F-4745-81DA-01E313083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80" y="2121600"/>
            <a:ext cx="11949196" cy="1658256"/>
          </a:xfrm>
          <a:prstGeom prst="rect">
            <a:avLst/>
          </a:prstGeom>
        </p:spPr>
      </p:pic>
      <p:pic>
        <p:nvPicPr>
          <p:cNvPr id="3" name="VỖ CÁI TAY _ NHẠC CỬ ĐIỆU _ NHẠC HOẠT NÁO">
            <a:hlinkClick r:id="" action="ppaction://media"/>
            <a:extLst>
              <a:ext uri="{FF2B5EF4-FFF2-40B4-BE49-F238E27FC236}">
                <a16:creationId xmlns:a16="http://schemas.microsoft.com/office/drawing/2014/main" id="{94A44399-D8B5-B4EB-9F9E-A00B214EF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1853" y="3524445"/>
            <a:ext cx="739774" cy="73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7458BB-8C88-4C13-B2B5-4D4579316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C445B3-32D6-4439-B2E6-831129381FA3}"/>
              </a:ext>
            </a:extLst>
          </p:cNvPr>
          <p:cNvSpPr/>
          <p:nvPr/>
        </p:nvSpPr>
        <p:spPr>
          <a:xfrm>
            <a:off x="-1583704" y="2314192"/>
            <a:ext cx="14937423" cy="62786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0"/>
                <a:solidFill>
                  <a:srgbClr val="C00000"/>
                </a:solidFill>
              </a:rPr>
              <a:t>T</a:t>
            </a:r>
            <a:r>
              <a:rPr lang="en-US" sz="5400" b="1" cap="none" spc="0" dirty="0" err="1">
                <a:ln w="0"/>
                <a:solidFill>
                  <a:srgbClr val="C00000"/>
                </a:solidFill>
              </a:rPr>
              <a:t>rò</a:t>
            </a:r>
            <a:r>
              <a:rPr lang="en-US" sz="54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5400" b="1" cap="none" spc="0" dirty="0" err="1">
                <a:ln w="0"/>
                <a:solidFill>
                  <a:srgbClr val="C00000"/>
                </a:solidFill>
              </a:rPr>
              <a:t>chơi</a:t>
            </a:r>
            <a:r>
              <a:rPr lang="en-US" sz="54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5400" b="1" cap="none" spc="0" dirty="0" err="1">
                <a:ln w="0"/>
                <a:solidFill>
                  <a:srgbClr val="C00000"/>
                </a:solidFill>
              </a:rPr>
              <a:t>Kết</a:t>
            </a:r>
            <a:r>
              <a:rPr lang="en-US" sz="54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5400" b="1" cap="none" spc="0" dirty="0" err="1">
                <a:ln w="0"/>
                <a:solidFill>
                  <a:srgbClr val="C00000"/>
                </a:solidFill>
              </a:rPr>
              <a:t>bạn</a:t>
            </a:r>
            <a:r>
              <a:rPr lang="en-US" sz="5400" b="1" cap="none" spc="0" dirty="0">
                <a:ln w="0"/>
                <a:solidFill>
                  <a:srgbClr val="C00000"/>
                </a:solidFill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Mục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đích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rèn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cho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HS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có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tinh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thần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đoàn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kết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và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sự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nhanh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nhẹn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,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đòi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hỏi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HS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có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sự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tính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toán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nhanh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en-US" sz="2800" b="1" dirty="0">
                <a:ln w="0"/>
                <a:solidFill>
                  <a:srgbClr val="C00000"/>
                </a:solidFill>
              </a:rPr>
              <a:t>Cách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chơi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: Khi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có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hiệu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lệnh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của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GV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thì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HS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sẽ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vố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tay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đi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vòng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tròn</a:t>
            </a:r>
            <a:endParaRPr lang="en-US" sz="2800" b="1" dirty="0">
              <a:ln w="0"/>
              <a:solidFill>
                <a:srgbClr val="C00000"/>
              </a:solidFill>
            </a:endParaRPr>
          </a:p>
          <a:p>
            <a:pPr marL="457200" indent="-457200" algn="ctr">
              <a:buFontTx/>
              <a:buChar char="-"/>
            </a:pPr>
            <a:r>
              <a:rPr lang="en-US" sz="2800" b="1" dirty="0">
                <a:ln w="0"/>
                <a:solidFill>
                  <a:srgbClr val="C00000"/>
                </a:solidFill>
              </a:rPr>
              <a:t>-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Gv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hô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Kết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bạn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kết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bạn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en-US" sz="2800" b="1" cap="none" spc="0" dirty="0">
                <a:ln w="0"/>
                <a:solidFill>
                  <a:srgbClr val="C00000"/>
                </a:solidFill>
              </a:rPr>
              <a:t>- HS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sẽ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hô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kết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mấy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kết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mấy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? </a:t>
            </a:r>
          </a:p>
          <a:p>
            <a:pPr marL="457200" indent="-457200" algn="ctr">
              <a:buFontTx/>
              <a:buChar char="-"/>
            </a:pPr>
            <a:r>
              <a:rPr lang="en-US" sz="2800" b="1" dirty="0">
                <a:ln w="0"/>
                <a:solidFill>
                  <a:srgbClr val="C00000"/>
                </a:solidFill>
              </a:rPr>
              <a:t>- GV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trả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lời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Kết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6:3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hoặc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2X2 ….</a:t>
            </a:r>
          </a:p>
          <a:p>
            <a:pPr marL="457200" indent="-457200" algn="ctr">
              <a:buFontTx/>
              <a:buChar char="-"/>
            </a:pPr>
            <a:r>
              <a:rPr lang="en-US" sz="2800" b="1" cap="none" spc="0" dirty="0">
                <a:ln w="0"/>
                <a:solidFill>
                  <a:srgbClr val="C00000"/>
                </a:solidFill>
              </a:rPr>
              <a:t>-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Những</a:t>
            </a:r>
            <a:r>
              <a:rPr lang="en-US" sz="2800" b="1" cap="none" spc="0" dirty="0">
                <a:ln w="0"/>
                <a:solidFill>
                  <a:srgbClr val="C00000"/>
                </a:solidFill>
              </a:rPr>
              <a:t> HS </a:t>
            </a:r>
            <a:r>
              <a:rPr lang="en-US" sz="2800" b="1" cap="none" spc="0" dirty="0" err="1">
                <a:ln w="0"/>
                <a:solidFill>
                  <a:srgbClr val="C00000"/>
                </a:solidFill>
              </a:rPr>
              <a:t>kh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ông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tìm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được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bạn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kết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sẽ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phải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thực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hiện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những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hình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phạt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của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cả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ln w="0"/>
                <a:solidFill>
                  <a:srgbClr val="C00000"/>
                </a:solidFill>
              </a:rPr>
              <a:t>lớp</a:t>
            </a:r>
            <a:r>
              <a:rPr lang="en-US" sz="2800" b="1" dirty="0">
                <a:ln w="0"/>
                <a:solidFill>
                  <a:srgbClr val="C00000"/>
                </a:solidFill>
              </a:rPr>
              <a:t>.</a:t>
            </a:r>
            <a:endParaRPr lang="en-US" sz="2800" b="1" cap="none" spc="0" dirty="0">
              <a:ln w="0"/>
              <a:solidFill>
                <a:srgbClr val="C00000"/>
              </a:solidFill>
            </a:endParaRPr>
          </a:p>
          <a:p>
            <a:pPr algn="ctr"/>
            <a:endParaRPr lang="en-US" sz="5400" b="1" dirty="0">
              <a:ln w="0"/>
              <a:solidFill>
                <a:srgbClr val="C00000"/>
              </a:solidFill>
            </a:endParaRPr>
          </a:p>
          <a:p>
            <a:pPr algn="ctr"/>
            <a:endParaRPr lang="en-US" b="1" dirty="0">
              <a:ln w="0"/>
              <a:solidFill>
                <a:srgbClr val="C00000"/>
              </a:solidFill>
            </a:endParaRPr>
          </a:p>
          <a:p>
            <a:pPr algn="ctr"/>
            <a:endParaRPr lang="en-US" sz="5400" b="1" cap="none" spc="0" dirty="0">
              <a:ln w="0"/>
              <a:solidFill>
                <a:srgbClr val="C00000"/>
              </a:solidFill>
            </a:endParaRPr>
          </a:p>
          <a:p>
            <a:pPr algn="ctr"/>
            <a:endParaRPr lang="en-US" sz="5400" b="1" cap="none" spc="0" dirty="0">
              <a:ln w="0"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3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B2A07B3-D138-4A35-B5F6-DFD405FD06C8}"/>
              </a:ext>
            </a:extLst>
          </p:cNvPr>
          <p:cNvSpPr/>
          <p:nvPr/>
        </p:nvSpPr>
        <p:spPr>
          <a:xfrm>
            <a:off x="2123408" y="165795"/>
            <a:ext cx="8038681" cy="733530"/>
          </a:xfrm>
          <a:prstGeom prst="flowChartAlternateProcess">
            <a:avLst/>
          </a:prstGeom>
          <a:solidFill>
            <a:srgbClr val="D3DE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HỌC ĐỘNG TÁC DẪN BÓNG TỐC ĐỘ</a:t>
            </a:r>
            <a:endParaRPr lang="en-GB" sz="40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21074-7C73-4267-8545-85FD956F828D}"/>
              </a:ext>
            </a:extLst>
          </p:cNvPr>
          <p:cNvSpPr txBox="1"/>
          <p:nvPr/>
        </p:nvSpPr>
        <p:spPr>
          <a:xfrm>
            <a:off x="1636315" y="4002880"/>
            <a:ext cx="8038682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400" dirty="0">
                <a:latin typeface="+mj-lt"/>
              </a:rPr>
              <a:t> </a:t>
            </a:r>
          </a:p>
        </p:txBody>
      </p:sp>
      <p:pic>
        <p:nvPicPr>
          <p:cNvPr id="1026" name="Picture 2" descr="I. MỤC TIÊU">
            <a:extLst>
              <a:ext uri="{FF2B5EF4-FFF2-40B4-BE49-F238E27FC236}">
                <a16:creationId xmlns:a16="http://schemas.microsoft.com/office/drawing/2014/main" id="{0A7A4014-9E98-5014-EF39-09BB558BD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27" y="1181858"/>
            <a:ext cx="7742745" cy="236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D0655-23F3-35CD-A0B3-2E4CCD1EC0A2}"/>
              </a:ext>
            </a:extLst>
          </p:cNvPr>
          <p:cNvSpPr txBox="1"/>
          <p:nvPr/>
        </p:nvSpPr>
        <p:spPr>
          <a:xfrm>
            <a:off x="1308608" y="3662622"/>
            <a:ext cx="10121393" cy="2782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b="1" dirty="0"/>
              <a:t>Chuẩn bị </a:t>
            </a:r>
            <a:r>
              <a:rPr lang="vi-VN" dirty="0"/>
              <a:t>: 1 quả bóng</a:t>
            </a:r>
            <a:endParaRPr lang="en-US" dirty="0"/>
          </a:p>
          <a:p>
            <a:pPr algn="just">
              <a:lnSpc>
                <a:spcPct val="200000"/>
              </a:lnSpc>
            </a:pPr>
            <a:r>
              <a:rPr lang="en-US" dirty="0"/>
              <a:t>   </a:t>
            </a:r>
            <a:r>
              <a:rPr lang="vi-VN" dirty="0"/>
              <a:t>+ </a:t>
            </a:r>
            <a:r>
              <a:rPr lang="vi-VN" b="1" i="1" dirty="0"/>
              <a:t>Tư thế cơ bản</a:t>
            </a:r>
            <a:r>
              <a:rPr lang="vi-VN" dirty="0"/>
              <a:t>: Đứng chân trước chân sau, hai tay cầm bóng trước bụng.</a:t>
            </a:r>
          </a:p>
          <a:p>
            <a:pPr algn="just">
              <a:lnSpc>
                <a:spcPct val="200000"/>
              </a:lnSpc>
            </a:pPr>
            <a:r>
              <a:rPr lang="en-US" dirty="0"/>
              <a:t>   </a:t>
            </a:r>
            <a:r>
              <a:rPr lang="vi-VN" dirty="0"/>
              <a:t>+ </a:t>
            </a:r>
            <a:r>
              <a:rPr lang="vi-VN" b="1" i="1" dirty="0"/>
              <a:t>Cách thực hiện</a:t>
            </a:r>
            <a:r>
              <a:rPr lang="vi-VN" dirty="0"/>
              <a:t>: Đưa bóng về một tay, dẫn bóng lên trước thay đổi tốc độ. Khi dẫn bóng chậm, điểm tiếp xúc của tay ở trên bóng và điểm bóng chạm sân gắn người dẫn bóng; khi dẫn bóng nhanh, điểm tiếp xúc của tay ở nửa sau bóng, điểm bóng chạm sân xa người dẫn bóng.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6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FEDF65BC-BBF1-2472-A32D-7FBBC8D6EE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4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342789" y="2706293"/>
            <a:ext cx="7762061" cy="1200329"/>
            <a:chOff x="640941" y="2013623"/>
            <a:chExt cx="7667669" cy="104116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649429" y="2013623"/>
              <a:ext cx="7659181" cy="10411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72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Hoạt</a:t>
              </a:r>
              <a:r>
                <a:rPr kumimoji="0" lang="en-US" altLang="ko-KR" sz="72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72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r>
                <a:rPr kumimoji="0" lang="en-US" altLang="ko-KR" sz="72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72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nhóm</a:t>
              </a:r>
              <a:r>
                <a:rPr kumimoji="0" lang="en-US" altLang="ko-KR" sz="72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72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đôi</a:t>
              </a:r>
              <a:endParaRPr kumimoji="0" lang="en-US" altLang="ko-KR" sz="72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640941" y="2013623"/>
              <a:ext cx="7667669" cy="1041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72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Hoạt</a:t>
              </a:r>
              <a:r>
                <a:rPr kumimoji="0" lang="en-US" altLang="ko-KR" sz="72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72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r>
                <a:rPr kumimoji="0" lang="en-US" altLang="ko-KR" sz="72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72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nhóm</a:t>
              </a:r>
              <a:r>
                <a:rPr kumimoji="0" lang="en-US" altLang="ko-KR" sz="72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72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đôi</a:t>
              </a:r>
              <a:endParaRPr kumimoji="0" lang="en-US" altLang="ko-KR" sz="72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8068" y="5468378"/>
            <a:ext cx="14177658" cy="2993993"/>
          </a:xfrm>
          <a:custGeom>
            <a:avLst/>
            <a:gdLst/>
            <a:ahLst/>
            <a:cxnLst/>
            <a:rect l="l" t="t" r="r" b="b"/>
            <a:pathLst>
              <a:path w="21293486" h="4490990">
                <a:moveTo>
                  <a:pt x="0" y="0"/>
                </a:moveTo>
                <a:lnTo>
                  <a:pt x="21293486" y="0"/>
                </a:lnTo>
                <a:lnTo>
                  <a:pt x="21293486" y="4490990"/>
                </a:lnTo>
                <a:lnTo>
                  <a:pt x="0" y="4490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493920" y="4398802"/>
            <a:ext cx="3481561" cy="2459201"/>
          </a:xfrm>
          <a:custGeom>
            <a:avLst/>
            <a:gdLst/>
            <a:ahLst/>
            <a:cxnLst/>
            <a:rect l="l" t="t" r="r" b="b"/>
            <a:pathLst>
              <a:path w="5228971" h="3688801">
                <a:moveTo>
                  <a:pt x="0" y="0"/>
                </a:moveTo>
                <a:lnTo>
                  <a:pt x="5228971" y="0"/>
                </a:lnTo>
                <a:lnTo>
                  <a:pt x="5228971" y="3688801"/>
                </a:lnTo>
                <a:lnTo>
                  <a:pt x="0" y="3688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flipH="1">
            <a:off x="8527827" y="4427682"/>
            <a:ext cx="3883627" cy="2743200"/>
          </a:xfrm>
          <a:custGeom>
            <a:avLst/>
            <a:gdLst/>
            <a:ahLst/>
            <a:cxnLst/>
            <a:rect l="l" t="t" r="r" b="b"/>
            <a:pathLst>
              <a:path w="5832835" h="4114800">
                <a:moveTo>
                  <a:pt x="5832835" y="0"/>
                </a:moveTo>
                <a:lnTo>
                  <a:pt x="0" y="0"/>
                </a:lnTo>
                <a:lnTo>
                  <a:pt x="0" y="4114800"/>
                </a:lnTo>
                <a:lnTo>
                  <a:pt x="5832835" y="4114800"/>
                </a:lnTo>
                <a:lnTo>
                  <a:pt x="58328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920971" y="2682872"/>
            <a:ext cx="10755945" cy="2351033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>
                <a:gd name="adj" fmla="val 10951055"/>
              </a:avLst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6000" b="1" dirty="0">
                <a:solidFill>
                  <a:srgbClr val="002060"/>
                </a:solidFill>
              </a:rPr>
              <a:t>HOẠT ĐỘNG NHÓM</a:t>
            </a:r>
          </a:p>
        </p:txBody>
      </p:sp>
      <p:sp>
        <p:nvSpPr>
          <p:cNvPr id="6" name="Freeform 6"/>
          <p:cNvSpPr/>
          <p:nvPr/>
        </p:nvSpPr>
        <p:spPr>
          <a:xfrm>
            <a:off x="801180" y="40910"/>
            <a:ext cx="3006417" cy="2096217"/>
          </a:xfrm>
          <a:custGeom>
            <a:avLst/>
            <a:gdLst/>
            <a:ahLst/>
            <a:cxnLst/>
            <a:rect l="l" t="t" r="r" b="b"/>
            <a:pathLst>
              <a:path w="4515351" h="3144326">
                <a:moveTo>
                  <a:pt x="0" y="0"/>
                </a:moveTo>
                <a:lnTo>
                  <a:pt x="4515351" y="0"/>
                </a:lnTo>
                <a:lnTo>
                  <a:pt x="4515351" y="3144327"/>
                </a:lnTo>
                <a:lnTo>
                  <a:pt x="0" y="3144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68507" tIns="34254" rIns="68507" bIns="34254"/>
          <a:lstStyle/>
          <a:p>
            <a:pPr marL="0" marR="0" lvl="0" indent="0" algn="l" defTabSz="913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877595" y="47828"/>
            <a:ext cx="4870616" cy="1982091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9910216" y="3128198"/>
            <a:ext cx="4870616" cy="1982091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4"/>
          <p:cNvSpPr/>
          <p:nvPr/>
        </p:nvSpPr>
        <p:spPr>
          <a:xfrm>
            <a:off x="2659324" y="3589759"/>
            <a:ext cx="6559696" cy="3430697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3"/>
          <p:cNvSpPr/>
          <p:nvPr/>
        </p:nvSpPr>
        <p:spPr>
          <a:xfrm>
            <a:off x="9219022" y="-704087"/>
            <a:ext cx="2744713" cy="27432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 lIns="68507" tIns="34254" rIns="68507" bIns="34254"/>
          <a:lstStyle/>
          <a:p>
            <a:pPr marL="0" marR="0" lvl="0" indent="0" algn="l" defTabSz="913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01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B2ABB3-5C79-1EB4-4F09-73E05D86C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"/>
          <a:stretch/>
        </p:blipFill>
        <p:spPr>
          <a:xfrm>
            <a:off x="0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B1D6F5-6BE3-1A3F-DE3D-BF1C9AECE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194" y="1879600"/>
            <a:ext cx="5311541" cy="4508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D2E1CE-F877-F7BC-C5FC-21247A83F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038" y="1710993"/>
            <a:ext cx="2511770" cy="908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76A576-A107-407B-5D74-721CD1BF4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899" y="1710993"/>
            <a:ext cx="2517866" cy="8839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0EBB76B-AC79-23D4-3112-4DC484710CAA}"/>
              </a:ext>
            </a:extLst>
          </p:cNvPr>
          <p:cNvGrpSpPr/>
          <p:nvPr/>
        </p:nvGrpSpPr>
        <p:grpSpPr>
          <a:xfrm>
            <a:off x="3435150" y="725437"/>
            <a:ext cx="4746155" cy="1015663"/>
            <a:chOff x="1720018" y="295431"/>
            <a:chExt cx="4688440" cy="8809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190DED-F31A-D96E-6DC6-0AC4162CFB75}"/>
                </a:ext>
              </a:extLst>
            </p:cNvPr>
            <p:cNvSpPr txBox="1"/>
            <p:nvPr/>
          </p:nvSpPr>
          <p:spPr>
            <a:xfrm>
              <a:off x="1720018" y="295431"/>
              <a:ext cx="4688440" cy="880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TRÌNH DIỄN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44F4F6-8A1A-B87F-9BAD-4B214B035043}"/>
                </a:ext>
              </a:extLst>
            </p:cNvPr>
            <p:cNvSpPr txBox="1"/>
            <p:nvPr/>
          </p:nvSpPr>
          <p:spPr>
            <a:xfrm>
              <a:off x="2211372" y="295431"/>
              <a:ext cx="3705729" cy="880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6000" b="1" spc="-150" dirty="0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TRÌNH DIỄN</a:t>
              </a:r>
              <a:endParaRPr kumimoji="0" lang="en-US" altLang="ko-KR" sz="60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97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392</Words>
  <Application>Microsoft Office PowerPoint</Application>
  <PresentationFormat>Widescreen</PresentationFormat>
  <Paragraphs>41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#9Slide05 VL Fadilla</vt:lpstr>
      <vt:lpstr>Arial</vt:lpstr>
      <vt:lpstr>Arimo Bold</vt:lpstr>
      <vt:lpstr>Calibri</vt:lpstr>
      <vt:lpstr>Calibri Light</vt:lpstr>
      <vt:lpstr>can_NongAor</vt:lpstr>
      <vt:lpstr>FC Onigiri Outline</vt:lpstr>
      <vt:lpstr>Times New Roman</vt:lpstr>
      <vt:lpstr>Verdana</vt:lpstr>
      <vt:lpstr>字魂37号-波纹乖乖体</vt:lpstr>
      <vt:lpstr>思源黑体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84353259995</dc:creator>
  <cp:lastModifiedBy>nguyen huong tra</cp:lastModifiedBy>
  <cp:revision>56</cp:revision>
  <dcterms:created xsi:type="dcterms:W3CDTF">2022-03-10T03:36:48Z</dcterms:created>
  <dcterms:modified xsi:type="dcterms:W3CDTF">2026-03-11T13:21:48Z</dcterms:modified>
</cp:coreProperties>
</file>