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1" r:id="rId3"/>
    <p:sldId id="293" r:id="rId4"/>
    <p:sldId id="271" r:id="rId5"/>
    <p:sldId id="288" r:id="rId6"/>
    <p:sldId id="298" r:id="rId7"/>
    <p:sldId id="299" r:id="rId8"/>
    <p:sldId id="300" r:id="rId9"/>
    <p:sldId id="269"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525"/>
    <a:srgbClr val="FFD757"/>
    <a:srgbClr val="1DC4FF"/>
    <a:srgbClr val="FFCC29"/>
    <a:srgbClr val="BFE1EB"/>
    <a:srgbClr val="E3D8F8"/>
    <a:srgbClr val="F20000"/>
    <a:srgbClr val="F5C97B"/>
    <a:srgbClr val="FFB64B"/>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3/9/2021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8</a:t>
            </a:fld>
            <a:endParaRPr lang="en-US"/>
          </a:p>
        </p:txBody>
      </p:sp>
    </p:spTree>
    <p:extLst>
      <p:ext uri="{BB962C8B-B14F-4D97-AF65-F5344CB8AC3E}">
        <p14:creationId xmlns:p14="http://schemas.microsoft.com/office/powerpoint/2010/main" val="124242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3/9/2021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8</a:t>
            </a:r>
            <a:endParaRPr lang="en-US" sz="3200" b="1">
              <a:latin typeface="Arial" pitchFamily="34" charset="0"/>
              <a:cs typeface="Arial" pitchFamily="34" charset="0"/>
            </a:endParaRPr>
          </a:p>
        </p:txBody>
      </p:sp>
      <p:sp>
        <p:nvSpPr>
          <p:cNvPr id="11" name="TextBox 10"/>
          <p:cNvSpPr txBox="1"/>
          <p:nvPr/>
        </p:nvSpPr>
        <p:spPr>
          <a:xfrm>
            <a:off x="2106689" y="328301"/>
            <a:ext cx="7220884" cy="10310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PHÉP CỘNG, PHÉP TRỪ (không nhớ) </a:t>
            </a:r>
          </a:p>
          <a:p>
            <a:pPr>
              <a:spcBef>
                <a:spcPts val="600"/>
              </a:spcBef>
            </a:pPr>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TRONG PHẠM VI 100</a:t>
            </a:r>
            <a:endParaRPr lang="en-US" sz="28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29</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PHÉP CỘNG SỐ CÓ HAI CHỮ SỐ VỚI SỐ CÓ MỘT CHỮ SỐ</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72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85950"/>
            <a:ext cx="78741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273629" y="5557157"/>
            <a:ext cx="6324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smtClean="0">
                <a:latin typeface="iCiel Cadena" pitchFamily="50" charset="0"/>
                <a:cs typeface="Arial" pitchFamily="34" charset="0"/>
              </a:rPr>
              <a:t>LUYỆN TẬP</a:t>
            </a:r>
            <a:endParaRPr lang="en-US" sz="4800">
              <a:latin typeface="iCiel Cadena" pitchFamily="50" charset="0"/>
              <a:cs typeface="Arial" pitchFamily="34" charset="0"/>
            </a:endParaRPr>
          </a:p>
        </p:txBody>
      </p:sp>
      <p:sp>
        <p:nvSpPr>
          <p:cNvPr id="6" name="TextBox 5"/>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46/SGK</a:t>
            </a:r>
            <a:endParaRPr lang="en-US" sz="2400" b="1">
              <a:latin typeface="Arial" pitchFamily="34" charset="0"/>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74" y="-154214"/>
            <a:ext cx="737499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590103" y="-304800"/>
            <a:ext cx="3419475" cy="1346200"/>
          </a:xfrm>
        </p:spPr>
        <p:txBody>
          <a:bodyPr>
            <a:noAutofit/>
          </a:bodyPr>
          <a:lstStyle/>
          <a:p>
            <a:pPr algn="just"/>
            <a:r>
              <a:rPr lang="en-US" sz="3200" smtClean="0">
                <a:latin typeface="Arial" pitchFamily="34" charset="0"/>
                <a:cs typeface="Arial" pitchFamily="34" charset="0"/>
              </a:rPr>
              <a:t>Đặt tính rồi tính.</a:t>
            </a:r>
            <a:endParaRPr lang="en-US" sz="3200">
              <a:latin typeface="Arial" pitchFamily="34" charset="0"/>
              <a:cs typeface="Arial" pitchFamily="34" charset="0"/>
            </a:endParaRPr>
          </a:p>
        </p:txBody>
      </p:sp>
      <p:sp>
        <p:nvSpPr>
          <p:cNvPr id="4" name="Oval 3"/>
          <p:cNvSpPr/>
          <p:nvPr/>
        </p:nvSpPr>
        <p:spPr>
          <a:xfrm>
            <a:off x="52944" y="11430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5" name="Rounded Rectangle 14"/>
          <p:cNvSpPr/>
          <p:nvPr/>
        </p:nvSpPr>
        <p:spPr>
          <a:xfrm>
            <a:off x="914400" y="1200150"/>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42 + 4</a:t>
            </a:r>
            <a:endParaRPr lang="en-US" sz="4000" b="1">
              <a:solidFill>
                <a:schemeClr val="tx1"/>
              </a:solidFill>
              <a:latin typeface="Arial" pitchFamily="34" charset="0"/>
              <a:cs typeface="Arial" pitchFamily="34" charset="0"/>
            </a:endParaRPr>
          </a:p>
        </p:txBody>
      </p:sp>
      <p:sp>
        <p:nvSpPr>
          <p:cNvPr id="19" name="Rounded Rectangle 18"/>
          <p:cNvSpPr/>
          <p:nvPr/>
        </p:nvSpPr>
        <p:spPr>
          <a:xfrm>
            <a:off x="3352800" y="1200150"/>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73 + 6</a:t>
            </a:r>
            <a:endParaRPr lang="en-US" sz="4000" b="1">
              <a:solidFill>
                <a:schemeClr val="tx1"/>
              </a:solidFill>
              <a:latin typeface="Arial" pitchFamily="34" charset="0"/>
              <a:cs typeface="Arial" pitchFamily="34" charset="0"/>
            </a:endParaRPr>
          </a:p>
        </p:txBody>
      </p:sp>
      <p:sp>
        <p:nvSpPr>
          <p:cNvPr id="20" name="Rounded Rectangle 19"/>
          <p:cNvSpPr/>
          <p:nvPr/>
        </p:nvSpPr>
        <p:spPr>
          <a:xfrm>
            <a:off x="5813857" y="1207077"/>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itchFamily="34" charset="0"/>
                <a:cs typeface="Arial" pitchFamily="34" charset="0"/>
              </a:rPr>
              <a:t>3</a:t>
            </a:r>
            <a:r>
              <a:rPr lang="en-US" sz="4000" b="1" smtClean="0">
                <a:solidFill>
                  <a:schemeClr val="tx1"/>
                </a:solidFill>
                <a:latin typeface="Arial" pitchFamily="34" charset="0"/>
                <a:cs typeface="Arial" pitchFamily="34" charset="0"/>
              </a:rPr>
              <a:t>4 + 5</a:t>
            </a:r>
            <a:endParaRPr lang="en-US" sz="4000" b="1">
              <a:solidFill>
                <a:schemeClr val="tx1"/>
              </a:solidFill>
              <a:latin typeface="Arial" pitchFamily="34" charset="0"/>
              <a:cs typeface="Arial" pitchFamily="34" charset="0"/>
            </a:endParaRPr>
          </a:p>
        </p:txBody>
      </p:sp>
      <p:sp>
        <p:nvSpPr>
          <p:cNvPr id="22" name="TextBox 21"/>
          <p:cNvSpPr txBox="1"/>
          <p:nvPr/>
        </p:nvSpPr>
        <p:spPr>
          <a:xfrm>
            <a:off x="1416626"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42</a:t>
            </a:r>
            <a:endParaRPr lang="en-US" sz="5400">
              <a:solidFill>
                <a:srgbClr val="0070C0"/>
              </a:solidFill>
              <a:latin typeface="Arial" pitchFamily="34" charset="0"/>
              <a:cs typeface="Arial" pitchFamily="34" charset="0"/>
            </a:endParaRPr>
          </a:p>
        </p:txBody>
      </p:sp>
      <p:sp>
        <p:nvSpPr>
          <p:cNvPr id="25" name="TextBox 24"/>
          <p:cNvSpPr txBox="1"/>
          <p:nvPr/>
        </p:nvSpPr>
        <p:spPr>
          <a:xfrm>
            <a:off x="3889660"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73</a:t>
            </a:r>
            <a:endParaRPr lang="en-US" sz="5400">
              <a:solidFill>
                <a:srgbClr val="0070C0"/>
              </a:solidFill>
              <a:latin typeface="Arial" pitchFamily="34" charset="0"/>
              <a:cs typeface="Arial" pitchFamily="34" charset="0"/>
            </a:endParaRPr>
          </a:p>
        </p:txBody>
      </p:sp>
      <p:sp>
        <p:nvSpPr>
          <p:cNvPr id="26" name="TextBox 25"/>
          <p:cNvSpPr txBox="1"/>
          <p:nvPr/>
        </p:nvSpPr>
        <p:spPr>
          <a:xfrm>
            <a:off x="6556660"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34</a:t>
            </a:r>
            <a:endParaRPr lang="en-US" sz="5400">
              <a:solidFill>
                <a:srgbClr val="0070C0"/>
              </a:solidFill>
              <a:latin typeface="Arial" pitchFamily="34" charset="0"/>
              <a:cs typeface="Arial" pitchFamily="34" charset="0"/>
            </a:endParaRPr>
          </a:p>
        </p:txBody>
      </p:sp>
      <p:sp>
        <p:nvSpPr>
          <p:cNvPr id="27" name="TextBox 26"/>
          <p:cNvSpPr txBox="1"/>
          <p:nvPr/>
        </p:nvSpPr>
        <p:spPr>
          <a:xfrm>
            <a:off x="1600200"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a:t>
            </a:r>
            <a:endParaRPr lang="en-US" sz="5400">
              <a:solidFill>
                <a:srgbClr val="0070C0"/>
              </a:solidFill>
              <a:latin typeface="Arial" pitchFamily="34" charset="0"/>
              <a:cs typeface="Arial" pitchFamily="34" charset="0"/>
            </a:endParaRPr>
          </a:p>
        </p:txBody>
      </p:sp>
      <p:sp>
        <p:nvSpPr>
          <p:cNvPr id="28" name="TextBox 27"/>
          <p:cNvSpPr txBox="1"/>
          <p:nvPr/>
        </p:nvSpPr>
        <p:spPr>
          <a:xfrm>
            <a:off x="4073234"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6</a:t>
            </a:r>
            <a:endParaRPr lang="en-US" sz="5400">
              <a:solidFill>
                <a:srgbClr val="0070C0"/>
              </a:solidFill>
              <a:latin typeface="Arial" pitchFamily="34" charset="0"/>
              <a:cs typeface="Arial" pitchFamily="34" charset="0"/>
            </a:endParaRPr>
          </a:p>
        </p:txBody>
      </p:sp>
      <p:sp>
        <p:nvSpPr>
          <p:cNvPr id="29" name="TextBox 28"/>
          <p:cNvSpPr txBox="1"/>
          <p:nvPr/>
        </p:nvSpPr>
        <p:spPr>
          <a:xfrm>
            <a:off x="6740234"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5</a:t>
            </a:r>
            <a:endParaRPr lang="en-US" sz="5400">
              <a:solidFill>
                <a:srgbClr val="0070C0"/>
              </a:solidFill>
              <a:latin typeface="Arial" pitchFamily="34" charset="0"/>
              <a:cs typeface="Arial" pitchFamily="34" charset="0"/>
            </a:endParaRPr>
          </a:p>
        </p:txBody>
      </p:sp>
      <p:sp>
        <p:nvSpPr>
          <p:cNvPr id="30" name="TextBox 29"/>
          <p:cNvSpPr txBox="1"/>
          <p:nvPr/>
        </p:nvSpPr>
        <p:spPr>
          <a:xfrm>
            <a:off x="862444" y="2431066"/>
            <a:ext cx="1066800" cy="923330"/>
          </a:xfrm>
          <a:prstGeom prst="rect">
            <a:avLst/>
          </a:prstGeom>
          <a:noFill/>
        </p:spPr>
        <p:txBody>
          <a:bodyPr wrap="square" rtlCol="0">
            <a:spAutoFit/>
          </a:bodyPr>
          <a:lstStyle/>
          <a:p>
            <a:pPr algn="ctr"/>
            <a:r>
              <a:rPr lang="en-US" sz="5400">
                <a:solidFill>
                  <a:srgbClr val="0070C0"/>
                </a:solidFill>
                <a:latin typeface="Arial" pitchFamily="34" charset="0"/>
                <a:cs typeface="Arial" pitchFamily="34" charset="0"/>
              </a:rPr>
              <a:t>+</a:t>
            </a:r>
          </a:p>
        </p:txBody>
      </p:sp>
      <p:sp>
        <p:nvSpPr>
          <p:cNvPr id="31" name="TextBox 30"/>
          <p:cNvSpPr txBox="1"/>
          <p:nvPr/>
        </p:nvSpPr>
        <p:spPr>
          <a:xfrm>
            <a:off x="3335478" y="2431066"/>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a:t>
            </a:r>
            <a:endParaRPr lang="en-US" sz="5400">
              <a:solidFill>
                <a:srgbClr val="0070C0"/>
              </a:solidFill>
              <a:latin typeface="Arial" pitchFamily="34" charset="0"/>
              <a:cs typeface="Arial" pitchFamily="34" charset="0"/>
            </a:endParaRPr>
          </a:p>
        </p:txBody>
      </p:sp>
      <p:sp>
        <p:nvSpPr>
          <p:cNvPr id="32" name="TextBox 31"/>
          <p:cNvSpPr txBox="1"/>
          <p:nvPr/>
        </p:nvSpPr>
        <p:spPr>
          <a:xfrm>
            <a:off x="6002478" y="2431066"/>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a:t>
            </a:r>
            <a:endParaRPr lang="en-US" sz="5400">
              <a:solidFill>
                <a:srgbClr val="0070C0"/>
              </a:solidFill>
              <a:latin typeface="Arial" pitchFamily="34" charset="0"/>
              <a:cs typeface="Arial" pitchFamily="34" charset="0"/>
            </a:endParaRPr>
          </a:p>
        </p:txBody>
      </p:sp>
      <p:cxnSp>
        <p:nvCxnSpPr>
          <p:cNvPr id="33" name="Straight Connector 32"/>
          <p:cNvCxnSpPr/>
          <p:nvPr/>
        </p:nvCxnSpPr>
        <p:spPr>
          <a:xfrm>
            <a:off x="1188026"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61060"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04260"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13162"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46</a:t>
            </a:r>
            <a:endParaRPr lang="en-US" sz="5400">
              <a:solidFill>
                <a:srgbClr val="0070C0"/>
              </a:solidFill>
              <a:latin typeface="Arial" pitchFamily="34" charset="0"/>
              <a:cs typeface="Arial" pitchFamily="34" charset="0"/>
            </a:endParaRPr>
          </a:p>
        </p:txBody>
      </p:sp>
      <p:sp>
        <p:nvSpPr>
          <p:cNvPr id="37" name="TextBox 36"/>
          <p:cNvSpPr txBox="1"/>
          <p:nvPr/>
        </p:nvSpPr>
        <p:spPr>
          <a:xfrm>
            <a:off x="3886196"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79</a:t>
            </a:r>
            <a:endParaRPr lang="en-US" sz="5400">
              <a:solidFill>
                <a:srgbClr val="0070C0"/>
              </a:solidFill>
              <a:latin typeface="Arial" pitchFamily="34" charset="0"/>
              <a:cs typeface="Arial" pitchFamily="34" charset="0"/>
            </a:endParaRPr>
          </a:p>
        </p:txBody>
      </p:sp>
      <p:sp>
        <p:nvSpPr>
          <p:cNvPr id="38" name="TextBox 37"/>
          <p:cNvSpPr txBox="1"/>
          <p:nvPr/>
        </p:nvSpPr>
        <p:spPr>
          <a:xfrm>
            <a:off x="6553196"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39</a:t>
            </a:r>
            <a:endParaRPr lang="en-US" sz="54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454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28" grpId="0"/>
      <p:bldP spid="29" grpId="0"/>
      <p:bldP spid="30" grpId="0"/>
      <p:bldP spid="31" grpId="0"/>
      <p:bldP spid="32"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6623" y="22860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 name="Title 4"/>
          <p:cNvSpPr txBox="1">
            <a:spLocks/>
          </p:cNvSpPr>
          <p:nvPr/>
        </p:nvSpPr>
        <p:spPr>
          <a:xfrm>
            <a:off x="731200" y="85272"/>
            <a:ext cx="14931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grpSp>
        <p:nvGrpSpPr>
          <p:cNvPr id="12" name="Group 11"/>
          <p:cNvGrpSpPr/>
          <p:nvPr/>
        </p:nvGrpSpPr>
        <p:grpSpPr>
          <a:xfrm>
            <a:off x="2010228" y="285750"/>
            <a:ext cx="7137119" cy="4758871"/>
            <a:chOff x="1016281" y="361950"/>
            <a:chExt cx="7137119" cy="4758871"/>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81" y="361950"/>
              <a:ext cx="7137119" cy="475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923144" y="2068290"/>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10" name="Oval 9"/>
            <p:cNvSpPr/>
            <p:nvPr/>
          </p:nvSpPr>
          <p:spPr>
            <a:xfrm>
              <a:off x="1923144" y="2750096"/>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11" name="Oval 10"/>
            <p:cNvSpPr/>
            <p:nvPr/>
          </p:nvSpPr>
          <p:spPr>
            <a:xfrm>
              <a:off x="1923144" y="3431902"/>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7" name="Rounded Rectangle 6"/>
            <p:cNvSpPr/>
            <p:nvPr/>
          </p:nvSpPr>
          <p:spPr>
            <a:xfrm>
              <a:off x="3048000" y="2068290"/>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3" name="Rounded Rectangle 12"/>
            <p:cNvSpPr/>
            <p:nvPr/>
          </p:nvSpPr>
          <p:spPr>
            <a:xfrm>
              <a:off x="3048000" y="2750096"/>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5" name="Rounded Rectangle 14"/>
            <p:cNvSpPr/>
            <p:nvPr/>
          </p:nvSpPr>
          <p:spPr>
            <a:xfrm>
              <a:off x="3048000" y="3431902"/>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6" name="Rounded Rectangle 15"/>
            <p:cNvSpPr/>
            <p:nvPr/>
          </p:nvSpPr>
          <p:spPr>
            <a:xfrm>
              <a:off x="4187370" y="2081892"/>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7" name="Rounded Rectangle 16"/>
            <p:cNvSpPr/>
            <p:nvPr/>
          </p:nvSpPr>
          <p:spPr>
            <a:xfrm>
              <a:off x="4187370" y="2763698"/>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8" name="Rounded Rectangle 17"/>
            <p:cNvSpPr/>
            <p:nvPr/>
          </p:nvSpPr>
          <p:spPr>
            <a:xfrm>
              <a:off x="4187370" y="3445504"/>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cxnSp>
          <p:nvCxnSpPr>
            <p:cNvPr id="9" name="Straight Arrow Connector 8"/>
            <p:cNvCxnSpPr>
              <a:stCxn id="6" idx="6"/>
              <a:endCxn id="7" idx="1"/>
            </p:cNvCxnSpPr>
            <p:nvPr/>
          </p:nvCxnSpPr>
          <p:spPr>
            <a:xfrm>
              <a:off x="2532744" y="2373090"/>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2415725"/>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43628" y="3029857"/>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68484" y="3072492"/>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54512" y="3686624"/>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79368" y="3729259"/>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2771945" y="2038285"/>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12</a:t>
            </a:r>
            <a:endParaRPr lang="en-US" sz="2800" b="1">
              <a:solidFill>
                <a:srgbClr val="0070C0"/>
              </a:solidFill>
              <a:latin typeface="Arial" pitchFamily="34" charset="0"/>
              <a:cs typeface="Arial" pitchFamily="34" charset="0"/>
            </a:endParaRPr>
          </a:p>
        </p:txBody>
      </p:sp>
      <p:sp>
        <p:nvSpPr>
          <p:cNvPr id="27" name="TextBox 26"/>
          <p:cNvSpPr txBox="1"/>
          <p:nvPr/>
        </p:nvSpPr>
        <p:spPr>
          <a:xfrm>
            <a:off x="3336188" y="182387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+ 3</a:t>
            </a:r>
            <a:endParaRPr lang="en-US" sz="2800" b="1">
              <a:solidFill>
                <a:srgbClr val="0070C0"/>
              </a:solidFill>
              <a:latin typeface="Arial" pitchFamily="34" charset="0"/>
              <a:cs typeface="Arial" pitchFamily="34" charset="0"/>
            </a:endParaRPr>
          </a:p>
        </p:txBody>
      </p:sp>
      <p:sp>
        <p:nvSpPr>
          <p:cNvPr id="28" name="TextBox 27"/>
          <p:cNvSpPr txBox="1"/>
          <p:nvPr/>
        </p:nvSpPr>
        <p:spPr>
          <a:xfrm>
            <a:off x="4482818" y="182387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+ 1</a:t>
            </a:r>
            <a:endParaRPr lang="en-US" sz="2800" b="1">
              <a:solidFill>
                <a:srgbClr val="0070C0"/>
              </a:solidFill>
              <a:latin typeface="Arial" pitchFamily="34" charset="0"/>
              <a:cs typeface="Arial" pitchFamily="34" charset="0"/>
            </a:endParaRPr>
          </a:p>
        </p:txBody>
      </p:sp>
      <p:sp>
        <p:nvSpPr>
          <p:cNvPr id="30" name="TextBox 29"/>
          <p:cNvSpPr txBox="1"/>
          <p:nvPr/>
        </p:nvSpPr>
        <p:spPr>
          <a:xfrm>
            <a:off x="2782831" y="2698357"/>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23</a:t>
            </a:r>
            <a:endParaRPr lang="en-US" sz="2800" b="1">
              <a:solidFill>
                <a:srgbClr val="0070C0"/>
              </a:solidFill>
              <a:latin typeface="Arial" pitchFamily="34" charset="0"/>
              <a:cs typeface="Arial" pitchFamily="34" charset="0"/>
            </a:endParaRPr>
          </a:p>
        </p:txBody>
      </p:sp>
      <p:sp>
        <p:nvSpPr>
          <p:cNvPr id="31" name="TextBox 30"/>
          <p:cNvSpPr txBox="1"/>
          <p:nvPr/>
        </p:nvSpPr>
        <p:spPr>
          <a:xfrm>
            <a:off x="3347074" y="2483944"/>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+ 2</a:t>
            </a:r>
            <a:endParaRPr lang="en-US" sz="2800" b="1">
              <a:solidFill>
                <a:srgbClr val="0070C0"/>
              </a:solidFill>
              <a:latin typeface="Arial" pitchFamily="34" charset="0"/>
              <a:cs typeface="Arial" pitchFamily="34" charset="0"/>
            </a:endParaRPr>
          </a:p>
        </p:txBody>
      </p:sp>
      <p:sp>
        <p:nvSpPr>
          <p:cNvPr id="32" name="TextBox 31"/>
          <p:cNvSpPr txBox="1"/>
          <p:nvPr/>
        </p:nvSpPr>
        <p:spPr>
          <a:xfrm>
            <a:off x="4493704" y="2483944"/>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+ 1</a:t>
            </a:r>
            <a:endParaRPr lang="en-US" sz="2800" b="1">
              <a:solidFill>
                <a:srgbClr val="0070C0"/>
              </a:solidFill>
              <a:latin typeface="Arial" pitchFamily="34" charset="0"/>
              <a:cs typeface="Arial" pitchFamily="34" charset="0"/>
            </a:endParaRPr>
          </a:p>
        </p:txBody>
      </p:sp>
      <p:sp>
        <p:nvSpPr>
          <p:cNvPr id="33" name="TextBox 32"/>
          <p:cNvSpPr txBox="1"/>
          <p:nvPr/>
        </p:nvSpPr>
        <p:spPr>
          <a:xfrm>
            <a:off x="2793719" y="337784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40</a:t>
            </a:r>
            <a:endParaRPr lang="en-US" sz="2800" b="1">
              <a:solidFill>
                <a:srgbClr val="0070C0"/>
              </a:solidFill>
              <a:latin typeface="Arial" pitchFamily="34" charset="0"/>
              <a:cs typeface="Arial" pitchFamily="34" charset="0"/>
            </a:endParaRPr>
          </a:p>
        </p:txBody>
      </p:sp>
      <p:sp>
        <p:nvSpPr>
          <p:cNvPr id="34" name="TextBox 33"/>
          <p:cNvSpPr txBox="1"/>
          <p:nvPr/>
        </p:nvSpPr>
        <p:spPr>
          <a:xfrm>
            <a:off x="3343448" y="3163429"/>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+ 2</a:t>
            </a:r>
            <a:endParaRPr lang="en-US" sz="2800" b="1">
              <a:solidFill>
                <a:srgbClr val="0070C0"/>
              </a:solidFill>
              <a:latin typeface="Arial" pitchFamily="34" charset="0"/>
              <a:cs typeface="Arial" pitchFamily="34" charset="0"/>
            </a:endParaRPr>
          </a:p>
        </p:txBody>
      </p:sp>
      <p:sp>
        <p:nvSpPr>
          <p:cNvPr id="35" name="TextBox 34"/>
          <p:cNvSpPr txBox="1"/>
          <p:nvPr/>
        </p:nvSpPr>
        <p:spPr>
          <a:xfrm>
            <a:off x="4490078" y="3163429"/>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+ 4</a:t>
            </a:r>
            <a:endParaRPr lang="en-US" sz="2800" b="1">
              <a:solidFill>
                <a:srgbClr val="0070C0"/>
              </a:solidFill>
              <a:latin typeface="Arial" pitchFamily="34" charset="0"/>
              <a:cs typeface="Arial" pitchFamily="34" charset="0"/>
            </a:endParaRPr>
          </a:p>
        </p:txBody>
      </p:sp>
      <p:grpSp>
        <p:nvGrpSpPr>
          <p:cNvPr id="29" name="Group 28"/>
          <p:cNvGrpSpPr/>
          <p:nvPr/>
        </p:nvGrpSpPr>
        <p:grpSpPr>
          <a:xfrm>
            <a:off x="5030732" y="2007330"/>
            <a:ext cx="881742" cy="609600"/>
            <a:chOff x="6707415" y="3653059"/>
            <a:chExt cx="881742" cy="609600"/>
          </a:xfrm>
        </p:grpSpPr>
        <p:sp>
          <p:nvSpPr>
            <p:cNvPr id="37" name="Rounded Rectangle 36"/>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38" name="TextBox 37"/>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16</a:t>
              </a:r>
              <a:endParaRPr lang="en-US" sz="2800" b="1">
                <a:solidFill>
                  <a:srgbClr val="0070C0"/>
                </a:solidFill>
                <a:latin typeface="Arial" pitchFamily="34" charset="0"/>
                <a:cs typeface="Arial" pitchFamily="34" charset="0"/>
              </a:endParaRPr>
            </a:p>
          </p:txBody>
        </p:sp>
      </p:grpSp>
      <p:grpSp>
        <p:nvGrpSpPr>
          <p:cNvPr id="40" name="Group 39"/>
          <p:cNvGrpSpPr/>
          <p:nvPr/>
        </p:nvGrpSpPr>
        <p:grpSpPr>
          <a:xfrm>
            <a:off x="3891362" y="1982933"/>
            <a:ext cx="881742" cy="609600"/>
            <a:chOff x="6707415" y="3653059"/>
            <a:chExt cx="881742" cy="609600"/>
          </a:xfrm>
        </p:grpSpPr>
        <p:sp>
          <p:nvSpPr>
            <p:cNvPr id="41" name="Rounded Rectangle 40"/>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2" name="TextBox 41"/>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15</a:t>
              </a:r>
              <a:endParaRPr lang="en-US" sz="2800" b="1">
                <a:solidFill>
                  <a:srgbClr val="0070C0"/>
                </a:solidFill>
                <a:latin typeface="Arial" pitchFamily="34" charset="0"/>
                <a:cs typeface="Arial" pitchFamily="34" charset="0"/>
              </a:endParaRPr>
            </a:p>
          </p:txBody>
        </p:sp>
      </p:grpSp>
      <p:grpSp>
        <p:nvGrpSpPr>
          <p:cNvPr id="43" name="Group 42"/>
          <p:cNvGrpSpPr/>
          <p:nvPr/>
        </p:nvGrpSpPr>
        <p:grpSpPr>
          <a:xfrm>
            <a:off x="3920390" y="2669941"/>
            <a:ext cx="881742" cy="609600"/>
            <a:chOff x="6736443" y="3653059"/>
            <a:chExt cx="881742" cy="609600"/>
          </a:xfrm>
        </p:grpSpPr>
        <p:sp>
          <p:nvSpPr>
            <p:cNvPr id="44" name="Rounded Rectangle 43"/>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5" name="TextBox 44"/>
            <p:cNvSpPr txBox="1"/>
            <p:nvPr/>
          </p:nvSpPr>
          <p:spPr>
            <a:xfrm>
              <a:off x="6736443"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25</a:t>
              </a:r>
              <a:endParaRPr lang="en-US" sz="2800" b="1">
                <a:solidFill>
                  <a:srgbClr val="0070C0"/>
                </a:solidFill>
                <a:latin typeface="Arial" pitchFamily="34" charset="0"/>
                <a:cs typeface="Arial" pitchFamily="34" charset="0"/>
              </a:endParaRPr>
            </a:p>
          </p:txBody>
        </p:sp>
      </p:grpSp>
      <p:grpSp>
        <p:nvGrpSpPr>
          <p:cNvPr id="46" name="Group 45"/>
          <p:cNvGrpSpPr/>
          <p:nvPr/>
        </p:nvGrpSpPr>
        <p:grpSpPr>
          <a:xfrm>
            <a:off x="5030732" y="2683843"/>
            <a:ext cx="881742" cy="609600"/>
            <a:chOff x="6707415" y="3653059"/>
            <a:chExt cx="881742" cy="609600"/>
          </a:xfrm>
        </p:grpSpPr>
        <p:sp>
          <p:nvSpPr>
            <p:cNvPr id="47" name="Rounded Rectangle 46"/>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8" name="TextBox 47"/>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26</a:t>
              </a:r>
              <a:endParaRPr lang="en-US" sz="2800" b="1">
                <a:solidFill>
                  <a:srgbClr val="0070C0"/>
                </a:solidFill>
                <a:latin typeface="Arial" pitchFamily="34" charset="0"/>
                <a:cs typeface="Arial" pitchFamily="34" charset="0"/>
              </a:endParaRPr>
            </a:p>
          </p:txBody>
        </p:sp>
      </p:grpSp>
      <p:grpSp>
        <p:nvGrpSpPr>
          <p:cNvPr id="49" name="Group 48"/>
          <p:cNvGrpSpPr/>
          <p:nvPr/>
        </p:nvGrpSpPr>
        <p:grpSpPr>
          <a:xfrm>
            <a:off x="3883817" y="3354790"/>
            <a:ext cx="881742" cy="609600"/>
            <a:chOff x="6707415" y="3653059"/>
            <a:chExt cx="881742" cy="609600"/>
          </a:xfrm>
        </p:grpSpPr>
        <p:sp>
          <p:nvSpPr>
            <p:cNvPr id="50" name="Rounded Rectangle 49"/>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51" name="TextBox 50"/>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42</a:t>
              </a:r>
              <a:endParaRPr lang="en-US" sz="2800" b="1">
                <a:solidFill>
                  <a:srgbClr val="0070C0"/>
                </a:solidFill>
                <a:latin typeface="Arial" pitchFamily="34" charset="0"/>
                <a:cs typeface="Arial" pitchFamily="34" charset="0"/>
              </a:endParaRPr>
            </a:p>
          </p:txBody>
        </p:sp>
      </p:grpSp>
      <p:grpSp>
        <p:nvGrpSpPr>
          <p:cNvPr id="52" name="Group 51"/>
          <p:cNvGrpSpPr/>
          <p:nvPr/>
        </p:nvGrpSpPr>
        <p:grpSpPr>
          <a:xfrm>
            <a:off x="5030732" y="3362773"/>
            <a:ext cx="881742" cy="609600"/>
            <a:chOff x="6707415" y="3653059"/>
            <a:chExt cx="881742" cy="609600"/>
          </a:xfrm>
        </p:grpSpPr>
        <p:sp>
          <p:nvSpPr>
            <p:cNvPr id="53" name="Rounded Rectangle 52"/>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54" name="TextBox 53"/>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46</a:t>
              </a:r>
              <a:endParaRPr lang="en-US" sz="2800" b="1">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701532" y="-15094"/>
            <a:ext cx="8137668" cy="2064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Bạn Mai gấp được 25 chiếc thuyền giấy. Em Mi gấp được 3 chiếc thuyền giấy. Hỏi cả hai chị em gấp được bao nhiêu chiếc thuyền giấy?</a:t>
            </a:r>
            <a:endParaRPr lang="en-US" sz="320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57987666"/>
              </p:ext>
            </p:extLst>
          </p:nvPr>
        </p:nvGraphicFramePr>
        <p:xfrm>
          <a:off x="1600200" y="2266950"/>
          <a:ext cx="6019800" cy="990600"/>
        </p:xfrm>
        <a:graphic>
          <a:graphicData uri="http://schemas.openxmlformats.org/drawingml/2006/table">
            <a:tbl>
              <a:tblPr firstRow="1" bandRow="1">
                <a:tableStyleId>{5C22544A-7EE6-4342-B048-85BDC9FD1C3A}</a:tableStyleId>
              </a:tblPr>
              <a:tblGrid>
                <a:gridCol w="1203960"/>
                <a:gridCol w="1203960"/>
                <a:gridCol w="1203960"/>
                <a:gridCol w="1203960"/>
                <a:gridCol w="1203960"/>
              </a:tblGrid>
              <a:tr h="990600">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12" name="Rounded Rectangle 11"/>
          <p:cNvSpPr/>
          <p:nvPr/>
        </p:nvSpPr>
        <p:spPr>
          <a:xfrm>
            <a:off x="1752600" y="2339520"/>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25</a:t>
            </a:r>
            <a:endParaRPr lang="en-US" sz="3600" b="1">
              <a:solidFill>
                <a:schemeClr val="tx1"/>
              </a:solidFill>
              <a:latin typeface="Arial" pitchFamily="34" charset="0"/>
              <a:cs typeface="Arial" pitchFamily="34" charset="0"/>
            </a:endParaRPr>
          </a:p>
        </p:txBody>
      </p:sp>
      <p:sp>
        <p:nvSpPr>
          <p:cNvPr id="13" name="Rounded Rectangle 12"/>
          <p:cNvSpPr/>
          <p:nvPr/>
        </p:nvSpPr>
        <p:spPr>
          <a:xfrm>
            <a:off x="4191000" y="2349497"/>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a:t>
            </a:r>
            <a:endParaRPr lang="en-US" sz="3600" b="1">
              <a:solidFill>
                <a:schemeClr val="tx1"/>
              </a:solidFill>
              <a:latin typeface="Arial" pitchFamily="34" charset="0"/>
              <a:cs typeface="Arial" pitchFamily="34" charset="0"/>
            </a:endParaRPr>
          </a:p>
        </p:txBody>
      </p:sp>
      <p:sp>
        <p:nvSpPr>
          <p:cNvPr id="18" name="Rounded Rectangle 17"/>
          <p:cNvSpPr/>
          <p:nvPr/>
        </p:nvSpPr>
        <p:spPr>
          <a:xfrm>
            <a:off x="6629400" y="2359474"/>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28</a:t>
            </a:r>
            <a:endParaRPr lang="en-US" sz="3600" b="1">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1338" y="3373438"/>
            <a:ext cx="4879062"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3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3177"/>
          <a:stretch/>
        </p:blipFill>
        <p:spPr bwMode="auto">
          <a:xfrm>
            <a:off x="942541" y="755072"/>
            <a:ext cx="7459055" cy="282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8768"/>
          <a:stretch/>
        </p:blipFill>
        <p:spPr bwMode="auto">
          <a:xfrm>
            <a:off x="6484934" y="3425826"/>
            <a:ext cx="25320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txBox="1">
            <a:spLocks/>
          </p:cNvSpPr>
          <p:nvPr/>
        </p:nvSpPr>
        <p:spPr>
          <a:xfrm>
            <a:off x="665884" y="39687"/>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Lá sen chỉ chở được 17 chú ếch con. Trên lá sen đang có 14 chú ếch con.</a:t>
            </a:r>
            <a:endParaRPr lang="en-US" sz="2800">
              <a:latin typeface="Arial" pitchFamily="34" charset="0"/>
              <a:cs typeface="Arial" pitchFamily="34" charset="0"/>
            </a:endParaRPr>
          </a:p>
        </p:txBody>
      </p:sp>
      <p:sp>
        <p:nvSpPr>
          <p:cNvPr id="35" name="Title 4"/>
          <p:cNvSpPr txBox="1">
            <a:spLocks/>
          </p:cNvSpPr>
          <p:nvPr/>
        </p:nvSpPr>
        <p:spPr>
          <a:xfrm>
            <a:off x="703984" y="3086100"/>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Tìm đáp án cho hết ếch con lên lá sen.</a:t>
            </a:r>
            <a:endParaRPr lang="en-US" sz="2800">
              <a:latin typeface="Arial" pitchFamily="34" charset="0"/>
              <a:cs typeface="Arial" pitchFamily="34" charset="0"/>
            </a:endParaRPr>
          </a:p>
        </p:txBody>
      </p:sp>
      <p:sp>
        <p:nvSpPr>
          <p:cNvPr id="36" name="Title 4"/>
          <p:cNvSpPr txBox="1">
            <a:spLocks/>
          </p:cNvSpPr>
          <p:nvPr/>
        </p:nvSpPr>
        <p:spPr>
          <a:xfrm>
            <a:off x="780184"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A</a:t>
            </a:r>
            <a:endParaRPr lang="en-US" sz="2800">
              <a:latin typeface="Arial" pitchFamily="34" charset="0"/>
              <a:cs typeface="Arial" pitchFamily="34" charset="0"/>
            </a:endParaRPr>
          </a:p>
        </p:txBody>
      </p:sp>
      <p:sp>
        <p:nvSpPr>
          <p:cNvPr id="37" name="Title 4"/>
          <p:cNvSpPr txBox="1">
            <a:spLocks/>
          </p:cNvSpPr>
          <p:nvPr/>
        </p:nvSpPr>
        <p:spPr>
          <a:xfrm>
            <a:off x="3523384"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a:t>
            </a:r>
            <a:endParaRPr lang="en-US" sz="2800">
              <a:latin typeface="Arial" pitchFamily="34" charset="0"/>
              <a:cs typeface="Arial" pitchFamily="34" charset="0"/>
            </a:endParaRPr>
          </a:p>
        </p:txBody>
      </p:sp>
      <p:sp>
        <p:nvSpPr>
          <p:cNvPr id="38" name="Title 4"/>
          <p:cNvSpPr txBox="1">
            <a:spLocks/>
          </p:cNvSpPr>
          <p:nvPr/>
        </p:nvSpPr>
        <p:spPr>
          <a:xfrm>
            <a:off x="6172200"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a:t>
            </a:r>
            <a:endParaRPr lang="en-US" sz="2800">
              <a:latin typeface="Arial" pitchFamily="34" charset="0"/>
              <a:cs typeface="Arial" pitchFamily="34" charset="0"/>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262" y="5848350"/>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7640" y="5461550"/>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204" y="5293079"/>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65940"/>
          <a:stretch/>
        </p:blipFill>
        <p:spPr bwMode="auto">
          <a:xfrm>
            <a:off x="686523" y="3425826"/>
            <a:ext cx="27613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5246" r="36871"/>
          <a:stretch/>
        </p:blipFill>
        <p:spPr bwMode="auto">
          <a:xfrm>
            <a:off x="3711142" y="3425826"/>
            <a:ext cx="2260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Fail! (sound effect)">
            <a:hlinkClick r:id="" action="ppaction://media"/>
            <a:extLst>
              <a:ext uri="{FF2B5EF4-FFF2-40B4-BE49-F238E27FC236}">
                <a16:creationId xmlns="" xmlns:a16="http://schemas.microsoft.com/office/drawing/2014/main" id="{C2F89CED-7CB4-4EE0-AF27-6B81326688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61500" y="4559300"/>
            <a:ext cx="609600" cy="609600"/>
          </a:xfrm>
          <a:prstGeom prst="rect">
            <a:avLst/>
          </a:prstGeom>
        </p:spPr>
      </p:pic>
      <p:pic>
        <p:nvPicPr>
          <p:cNvPr id="47" name="Fail! (sound effect)">
            <a:hlinkClick r:id="" action="ppaction://media"/>
            <a:extLst>
              <a:ext uri="{FF2B5EF4-FFF2-40B4-BE49-F238E27FC236}">
                <a16:creationId xmlns="" xmlns:a16="http://schemas.microsoft.com/office/drawing/2014/main" id="{C2F89CED-7CB4-4EE0-AF27-6B81326688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61500" y="2892425"/>
            <a:ext cx="609600" cy="609600"/>
          </a:xfrm>
          <a:prstGeom prst="rect">
            <a:avLst/>
          </a:prstGeom>
        </p:spPr>
      </p:pic>
    </p:spTree>
    <p:extLst>
      <p:ext uri="{BB962C8B-B14F-4D97-AF65-F5344CB8AC3E}">
        <p14:creationId xmlns:p14="http://schemas.microsoft.com/office/powerpoint/2010/main" val="3258931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0.01285 -0.07785 C -0.01893 -0.12233 -0.02188 -0.22891 -0.00973 -0.26135 C -0.00677 -0.28854 -0.01042 -0.26475 -0.00486 -0.28421 C -0.00417 -0.28668 -0.00469 -0.29101 -0.0033 -0.29255 C -0.00052 -0.29595 0.00625 -0.29811 0.00625 -0.2978 C 0.0151 -0.30923 0.01146 -0.3012 0.00937 -0.33209 C 0.00677 -0.36978 -0.00816 -0.40068 -0.01754 -0.43373 C -0.01771 -0.43466 -0.02032 -0.45659 -0.02084 -0.45906 C -0.02518 -0.4776 -0.02309 -0.45814 -0.02552 -0.47605 C -0.02934 -0.50324 -0.025 -0.47945 -0.02865 -0.49861 C -0.02761 -0.52054 -0.03056 -0.53382 -0.01927 -0.54124 C -0.01823 -0.54309 -0.01736 -0.54556 -0.01598 -0.5468 C -0.01302 -0.54927 -0.00643 -0.55236 -0.00643 -0.55205 C -0.00886 -0.56441 -0.01216 -0.57275 -0.01598 -0.58356 C -0.01927 -0.59283 -0.02049 -0.60241 -0.02396 -0.61167 C -0.02448 -0.61723 -0.02483 -0.6231 -0.02552 -0.62867 C -0.02639 -0.63453 -0.02865 -0.64566 -0.02865 -0.64535 C -0.02795 -0.67655 -0.03316 -0.70281 -0.02084 -0.72474 C -0.01841 -0.72907 -0.0092 -0.75007 -0.00486 -0.75285 C -0.00174 -0.75471 0.00156 -0.75687 0.00468 -0.75872 C 0.00625 -0.75965 0.00937 -0.7615 0.00937 -0.7612 C 0.01632 -0.76058 0.03003 -0.75872 0.03003 -0.75842 " pathEditMode="relative" rAng="0" ptsTypes="fffffffffffffffffffffA">
                                      <p:cBhvr>
                                        <p:cTn id="9" dur="2250" fill="hold"/>
                                        <p:tgtEl>
                                          <p:spTgt spid="2053"/>
                                        </p:tgtEl>
                                        <p:attrNameLst>
                                          <p:attrName>ppt_x</p:attrName>
                                          <p:attrName>ppt_y</p:attrName>
                                        </p:attrNameLst>
                                      </p:cBhvr>
                                      <p:rCtr x="1128" y="-34198"/>
                                    </p:animMotion>
                                  </p:childTnLst>
                                  <p:subTnLst>
                                    <p:audio>
                                      <p:cMediaNode>
                                        <p:cTn display="0" masterRel="sameClick">
                                          <p:stCondLst>
                                            <p:cond evt="begin" delay="0">
                                              <p:tn val="8"/>
                                            </p:cond>
                                          </p:stCondLst>
                                          <p:endCondLst>
                                            <p:cond evt="onStopAudio" delay="0">
                                              <p:tgtEl>
                                                <p:sldTgt/>
                                              </p:tgtEl>
                                            </p:cond>
                                          </p:endCondLst>
                                        </p:cTn>
                                        <p:tgtEl>
                                          <p:sndTgt r:embed="rId4" name="applause.wav"/>
                                        </p:tgtEl>
                                      </p:cMediaNode>
                                    </p:audio>
                                  </p:subTnLst>
                                </p:cTn>
                              </p:par>
                              <p:par>
                                <p:cTn id="10" presetID="0" presetClass="path" presetSubtype="0" accel="50000" decel="50000" fill="hold" nodeType="withEffect">
                                  <p:stCondLst>
                                    <p:cond delay="0"/>
                                  </p:stCondLst>
                                  <p:childTnLst>
                                    <p:animMotion origin="layout" path="M -0.01284 -0.07785 C -0.01892 -0.12233 -0.02187 -0.22891 -0.00972 -0.26135 C -0.00677 -0.28853 -0.01041 -0.26475 -0.00486 -0.28421 C -0.00416 -0.28668 -0.00468 -0.29101 -0.00329 -0.29255 C -0.00052 -0.29595 0.00625 -0.29811 0.00625 -0.2978 C 0.01511 -0.30923 0.01146 -0.3012 0.00938 -0.33209 C 0.00678 -0.36978 -0.00816 -0.40067 -0.01753 -0.43373 C -0.0177 -0.43466 -0.02031 -0.45659 -0.02083 -0.45906 C -0.02517 -0.4776 -0.02309 -0.45814 -0.02552 -0.47605 C -0.02934 -0.50324 -0.025 -0.47945 -0.02864 -0.49861 C -0.0276 -0.52054 -0.03055 -0.53382 -0.01927 -0.54124 C -0.01822 -0.54309 -0.01736 -0.54556 -0.01597 -0.5468 C -0.01302 -0.54927 -0.00642 -0.55236 -0.00642 -0.55205 C -0.00885 -0.56441 -0.01215 -0.57275 -0.01597 -0.58356 C -0.01927 -0.59283 -0.02048 -0.6024 -0.02395 -0.61167 C -0.02447 -0.61723 -0.02482 -0.6231 -0.02552 -0.62866 C -0.02638 -0.63453 -0.02864 -0.64565 -0.02864 -0.64535 C -0.02795 -0.67655 -0.03316 -0.70281 -0.02083 -0.72474 C -0.0184 -0.72907 -0.0092 -0.75007 -0.00486 -0.75285 C -0.00173 -0.75471 0.00157 -0.75687 0.00469 -0.75872 C 0.00625 -0.75965 0.00938 -0.7615 0.00938 -0.76119 C 0.01632 -0.76058 0.03004 -0.75872 0.03004 -0.75841 " pathEditMode="relative" rAng="0" ptsTypes="fffffffffffffffffffffA">
                                      <p:cBhvr>
                                        <p:cTn id="11" dur="2250" fill="hold"/>
                                        <p:tgtEl>
                                          <p:spTgt spid="40"/>
                                        </p:tgtEl>
                                        <p:attrNameLst>
                                          <p:attrName>ppt_x</p:attrName>
                                          <p:attrName>ppt_y</p:attrName>
                                        </p:attrNameLst>
                                      </p:cBhvr>
                                      <p:rCtr x="1128" y="-34198"/>
                                    </p:animMotion>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par>
                                <p:cTn id="12" presetID="0" presetClass="path" presetSubtype="0" accel="50000" decel="50000" fill="hold" nodeType="withEffect">
                                  <p:stCondLst>
                                    <p:cond delay="0"/>
                                  </p:stCondLst>
                                  <p:childTnLst>
                                    <p:animMotion origin="layout" path="M -0.01285 -0.07785 C -0.01892 -0.12234 -0.02187 -0.22892 -0.00972 -0.26135 C -0.00677 -0.28854 -0.01042 -0.26475 -0.00486 -0.28422 C -0.00417 -0.28669 -0.00469 -0.29101 -0.0033 -0.29256 C -0.00052 -0.29595 0.00625 -0.29812 0.00625 -0.29781 C 0.0151 -0.30924 0.01146 -0.30121 0.00938 -0.3321 C 0.00677 -0.36979 -0.00816 -0.40068 -0.01753 -0.43374 C -0.01771 -0.43466 -0.02031 -0.4566 -0.02083 -0.45907 C -0.02517 -0.4776 -0.02309 -0.45814 -0.02552 -0.47606 C -0.02934 -0.50325 -0.025 -0.47946 -0.02865 -0.49861 C -0.0276 -0.52055 -0.03055 -0.53383 -0.01927 -0.54124 C -0.01823 -0.5431 -0.01736 -0.54557 -0.01597 -0.5468 C -0.01302 -0.54928 -0.00642 -0.55236 -0.00642 -0.55206 C -0.00885 -0.56441 -0.01215 -0.57275 -0.01597 -0.58357 C -0.01927 -0.59283 -0.02049 -0.60241 -0.02396 -0.61168 C -0.02448 -0.61724 -0.02483 -0.62311 -0.02552 -0.62867 C -0.02639 -0.63454 -0.02865 -0.64566 -0.02865 -0.64535 C -0.02795 -0.67655 -0.03316 -0.70281 -0.02083 -0.72475 C -0.0184 -0.72907 -0.0092 -0.75008 -0.00486 -0.75286 C -0.00174 -0.75471 0.00156 -0.75688 0.00469 -0.75873 C 0.00625 -0.75966 0.00938 -0.76151 0.00938 -0.7612 C 0.01632 -0.76058 0.03004 -0.75873 0.03004 -0.75842 " pathEditMode="relative" rAng="0" ptsTypes="fffffffffffffffffffffA">
                                      <p:cBhvr>
                                        <p:cTn id="13" dur="2250" fill="hold"/>
                                        <p:tgtEl>
                                          <p:spTgt spid="41"/>
                                        </p:tgtEl>
                                        <p:attrNameLst>
                                          <p:attrName>ppt_x</p:attrName>
                                          <p:attrName>ppt_y</p:attrName>
                                        </p:attrNameLst>
                                      </p:cBhvr>
                                      <p:rCtr x="1128" y="-34198"/>
                                    </p:animMotion>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42"/>
                                        </p:tgtEl>
                                        <p:attrNameLst>
                                          <p:attrName>r</p:attrName>
                                        </p:attrNameLst>
                                      </p:cBhvr>
                                    </p:animRot>
                                    <p:animRot by="-240000">
                                      <p:cBhvr>
                                        <p:cTn id="19" dur="200" fill="hold">
                                          <p:stCondLst>
                                            <p:cond delay="200"/>
                                          </p:stCondLst>
                                        </p:cTn>
                                        <p:tgtEl>
                                          <p:spTgt spid="42"/>
                                        </p:tgtEl>
                                        <p:attrNameLst>
                                          <p:attrName>r</p:attrName>
                                        </p:attrNameLst>
                                      </p:cBhvr>
                                    </p:animRot>
                                    <p:animRot by="240000">
                                      <p:cBhvr>
                                        <p:cTn id="20" dur="200" fill="hold">
                                          <p:stCondLst>
                                            <p:cond delay="400"/>
                                          </p:stCondLst>
                                        </p:cTn>
                                        <p:tgtEl>
                                          <p:spTgt spid="42"/>
                                        </p:tgtEl>
                                        <p:attrNameLst>
                                          <p:attrName>r</p:attrName>
                                        </p:attrNameLst>
                                      </p:cBhvr>
                                    </p:animRot>
                                    <p:animRot by="-240000">
                                      <p:cBhvr>
                                        <p:cTn id="21" dur="200" fill="hold">
                                          <p:stCondLst>
                                            <p:cond delay="600"/>
                                          </p:stCondLst>
                                        </p:cTn>
                                        <p:tgtEl>
                                          <p:spTgt spid="42"/>
                                        </p:tgtEl>
                                        <p:attrNameLst>
                                          <p:attrName>r</p:attrName>
                                        </p:attrNameLst>
                                      </p:cBhvr>
                                    </p:animRot>
                                    <p:animRot by="120000">
                                      <p:cBhvr>
                                        <p:cTn id="22" dur="200" fill="hold">
                                          <p:stCondLst>
                                            <p:cond delay="800"/>
                                          </p:stCondLst>
                                        </p:cTn>
                                        <p:tgtEl>
                                          <p:spTgt spid="42"/>
                                        </p:tgtEl>
                                        <p:attrNameLst>
                                          <p:attrName>r</p:attrName>
                                        </p:attrNameLst>
                                      </p:cBhvr>
                                    </p:animRot>
                                  </p:childTnLst>
                                </p:cTn>
                              </p:par>
                              <p:par>
                                <p:cTn id="23" presetID="1" presetClass="mediacall" presetSubtype="0" fill="hold" nodeType="withEffect">
                                  <p:stCondLst>
                                    <p:cond delay="0"/>
                                  </p:stCondLst>
                                  <p:childTnLst>
                                    <p:cmd type="call" cmd="playFrom(0.0)">
                                      <p:cBhvr>
                                        <p:cTn id="24" dur="4652" fill="hold"/>
                                        <p:tgtEl>
                                          <p:spTgt spid="46"/>
                                        </p:tgtEl>
                                      </p:cBhvr>
                                    </p:cmd>
                                  </p:childTnLst>
                                </p:cTn>
                              </p:par>
                            </p:childTnLst>
                          </p:cTn>
                        </p:par>
                      </p:childTnLst>
                    </p:cTn>
                  </p:par>
                </p:childTnLst>
              </p:cTn>
              <p:nextCondLst>
                <p:cond evt="onClick" delay="0">
                  <p:tgtEl>
                    <p:spTgt spid="42"/>
                  </p:tgtEl>
                </p:cond>
              </p:nextCondLst>
            </p:seq>
            <p:seq concurrent="1" nextAc="seek">
              <p:cTn id="25" restart="whenNotActive" fill="hold" evtFilter="cancelBubble" nodeType="interactiveSeq">
                <p:stCondLst>
                  <p:cond evt="onClick" delay="0">
                    <p:tgtEl>
                      <p:spTgt spid="205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052"/>
                                        </p:tgtEl>
                                        <p:attrNameLst>
                                          <p:attrName>r</p:attrName>
                                        </p:attrNameLst>
                                      </p:cBhvr>
                                    </p:animRot>
                                    <p:animRot by="-240000">
                                      <p:cBhvr>
                                        <p:cTn id="30" dur="200" fill="hold">
                                          <p:stCondLst>
                                            <p:cond delay="200"/>
                                          </p:stCondLst>
                                        </p:cTn>
                                        <p:tgtEl>
                                          <p:spTgt spid="2052"/>
                                        </p:tgtEl>
                                        <p:attrNameLst>
                                          <p:attrName>r</p:attrName>
                                        </p:attrNameLst>
                                      </p:cBhvr>
                                    </p:animRot>
                                    <p:animRot by="240000">
                                      <p:cBhvr>
                                        <p:cTn id="31" dur="200" fill="hold">
                                          <p:stCondLst>
                                            <p:cond delay="400"/>
                                          </p:stCondLst>
                                        </p:cTn>
                                        <p:tgtEl>
                                          <p:spTgt spid="2052"/>
                                        </p:tgtEl>
                                        <p:attrNameLst>
                                          <p:attrName>r</p:attrName>
                                        </p:attrNameLst>
                                      </p:cBhvr>
                                    </p:animRot>
                                    <p:animRot by="-240000">
                                      <p:cBhvr>
                                        <p:cTn id="32" dur="200" fill="hold">
                                          <p:stCondLst>
                                            <p:cond delay="600"/>
                                          </p:stCondLst>
                                        </p:cTn>
                                        <p:tgtEl>
                                          <p:spTgt spid="2052"/>
                                        </p:tgtEl>
                                        <p:attrNameLst>
                                          <p:attrName>r</p:attrName>
                                        </p:attrNameLst>
                                      </p:cBhvr>
                                    </p:animRot>
                                    <p:animRot by="120000">
                                      <p:cBhvr>
                                        <p:cTn id="33" dur="200" fill="hold">
                                          <p:stCondLst>
                                            <p:cond delay="800"/>
                                          </p:stCondLst>
                                        </p:cTn>
                                        <p:tgtEl>
                                          <p:spTgt spid="2052"/>
                                        </p:tgtEl>
                                        <p:attrNameLst>
                                          <p:attrName>r</p:attrName>
                                        </p:attrNameLst>
                                      </p:cBhvr>
                                    </p:animRot>
                                  </p:childTnLst>
                                </p:cTn>
                              </p:par>
                              <p:par>
                                <p:cTn id="34" presetID="1" presetClass="mediacall" presetSubtype="0" fill="hold" nodeType="withEffect">
                                  <p:stCondLst>
                                    <p:cond delay="0"/>
                                  </p:stCondLst>
                                  <p:childTnLst>
                                    <p:cmd type="call" cmd="playFrom(0.0)">
                                      <p:cBhvr>
                                        <p:cTn id="35" dur="4652" fill="hold"/>
                                        <p:tgtEl>
                                          <p:spTgt spid="47"/>
                                        </p:tgtEl>
                                      </p:cBhvr>
                                    </p:cmd>
                                  </p:childTnLst>
                                </p:cTn>
                              </p:par>
                            </p:childTnLst>
                          </p:cTn>
                        </p:par>
                      </p:childTnLst>
                    </p:cTn>
                  </p:par>
                </p:childTnLst>
              </p:cTn>
              <p:nextCondLst>
                <p:cond evt="onClick" delay="0">
                  <p:tgtEl>
                    <p:spTgt spid="2052"/>
                  </p:tgtEl>
                </p:cond>
              </p:nextCondLst>
            </p:seq>
            <p:audio>
              <p:cMediaNode vol="100000">
                <p:cTn id="36" fill="hold" display="0">
                  <p:stCondLst>
                    <p:cond delay="indefinite"/>
                  </p:stCondLst>
                  <p:endCondLst>
                    <p:cond evt="onStopAudio" delay="0">
                      <p:tgtEl>
                        <p:sldTgt/>
                      </p:tgtEl>
                    </p:cond>
                  </p:endCondLst>
                </p:cTn>
                <p:tgtEl>
                  <p:spTgt spid="46"/>
                </p:tgtEl>
              </p:cMediaNode>
            </p:audio>
            <p:audio>
              <p:cMediaNode vol="100000">
                <p:cTn id="37" fill="hold" display="0">
                  <p:stCondLst>
                    <p:cond delay="indefinite"/>
                  </p:stCondLst>
                  <p:endCondLst>
                    <p:cond evt="onStopAudio" delay="0">
                      <p:tgtEl>
                        <p:sldTgt/>
                      </p:tgtEl>
                    </p:cond>
                  </p:endCondLst>
                </p:cTn>
                <p:tgtEl>
                  <p:spTgt spid="4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6781800" y="1628209"/>
            <a:ext cx="2288381" cy="2344056"/>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3360865" y="1616189"/>
            <a:ext cx="2288381" cy="2344056"/>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79830" y="1616189"/>
            <a:ext cx="2288381" cy="2344056"/>
          </a:xfrm>
          <a:prstGeom prst="rect">
            <a:avLst/>
          </a:prstGeom>
        </p:spPr>
      </p:pic>
      <p:sp>
        <p:nvSpPr>
          <p:cNvPr id="7" name="Oval 6"/>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665884" y="306387"/>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Lấy mỗi số trên vỏ sò màu xanh cộng với một số trên vỏ sò màu vàng để được một số trên vỏ sò màu cam. Tìm các phép tính đó.</a:t>
            </a:r>
            <a:endParaRPr lang="en-US" sz="2800">
              <a:latin typeface="Arial" pitchFamily="34" charset="0"/>
              <a:cs typeface="Arial" pitchFamily="34" charset="0"/>
            </a:endParaRPr>
          </a:p>
        </p:txBody>
      </p:sp>
      <p:sp>
        <p:nvSpPr>
          <p:cNvPr id="18" name="TextBox 17"/>
          <p:cNvSpPr txBox="1"/>
          <p:nvPr/>
        </p:nvSpPr>
        <p:spPr>
          <a:xfrm>
            <a:off x="2311398" y="2037783"/>
            <a:ext cx="10668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19" name="TextBox 18"/>
          <p:cNvSpPr txBox="1"/>
          <p:nvPr/>
        </p:nvSpPr>
        <p:spPr>
          <a:xfrm>
            <a:off x="5671458" y="2037783"/>
            <a:ext cx="10668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604576962"/>
              </p:ext>
            </p:extLst>
          </p:nvPr>
        </p:nvGraphicFramePr>
        <p:xfrm>
          <a:off x="151310" y="4283018"/>
          <a:ext cx="4283615" cy="816939"/>
        </p:xfrm>
        <a:graphic>
          <a:graphicData uri="http://schemas.openxmlformats.org/drawingml/2006/table">
            <a:tbl>
              <a:tblPr firstRow="1" bandRow="1">
                <a:tableStyleId>{5C22544A-7EE6-4342-B048-85BDC9FD1C3A}</a:tableStyleId>
              </a:tblPr>
              <a:tblGrid>
                <a:gridCol w="856723"/>
                <a:gridCol w="856723"/>
                <a:gridCol w="856723"/>
                <a:gridCol w="856723"/>
                <a:gridCol w="856723"/>
              </a:tblGrid>
              <a:tr h="816939">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26" name="Rounded Rectangle 25"/>
          <p:cNvSpPr/>
          <p:nvPr/>
        </p:nvSpPr>
        <p:spPr>
          <a:xfrm>
            <a:off x="2013172" y="4374599"/>
            <a:ext cx="596452"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2</a:t>
            </a:r>
            <a:endParaRPr lang="en-US" sz="3200" b="1">
              <a:solidFill>
                <a:schemeClr val="tx1"/>
              </a:solidFill>
              <a:latin typeface="Arial" pitchFamily="34" charset="0"/>
              <a:cs typeface="Arial" pitchFamily="34" charset="0"/>
            </a:endParaRPr>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71" y="4336784"/>
            <a:ext cx="9445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Table 31"/>
          <p:cNvGraphicFramePr>
            <a:graphicFrameLocks noGrp="1"/>
          </p:cNvGraphicFramePr>
          <p:nvPr>
            <p:extLst>
              <p:ext uri="{D42A27DB-BD31-4B8C-83A1-F6EECF244321}">
                <p14:modId xmlns:p14="http://schemas.microsoft.com/office/powerpoint/2010/main" val="3588651983"/>
              </p:ext>
            </p:extLst>
          </p:nvPr>
        </p:nvGraphicFramePr>
        <p:xfrm>
          <a:off x="4690592" y="4281320"/>
          <a:ext cx="4283615" cy="816939"/>
        </p:xfrm>
        <a:graphic>
          <a:graphicData uri="http://schemas.openxmlformats.org/drawingml/2006/table">
            <a:tbl>
              <a:tblPr firstRow="1" bandRow="1">
                <a:tableStyleId>{5C22544A-7EE6-4342-B048-85BDC9FD1C3A}</a:tableStyleId>
              </a:tblPr>
              <a:tblGrid>
                <a:gridCol w="856723"/>
                <a:gridCol w="856723"/>
                <a:gridCol w="856723"/>
                <a:gridCol w="856723"/>
                <a:gridCol w="856723"/>
              </a:tblGrid>
              <a:tr h="816939">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35" name="Rounded Rectangle 34"/>
          <p:cNvSpPr/>
          <p:nvPr/>
        </p:nvSpPr>
        <p:spPr>
          <a:xfrm>
            <a:off x="6509767" y="4406013"/>
            <a:ext cx="596452"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3</a:t>
            </a:r>
            <a:endParaRPr lang="en-US" sz="3200" b="1">
              <a:solidFill>
                <a:schemeClr val="tx1"/>
              </a:solidFill>
              <a:latin typeface="Arial" pitchFamily="34" charset="0"/>
              <a:cs typeface="Arial" pitchFamily="34" charset="0"/>
            </a:endParaRPr>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767" y="4322270"/>
            <a:ext cx="94456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8157030" y="4376985"/>
            <a:ext cx="787400"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55</a:t>
            </a:r>
            <a:endParaRPr lang="en-US" sz="3200" b="1">
              <a:solidFill>
                <a:schemeClr val="tx1"/>
              </a:solidFill>
              <a:latin typeface="Arial" pitchFamily="34" charset="0"/>
              <a:cs typeface="Arial" pitchFamily="34" charset="0"/>
            </a:endParaRPr>
          </a:p>
        </p:txBody>
      </p:sp>
      <p:sp>
        <p:nvSpPr>
          <p:cNvPr id="38" name="Rounded Rectangle 37"/>
          <p:cNvSpPr/>
          <p:nvPr/>
        </p:nvSpPr>
        <p:spPr>
          <a:xfrm>
            <a:off x="3617686" y="4369443"/>
            <a:ext cx="787400"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42</a:t>
            </a:r>
            <a:endParaRPr lang="en-US" sz="3200" b="1">
              <a:solidFill>
                <a:schemeClr val="tx1"/>
              </a:solidFill>
              <a:latin typeface="Arial" pitchFamily="34" charset="0"/>
              <a:cs typeface="Arial" pitchFamily="34" charset="0"/>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2" y="3035413"/>
            <a:ext cx="7683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5313" t="44169" r="71055" b="21010"/>
          <a:stretch/>
        </p:blipFill>
        <p:spPr bwMode="auto">
          <a:xfrm>
            <a:off x="1324429" y="3105149"/>
            <a:ext cx="812801" cy="91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1421" t="59378" r="14290" b="13699"/>
          <a:stretch/>
        </p:blipFill>
        <p:spPr bwMode="auto">
          <a:xfrm>
            <a:off x="6781800" y="2980078"/>
            <a:ext cx="852034" cy="7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0872" t="21537" r="41115" b="50289"/>
          <a:stretch/>
        </p:blipFill>
        <p:spPr bwMode="auto">
          <a:xfrm>
            <a:off x="3360865" y="3018579"/>
            <a:ext cx="1074058" cy="7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055" y="2821101"/>
            <a:ext cx="95091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6168" t="29495" b="42555"/>
          <a:stretch/>
        </p:blipFill>
        <p:spPr bwMode="auto">
          <a:xfrm>
            <a:off x="7729648" y="3181236"/>
            <a:ext cx="1421039" cy="73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7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0.01296 L -0.0151 0.13457 " pathEditMode="relative" rAng="0" ptsTypes="AA">
                                      <p:cBhvr>
                                        <p:cTn id="6" dur="2000" fill="hold"/>
                                        <p:tgtEl>
                                          <p:spTgt spid="3077"/>
                                        </p:tgtEl>
                                        <p:attrNameLst>
                                          <p:attrName>ppt_x</p:attrName>
                                          <p:attrName>ppt_y</p:attrName>
                                        </p:attrNameLst>
                                      </p:cBhvr>
                                      <p:rCtr x="-764" y="737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childTnLst>
                          </p:cTn>
                        </p:par>
                      </p:childTnLst>
                    </p:cTn>
                  </p:par>
                </p:childTnLst>
              </p:cTn>
              <p:nextCondLst>
                <p:cond evt="onClick" delay="0">
                  <p:tgtEl>
                    <p:spTgt spid="3077"/>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88889E-6 -2.59259E-6 L 0.36909 0.10371 " pathEditMode="relative" rAng="0" ptsTypes="AA">
                                      <p:cBhvr>
                                        <p:cTn id="15" dur="2000" fill="hold"/>
                                        <p:tgtEl>
                                          <p:spTgt spid="13"/>
                                        </p:tgtEl>
                                        <p:attrNameLst>
                                          <p:attrName>ppt_x</p:attrName>
                                          <p:attrName>ppt_y</p:attrName>
                                        </p:attrNameLst>
                                      </p:cBhvr>
                                      <p:rCtr x="18455" y="5185"/>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fade">
                                      <p:cBhvr>
                                        <p:cTn id="19" dur="500"/>
                                        <p:tgtEl>
                                          <p:spTgt spid="3081"/>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3078"/>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94444E-6 -2.59259E-6 L -0.28629 0.15371 " pathEditMode="relative" rAng="0" ptsTypes="AA">
                                      <p:cBhvr>
                                        <p:cTn id="24" dur="2000" fill="hold"/>
                                        <p:tgtEl>
                                          <p:spTgt spid="3078"/>
                                        </p:tgtEl>
                                        <p:attrNameLst>
                                          <p:attrName>ppt_x</p:attrName>
                                          <p:attrName>ppt_y</p:attrName>
                                        </p:attrNameLst>
                                      </p:cBhvr>
                                      <p:rCtr x="-14323" y="7685"/>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nextCondLst>
                <p:cond evt="onClick" delay="0">
                  <p:tgtEl>
                    <p:spTgt spid="3078"/>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72222E-6 -1.97531E-6 L 0.30711 0.13766 " pathEditMode="relative" rAng="0" ptsTypes="AA">
                                      <p:cBhvr>
                                        <p:cTn id="33" dur="2000" fill="hold"/>
                                        <p:tgtEl>
                                          <p:spTgt spid="14"/>
                                        </p:tgtEl>
                                        <p:attrNameLst>
                                          <p:attrName>ppt_x</p:attrName>
                                          <p:attrName>ppt_y</p:attrName>
                                        </p:attrNameLst>
                                      </p:cBhvr>
                                      <p:rCtr x="15347" y="6883"/>
                                    </p:animMotion>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3076"/>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44444E-6 1.85185E-6 L -0.35486 0.14815 " pathEditMode="relative" rAng="0" ptsTypes="AA">
                                      <p:cBhvr>
                                        <p:cTn id="42" dur="2000" fill="hold"/>
                                        <p:tgtEl>
                                          <p:spTgt spid="3076"/>
                                        </p:tgtEl>
                                        <p:attrNameLst>
                                          <p:attrName>ppt_x</p:attrName>
                                          <p:attrName>ppt_y</p:attrName>
                                        </p:attrNameLst>
                                      </p:cBhvr>
                                      <p:rCtr x="-17743" y="7407"/>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3076"/>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4.81481E-6 L 0.01041 0.10649 " pathEditMode="relative" rAng="0" ptsTypes="AA">
                                      <p:cBhvr>
                                        <p:cTn id="51" dur="2000" fill="hold"/>
                                        <p:tgtEl>
                                          <p:spTgt spid="17"/>
                                        </p:tgtEl>
                                        <p:attrNameLst>
                                          <p:attrName>ppt_x</p:attrName>
                                          <p:attrName>ppt_y</p:attrName>
                                        </p:attrNameLst>
                                      </p:cBhvr>
                                      <p:rCtr x="521" y="5309"/>
                                    </p:animMotion>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childTnLst>
              </p:cTn>
              <p:nextCondLst>
                <p:cond evt="onClick" delay="0">
                  <p:tgtEl>
                    <p:spTgt spid="17"/>
                  </p:tgtEl>
                </p:cond>
              </p:nextCondLst>
            </p:seq>
          </p:childTnLst>
        </p:cTn>
      </p:par>
    </p:tnLst>
    <p:bldLst>
      <p:bldP spid="26" grpId="0" animBg="1"/>
      <p:bldP spid="35"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30: </a:t>
            </a:r>
            <a:r>
              <a:rPr lang="en-US" sz="2800" i="1" smtClean="0">
                <a:solidFill>
                  <a:schemeClr val="tx1"/>
                </a:solidFill>
                <a:latin typeface="Arial" pitchFamily="34" charset="0"/>
                <a:cs typeface="Arial" pitchFamily="34" charset="0"/>
              </a:rPr>
              <a:t>Phép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cộng số có hai chữ số với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số có hai chữ số </a:t>
            </a:r>
            <a:r>
              <a:rPr lang="en-US" sz="2800" smtClean="0">
                <a:solidFill>
                  <a:schemeClr val="tx1"/>
                </a:solidFill>
                <a:latin typeface="Arial" pitchFamily="34" charset="0"/>
                <a:cs typeface="Arial" pitchFamily="34" charset="0"/>
              </a:rPr>
              <a:t>trang 48</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263</Words>
  <Application>Microsoft Office PowerPoint</Application>
  <PresentationFormat>On-screen Show (16:9)</PresentationFormat>
  <Paragraphs>92</Paragraphs>
  <Slides>9</Slides>
  <Notes>4</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Chủ đề 8</vt:lpstr>
      <vt:lpstr>PowerPoint Presentation</vt:lpstr>
      <vt:lpstr>Đặt tính rồi tính.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PC</cp:lastModifiedBy>
  <cp:revision>278</cp:revision>
  <dcterms:created xsi:type="dcterms:W3CDTF">2021-01-09T02:19:28Z</dcterms:created>
  <dcterms:modified xsi:type="dcterms:W3CDTF">2021-03-09T14:25:09Z</dcterms:modified>
</cp:coreProperties>
</file>