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318" r:id="rId3"/>
    <p:sldId id="270" r:id="rId4"/>
    <p:sldId id="2007577138" r:id="rId5"/>
    <p:sldId id="340" r:id="rId6"/>
    <p:sldId id="337" r:id="rId7"/>
    <p:sldId id="319" r:id="rId8"/>
    <p:sldId id="2007577135" r:id="rId9"/>
    <p:sldId id="2007577137" r:id="rId10"/>
    <p:sldId id="2007577133" r:id="rId11"/>
    <p:sldId id="2007577134" r:id="rId12"/>
    <p:sldId id="264" r:id="rId13"/>
    <p:sldId id="299" r:id="rId14"/>
    <p:sldId id="200757713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3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487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2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9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BE73F-70CA-4081-81F5-EEAF5306911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2022/2/17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11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922883" y="991151"/>
            <a:ext cx="16611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16914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404014" y="3252035"/>
            <a:ext cx="111653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0000FF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- viết: Luỹ tre</a:t>
            </a:r>
          </a:p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Phân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biệt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: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uynh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uych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l/n, 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iêt</a:t>
            </a:r>
            <a:r>
              <a:rPr 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iêc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21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0884" y="881999"/>
            <a:ext cx="1668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22</a:t>
            </a:r>
            <a:endParaRPr lang="zh-CN" altLang="en-US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  <p:sp>
        <p:nvSpPr>
          <p:cNvPr id="31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601381" y="1141130"/>
            <a:ext cx="45510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6835299" y="5398771"/>
            <a:ext cx="3633538" cy="88470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SGK tr 35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931337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A33DF-D310-49A8-940B-7C603510C9B2}"/>
              </a:ext>
            </a:extLst>
          </p:cNvPr>
          <p:cNvSpPr txBox="1"/>
          <p:nvPr/>
        </p:nvSpPr>
        <p:spPr>
          <a:xfrm>
            <a:off x="903249" y="1008146"/>
            <a:ext cx="9694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</a:t>
            </a:r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057C9-3F54-4F2D-AC88-29E37D9D3EB4}"/>
              </a:ext>
            </a:extLst>
          </p:cNvPr>
          <p:cNvSpPr txBox="1"/>
          <p:nvPr/>
        </p:nvSpPr>
        <p:spPr>
          <a:xfrm>
            <a:off x="903249" y="1844095"/>
            <a:ext cx="83634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vuông.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F4C5C-8088-4F72-9A0C-6CFADDD181D4}"/>
              </a:ext>
            </a:extLst>
          </p:cNvPr>
          <p:cNvSpPr txBox="1"/>
          <p:nvPr/>
        </p:nvSpPr>
        <p:spPr>
          <a:xfrm>
            <a:off x="3228975" y="2836802"/>
            <a:ext cx="8363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hạt mưa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Dịu dàng và mềm mại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 mùa xuân ở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 mắt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chồi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xanh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on.</a:t>
            </a: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0AF424D-BE17-49BF-9664-AC09AC44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315075" y="4010722"/>
            <a:ext cx="196848" cy="449435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D672A125-FED1-4C27-817B-F183EF3E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4" y="4570323"/>
            <a:ext cx="219075" cy="44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5469776" y="-518160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2817171" y="2735785"/>
            <a:ext cx="83086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</a:t>
            </a: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1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90687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929148" y="1523401"/>
            <a:ext cx="2230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1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1116" y="515441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4620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979" y="3774697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2986" y="742454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 – viết chính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tả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khổ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49711" y="2302357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 đúng chính tả, trình bày bài hợp lí.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21320" y="3985353"/>
            <a:ext cx="71894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Phân biệt, làm đúng bài tập chính tả.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14718" y="5618911"/>
            <a:ext cx="790687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Giữ gìn vở cẩn thận, viết chữ đúng đều nét.</a:t>
            </a:r>
          </a:p>
        </p:txBody>
      </p:sp>
      <p:sp>
        <p:nvSpPr>
          <p:cNvPr id="12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929148" y="1523401"/>
            <a:ext cx="22308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63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BB9C1-AFDE-483D-AB0F-47346F87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149791" y="309280"/>
            <a:ext cx="10629833" cy="6387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A7CFF-CB3B-46DA-8FDD-4EEAF4E513FF}"/>
              </a:ext>
            </a:extLst>
          </p:cNvPr>
          <p:cNvSpPr txBox="1"/>
          <p:nvPr/>
        </p:nvSpPr>
        <p:spPr>
          <a:xfrm>
            <a:off x="2583479" y="794859"/>
            <a:ext cx="104674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năm ngày 17 tháng 2 năm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15F29-536A-4E0C-AA52-9F2DEBDED88B}"/>
              </a:ext>
            </a:extLst>
          </p:cNvPr>
          <p:cNvSpPr txBox="1"/>
          <p:nvPr/>
        </p:nvSpPr>
        <p:spPr>
          <a:xfrm>
            <a:off x="5150375" y="1391826"/>
            <a:ext cx="380905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E068F-2A72-4662-B2BE-53A8DD593F61}"/>
              </a:ext>
            </a:extLst>
          </p:cNvPr>
          <p:cNvSpPr txBox="1"/>
          <p:nvPr/>
        </p:nvSpPr>
        <p:spPr>
          <a:xfrm>
            <a:off x="4521155" y="1998830"/>
            <a:ext cx="4375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viết: </a:t>
            </a:r>
            <a:r>
              <a:rPr lang="en-US" sz="3200" b="1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lang="en-US" sz="32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Λ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΄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7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1288" y="25923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Nghe – viết: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68" y="945059"/>
            <a:ext cx="10963068" cy="327773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359931" y="843630"/>
            <a:ext cx="2430834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Luỹ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tre</a:t>
            </a:r>
            <a:endParaRPr lang="en-US" sz="3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81784" y="1406439"/>
            <a:ext cx="32653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sớm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mai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dậy</a:t>
            </a:r>
            <a:endParaRPr lang="en-US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Luỹ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rì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rào</a:t>
            </a:r>
            <a:endParaRPr lang="en-US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Ngọn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cong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gọng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vó</a:t>
            </a:r>
            <a:endParaRPr lang="en-US" sz="24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Kéo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lên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B64A4F-2F51-48FB-A24A-ED66D4B41848}"/>
              </a:ext>
            </a:extLst>
          </p:cNvPr>
          <p:cNvGrpSpPr/>
          <p:nvPr/>
        </p:nvGrpSpPr>
        <p:grpSpPr>
          <a:xfrm>
            <a:off x="58887" y="4222663"/>
            <a:ext cx="10389143" cy="712532"/>
            <a:chOff x="1216338" y="4241756"/>
            <a:chExt cx="10389143" cy="71253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4E1F6AD-B226-4417-AAA0-726BB226B36D}"/>
                </a:ext>
              </a:extLst>
            </p:cNvPr>
            <p:cNvGrpSpPr/>
            <p:nvPr/>
          </p:nvGrpSpPr>
          <p:grpSpPr>
            <a:xfrm>
              <a:off x="1216338" y="4241756"/>
              <a:ext cx="919884" cy="712532"/>
              <a:chOff x="2485459" y="1975436"/>
              <a:chExt cx="1901631" cy="1616071"/>
            </a:xfrm>
          </p:grpSpPr>
          <p:pic>
            <p:nvPicPr>
              <p:cNvPr id="19" name="图片 6">
                <a:extLst>
                  <a:ext uri="{FF2B5EF4-FFF2-40B4-BE49-F238E27FC236}">
                    <a16:creationId xmlns:a16="http://schemas.microsoft.com/office/drawing/2014/main" id="{4ADB0063-D8EC-4297-A435-7031D795B9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901631" cy="1616071"/>
              </a:xfrm>
              <a:prstGeom prst="rect">
                <a:avLst/>
              </a:prstGeom>
            </p:spPr>
          </p:pic>
          <p:pic>
            <p:nvPicPr>
              <p:cNvPr id="20" name="图片 2">
                <a:extLst>
                  <a:ext uri="{FF2B5EF4-FFF2-40B4-BE49-F238E27FC236}">
                    <a16:creationId xmlns:a16="http://schemas.microsoft.com/office/drawing/2014/main" id="{71B60E29-B730-405A-B373-E959F2234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21" name="图片 9">
                <a:extLst>
                  <a:ext uri="{FF2B5EF4-FFF2-40B4-BE49-F238E27FC236}">
                    <a16:creationId xmlns:a16="http://schemas.microsoft.com/office/drawing/2014/main" id="{B22ABC45-D357-4CFB-B9C3-2368766CBA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824CF9C-C197-4BC0-B1B2-5B75A5B8957D}"/>
                </a:ext>
              </a:extLst>
            </p:cNvPr>
            <p:cNvSpPr/>
            <p:nvPr/>
          </p:nvSpPr>
          <p:spPr>
            <a:xfrm>
              <a:off x="2136222" y="4306446"/>
              <a:ext cx="946925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miêu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tả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vào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lúc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mặt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trời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mọc</a:t>
              </a:r>
              <a:r>
                <a:rPr lang="en-US" sz="3200" dirty="0">
                  <a:solidFill>
                    <a:srgbClr val="0000FF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6DAE3C-3092-4792-A3CB-422B2BFEA4DF}"/>
              </a:ext>
            </a:extLst>
          </p:cNvPr>
          <p:cNvGrpSpPr/>
          <p:nvPr/>
        </p:nvGrpSpPr>
        <p:grpSpPr>
          <a:xfrm>
            <a:off x="58887" y="5535374"/>
            <a:ext cx="12210438" cy="742405"/>
            <a:chOff x="971389" y="5173740"/>
            <a:chExt cx="10179820" cy="74240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2FF39F3-59D6-4CA6-8126-1CA99812EDDC}"/>
                </a:ext>
              </a:extLst>
            </p:cNvPr>
            <p:cNvGrpSpPr/>
            <p:nvPr/>
          </p:nvGrpSpPr>
          <p:grpSpPr>
            <a:xfrm>
              <a:off x="971389" y="5173740"/>
              <a:ext cx="874743" cy="742405"/>
              <a:chOff x="3835093" y="1874813"/>
              <a:chExt cx="1830332" cy="1761041"/>
            </a:xfrm>
          </p:grpSpPr>
          <p:pic>
            <p:nvPicPr>
              <p:cNvPr id="25" name="图片 11">
                <a:extLst>
                  <a:ext uri="{FF2B5EF4-FFF2-40B4-BE49-F238E27FC236}">
                    <a16:creationId xmlns:a16="http://schemas.microsoft.com/office/drawing/2014/main" id="{773AF2A2-2B1C-4FD0-B8F1-AA901AF19B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5093" y="1874813"/>
                <a:ext cx="1830332" cy="1761041"/>
              </a:xfrm>
              <a:prstGeom prst="rect">
                <a:avLst/>
              </a:prstGeom>
            </p:spPr>
          </p:pic>
          <p:pic>
            <p:nvPicPr>
              <p:cNvPr id="26" name="图片 3">
                <a:extLst>
                  <a:ext uri="{FF2B5EF4-FFF2-40B4-BE49-F238E27FC236}">
                    <a16:creationId xmlns:a16="http://schemas.microsoft.com/office/drawing/2014/main" id="{88A14C84-7E1C-42DF-A741-922778CE2A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1186" y="2279558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7" name="图片 5">
                <a:extLst>
                  <a:ext uri="{FF2B5EF4-FFF2-40B4-BE49-F238E27FC236}">
                    <a16:creationId xmlns:a16="http://schemas.microsoft.com/office/drawing/2014/main" id="{5489B036-6BFD-4707-AF39-8289D12329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1241" y="2451090"/>
                <a:ext cx="469354" cy="792413"/>
              </a:xfrm>
              <a:prstGeom prst="rect">
                <a:avLst/>
              </a:prstGeom>
            </p:spPr>
          </p:pic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0CE124-A425-4075-8399-F8C02C4B7958}"/>
                </a:ext>
              </a:extLst>
            </p:cNvPr>
            <p:cNvSpPr txBox="1"/>
            <p:nvPr/>
          </p:nvSpPr>
          <p:spPr>
            <a:xfrm>
              <a:off x="1779181" y="5288264"/>
              <a:ext cx="937202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nào</a:t>
              </a:r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ở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khổ</a:t>
              </a:r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</a:t>
              </a:r>
              <a:r>
                <a:rPr lang="vi-VN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ơ</a:t>
              </a:r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</a:t>
              </a:r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thấy</a:t>
              </a:r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tre</a:t>
              </a:r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cũng</a:t>
              </a:r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giống</a:t>
              </a:r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</a:t>
              </a:r>
              <a:r>
                <a:rPr lang="vi-VN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ng</a:t>
              </a:r>
              <a:r>
                <a:rPr lang="vi-VN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ư</a:t>
              </a:r>
              <a:r>
                <a:rPr lang="en-US" sz="32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ời</a:t>
              </a:r>
              <a:r>
                <a:rPr lang="en-US" sz="3200" dirty="0">
                  <a:solidFill>
                    <a:srgbClr val="C0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52E23AC-0F0E-4DC9-80A9-CE1161644C68}"/>
              </a:ext>
            </a:extLst>
          </p:cNvPr>
          <p:cNvSpPr/>
          <p:nvPr/>
        </p:nvSpPr>
        <p:spPr>
          <a:xfrm>
            <a:off x="4147176" y="1763125"/>
            <a:ext cx="37629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 trưa đồng đầy nắng</a:t>
            </a:r>
          </a:p>
          <a:p>
            <a:pPr lvl="0">
              <a:defRPr/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âu nằm nhai bóng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râm</a:t>
            </a:r>
            <a:endParaRPr lang="vi-VN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bần thần nhớ gió</a:t>
            </a:r>
          </a:p>
          <a:p>
            <a:pPr lvl="0">
              <a:defRPr/>
            </a:pPr>
            <a:r>
              <a:rPr lang="vi-VN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Chợt về đầy tiếng chim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F88758-6B67-45E7-91AB-0D317634FA35}"/>
              </a:ext>
            </a:extLst>
          </p:cNvPr>
          <p:cNvSpPr/>
          <p:nvPr/>
        </p:nvSpPr>
        <p:spPr>
          <a:xfrm>
            <a:off x="7910126" y="2450434"/>
            <a:ext cx="35013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Mặt trời xuống núi ngủ</a:t>
            </a:r>
          </a:p>
          <a:p>
            <a:pPr lvl="0">
              <a:defRPr/>
            </a:pPr>
            <a:r>
              <a:rPr lang="en-US" sz="240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Tre nâng vầng trăng lên</a:t>
            </a:r>
          </a:p>
          <a:p>
            <a:pPr lvl="0">
              <a:defRPr/>
            </a:pPr>
            <a:r>
              <a:rPr lang="en-US" sz="240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Sao, sao treo đầy cành</a:t>
            </a:r>
          </a:p>
          <a:p>
            <a:pPr lvl="0">
              <a:defRPr/>
            </a:pPr>
            <a:r>
              <a:rPr lang="en-US" sz="2400">
                <a:solidFill>
                  <a:srgbClr val="002060"/>
                </a:solidFill>
                <a:latin typeface="+mj-lt"/>
                <a:cs typeface="HP001 4 hang 1 ô ly" panose="020B0603050302020204" charset="0"/>
              </a:rPr>
              <a:t>Suốt đêm dài thắp sáng.</a:t>
            </a:r>
            <a:endParaRPr lang="en-US" sz="2400" dirty="0">
              <a:solidFill>
                <a:srgbClr val="002060"/>
              </a:solidFill>
              <a:latin typeface="+mj-lt"/>
              <a:cs typeface="HP001 4 hang 1 ô ly" panose="020B060305030202020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844A4B-941A-47A3-88DB-7701EFD17A73}"/>
              </a:ext>
            </a:extLst>
          </p:cNvPr>
          <p:cNvSpPr/>
          <p:nvPr/>
        </p:nvSpPr>
        <p:spPr>
          <a:xfrm>
            <a:off x="4080703" y="4805099"/>
            <a:ext cx="32653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4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Luỹ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xanh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rì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rào</a:t>
            </a:r>
            <a:endParaRPr lang="en-US" sz="24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Ngọn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tre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cong</a:t>
            </a:r>
            <a:r>
              <a:rPr lang="en-US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gọng</a:t>
            </a:r>
            <a:r>
              <a:rPr lang="en-US" sz="240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 vó</a:t>
            </a:r>
            <a:endParaRPr lang="en-US" sz="24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5833FA-009D-4BBA-8282-EFAA19A99F5E}"/>
              </a:ext>
            </a:extLst>
          </p:cNvPr>
          <p:cNvSpPr/>
          <p:nvPr/>
        </p:nvSpPr>
        <p:spPr>
          <a:xfrm>
            <a:off x="4080703" y="6255595"/>
            <a:ext cx="3762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vi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bần thần </a:t>
            </a:r>
            <a:r>
              <a:rPr lang="vi-VN"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 gió</a:t>
            </a:r>
            <a:endParaRPr lang="vi-VN" sz="24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33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2" grpId="0"/>
      <p:bldP spid="35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66928" y="2669995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gồm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30031" y="4455426"/>
            <a:ext cx="9613827" cy="2195408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 từ dễ viết sai trong bài: </a:t>
            </a:r>
          </a:p>
          <a:p>
            <a:pPr algn="ctr"/>
            <a:r>
              <a:rPr lang="en-US" sz="4800" b="1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4800" b="1" err="1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uỹ</a:t>
            </a:r>
            <a:r>
              <a:rPr lang="en-US" sz="4800" b="1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Λ</a:t>
            </a:r>
            <a:r>
              <a:rPr lang="en-US" sz="4800" b="1">
                <a:latin typeface="HP001 4 hàng" panose="020B0603050302020204" pitchFamily="34" charset="0"/>
              </a:rPr>
              <a:t>΄</a:t>
            </a:r>
            <a:r>
              <a:rPr lang="en-US" sz="4800" b="1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gọng</a:t>
            </a:r>
            <a:r>
              <a:rPr lang="en-US" sz="4800" b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vó</a:t>
            </a:r>
            <a:r>
              <a:rPr lang="en-US" sz="48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lang="en-US" sz="4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ên</a:t>
            </a:r>
            <a:r>
              <a:rPr lang="en-US" sz="48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sz="48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ắng</a:t>
            </a:r>
            <a:r>
              <a:rPr lang="en-US" sz="48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err="1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lang="en-US" sz="4800" b="1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rgbClr val="FF0000"/>
                </a:solidFill>
                <a:latin typeface="HP001 4 hàng" panose="020B0603050302020204" pitchFamily="34" charset="0"/>
              </a:rPr>
              <a:t>ǟ</a:t>
            </a:r>
            <a:r>
              <a:rPr lang="en-US" sz="4800" b="1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48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bần</a:t>
            </a:r>
            <a:r>
              <a:rPr lang="en-US" sz="48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thần</a:t>
            </a:r>
            <a:r>
              <a:rPr lang="en-US" sz="4800" b="1" dirty="0"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618196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709309" y="4405919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5" y="207166"/>
            <a:ext cx="3962993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7" y="373839"/>
              <a:ext cx="2843009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gồm có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59351" y="3184502"/>
            <a:ext cx="10429913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Khi viết chú ý viết đúng chính tả, các dấu ngắt nghỉ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lùi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3072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616" y="2459477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404059" y="1292977"/>
            <a:ext cx="5398965" cy="768270"/>
            <a:chOff x="607516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7516" y="952161"/>
              <a:ext cx="5398965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796133" y="2193990"/>
            <a:ext cx="6895483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32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BB9C1-AFDE-483D-AB0F-47346F87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149791" y="309280"/>
            <a:ext cx="10629833" cy="63873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5A7CFF-CB3B-46DA-8FDD-4EEAF4E513FF}"/>
              </a:ext>
            </a:extLst>
          </p:cNvPr>
          <p:cNvSpPr txBox="1"/>
          <p:nvPr/>
        </p:nvSpPr>
        <p:spPr>
          <a:xfrm>
            <a:off x="2583479" y="794859"/>
            <a:ext cx="10467496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năm ngày 17 tháng 2 năm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15F29-536A-4E0C-AA52-9F2DEBDED88B}"/>
              </a:ext>
            </a:extLst>
          </p:cNvPr>
          <p:cNvSpPr txBox="1"/>
          <p:nvPr/>
        </p:nvSpPr>
        <p:spPr>
          <a:xfrm>
            <a:off x="5150375" y="1391826"/>
            <a:ext cx="3809052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Việt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E068F-2A72-4662-B2BE-53A8DD593F61}"/>
              </a:ext>
            </a:extLst>
          </p:cNvPr>
          <p:cNvSpPr txBox="1"/>
          <p:nvPr/>
        </p:nvSpPr>
        <p:spPr>
          <a:xfrm>
            <a:off x="4521155" y="1982928"/>
            <a:ext cx="4375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– viết: </a:t>
            </a:r>
            <a:r>
              <a:rPr lang="en-US" sz="3200" b="1" err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lang="en-US" sz="3200" b="1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Λ</a:t>
            </a:r>
            <a:r>
              <a:rPr lang="en-US" sz="3200" b="1">
                <a:solidFill>
                  <a:srgbClr val="FF0000"/>
                </a:solidFill>
                <a:latin typeface="HP001 4 hàng" panose="020B0603050302020204" pitchFamily="34" charset="0"/>
              </a:rPr>
              <a:t>΄</a:t>
            </a:r>
            <a:endParaRPr lang="en-US" sz="3200" b="1" dirty="0">
              <a:solidFill>
                <a:srgbClr val="FF0000"/>
              </a:solidFill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56D133-C24C-45C5-ABA9-CEBE29DA1F92}"/>
              </a:ext>
            </a:extLst>
          </p:cNvPr>
          <p:cNvSpPr txBox="1"/>
          <p:nvPr/>
        </p:nvSpPr>
        <p:spPr>
          <a:xfrm>
            <a:off x="3230874" y="2597575"/>
            <a:ext cx="56191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Mĕ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mai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C03FC-043B-430C-B766-71D7D23EA8DF}"/>
              </a:ext>
            </a:extLst>
          </p:cNvPr>
          <p:cNvSpPr txBox="1"/>
          <p:nvPr/>
        </p:nvSpPr>
        <p:spPr>
          <a:xfrm>
            <a:off x="3228130" y="3193726"/>
            <a:ext cx="56191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Luỹ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Λ΄ </a:t>
            </a:r>
            <a:r>
              <a:rPr lang="en-US" sz="3200" b="1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ǟì ǟào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BC323-C605-4181-9B30-0A2517CADAC5}"/>
              </a:ext>
            </a:extLst>
          </p:cNvPr>
          <p:cNvSpPr txBox="1"/>
          <p:nvPr/>
        </p:nvSpPr>
        <p:spPr>
          <a:xfrm>
            <a:off x="3219166" y="3793492"/>
            <a:ext cx="56191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Ngŧ Λ΄ cΪg gŧg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vó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A8892-665F-4AC8-BAF1-4142CE5D8D76}"/>
              </a:ext>
            </a:extLst>
          </p:cNvPr>
          <p:cNvSpPr txBox="1"/>
          <p:nvPr/>
        </p:nvSpPr>
        <p:spPr>
          <a:xfrm>
            <a:off x="3237096" y="4393258"/>
            <a:ext cx="56191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ǇrƟ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C3FB72-298D-4827-9B28-FB73389D4685}"/>
              </a:ext>
            </a:extLst>
          </p:cNvPr>
          <p:cNvSpPr txBox="1"/>
          <p:nvPr/>
        </p:nvSpPr>
        <p:spPr>
          <a:xfrm>
            <a:off x="3222783" y="5581020"/>
            <a:ext cx="56191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Ǉrưa đŬg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5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E0BB9C1-AFDE-483D-AB0F-47346F8775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22"/>
          <a:stretch/>
        </p:blipFill>
        <p:spPr>
          <a:xfrm>
            <a:off x="1149791" y="309281"/>
            <a:ext cx="10629833" cy="63873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6D133-C24C-45C5-ABA9-CEBE29DA1F92}"/>
              </a:ext>
            </a:extLst>
          </p:cNvPr>
          <p:cNvSpPr txBox="1"/>
          <p:nvPr/>
        </p:nvSpPr>
        <p:spPr>
          <a:xfrm>
            <a:off x="3220608" y="3193717"/>
            <a:ext cx="56163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defRPr/>
            </a:pPr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</a:t>
            </a:r>
            <a:r>
              <a:rPr lang="en-US" sz="3200" b="1">
                <a:latin typeface="HP001 4 hàng" panose="020B0603050302020204" pitchFamily="34" charset="0"/>
                <a:cs typeface="HP001 4 hang 1 ô ly" panose="020B0603050302020204" charset="0"/>
              </a:rPr>
              <a:t>Λ</a:t>
            </a:r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Ɵ xuống núi ngủ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C03FC-043B-430C-B766-71D7D23EA8DF}"/>
              </a:ext>
            </a:extLst>
          </p:cNvPr>
          <p:cNvSpPr txBox="1"/>
          <p:nvPr/>
        </p:nvSpPr>
        <p:spPr>
          <a:xfrm>
            <a:off x="3221838" y="784516"/>
            <a:ext cx="531487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vi-VN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 nằm nhai bóng </a:t>
            </a:r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ǟ</a:t>
            </a:r>
            <a:r>
              <a:rPr lang="vi-VN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4BC323-C605-4181-9B30-0A2517CADAC5}"/>
              </a:ext>
            </a:extLst>
          </p:cNvPr>
          <p:cNvSpPr txBox="1"/>
          <p:nvPr/>
        </p:nvSpPr>
        <p:spPr>
          <a:xfrm>
            <a:off x="3222346" y="1364924"/>
            <a:ext cx="498415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200" b="1">
                <a:latin typeface="HP001 4 hàng" panose="020B0603050302020204" pitchFamily="34" charset="0"/>
                <a:cs typeface="HP001 4 hang 1 ô ly" panose="020B0603050302020204" charset="0"/>
              </a:rPr>
              <a:t>΄</a:t>
            </a:r>
            <a:r>
              <a:rPr lang="vi-VN" sz="3200">
                <a:latin typeface="HP001 4 hang"/>
              </a:rPr>
              <a:t> </a:t>
            </a:r>
            <a:r>
              <a:rPr lang="vi-VN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bần </a:t>
            </a:r>
            <a:r>
              <a:rPr lang="en-US" sz="3200" b="1">
                <a:latin typeface="HP001 4 hàng" panose="020B0603050302020204" pitchFamily="34" charset="0"/>
                <a:cs typeface="HP001 4 hang 1 ô ly" panose="020B0603050302020204" charset="0"/>
              </a:rPr>
              <a:t>κ</a:t>
            </a:r>
            <a:r>
              <a:rPr lang="vi-VN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ần nhớ gió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A8892-665F-4AC8-BAF1-4142CE5D8D76}"/>
              </a:ext>
            </a:extLst>
          </p:cNvPr>
          <p:cNvSpPr txBox="1"/>
          <p:nvPr/>
        </p:nvSpPr>
        <p:spPr>
          <a:xfrm>
            <a:off x="3220608" y="1993879"/>
            <a:ext cx="498415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 về đầy </a:t>
            </a:r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</a:t>
            </a:r>
            <a:r>
              <a:rPr lang="vi-VN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iếng chim.</a:t>
            </a:r>
            <a:endParaRPr lang="en-US" sz="3200" b="1" dirty="0"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1C45FC-6781-47AD-9F88-52DF687E0BC1}"/>
              </a:ext>
            </a:extLst>
          </p:cNvPr>
          <p:cNvSpPr txBox="1"/>
          <p:nvPr/>
        </p:nvSpPr>
        <p:spPr>
          <a:xfrm>
            <a:off x="3230693" y="3793175"/>
            <a:ext cx="56163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defRPr/>
            </a:pPr>
            <a:r>
              <a:rPr lang="en-US" sz="3200" b="1">
                <a:latin typeface="HP001 4 hàng" panose="020B0603050302020204" pitchFamily="34" charset="0"/>
                <a:cs typeface="HP001 4 hang 1 ô ly" panose="020B0603050302020204" charset="0"/>
              </a:rPr>
              <a:t>T</a:t>
            </a:r>
            <a:r>
              <a:rPr lang="en-US" sz="3200" b="1"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en-US" sz="3200" b="1">
                <a:latin typeface="HP001 4 hàng" panose="020B0603050302020204" pitchFamily="34" charset="0"/>
                <a:cs typeface="HP001 4 hang 1 ô ly" panose="020B0603050302020204" charset="0"/>
              </a:rPr>
              <a:t>e nâng vầng Λăng lên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B702B0-1DE9-4182-B573-EC3DF4A7C723}"/>
              </a:ext>
            </a:extLst>
          </p:cNvPr>
          <p:cNvSpPr txBox="1"/>
          <p:nvPr/>
        </p:nvSpPr>
        <p:spPr>
          <a:xfrm>
            <a:off x="3230693" y="4384030"/>
            <a:ext cx="56163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defRPr/>
            </a:pPr>
            <a:r>
              <a:rPr lang="en-US" sz="3200" b="1">
                <a:latin typeface="HP001 4 hàng" panose="020B0603050302020204" pitchFamily="34" charset="0"/>
                <a:cs typeface="HP001 4 hang 1 ô ly" panose="020B0603050302020204" charset="0"/>
              </a:rPr>
              <a:t>Sao, sao Λ΄o đầy cành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935A9C-E85F-45AD-B39E-9338BEE027A4}"/>
              </a:ext>
            </a:extLst>
          </p:cNvPr>
          <p:cNvSpPr txBox="1"/>
          <p:nvPr/>
        </p:nvSpPr>
        <p:spPr>
          <a:xfrm>
            <a:off x="3221168" y="4992524"/>
            <a:ext cx="561631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lvl="0">
              <a:defRPr/>
            </a:pPr>
            <a:r>
              <a:rPr lang="en-US" sz="3200" b="1">
                <a:latin typeface="HP001 4 hàng" panose="020B0603050302020204" pitchFamily="34" charset="0"/>
                <a:cs typeface="HP001 4 hang 1 ô ly" panose="020B0603050302020204" charset="0"/>
              </a:rPr>
              <a:t>Suốt đêm dài κắp sáng.</a:t>
            </a:r>
            <a:endParaRPr lang="en-US" sz="3200" b="1" dirty="0">
              <a:latin typeface="HP001 4 hàng" panose="020B0603050302020204" pitchFamily="34" charset="0"/>
              <a:cs typeface="HP001 4 hang 1 ô ly" panose="020B06030503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9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748960" y="774303"/>
            <a:ext cx="9911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 vuông.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735203" y="1880400"/>
            <a:ext cx="9258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Các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uỳnh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uỵch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8231-3793-4301-8192-206C7CCB2F4B}"/>
              </a:ext>
            </a:extLst>
          </p:cNvPr>
          <p:cNvSpPr txBox="1"/>
          <p:nvPr/>
        </p:nvSpPr>
        <p:spPr>
          <a:xfrm>
            <a:off x="601884" y="3303480"/>
            <a:ext cx="11030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vi-VN" sz="4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 tổ chức họp phụ 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 Chủ nhật.</a:t>
            </a: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:a16="http://schemas.microsoft.com/office/drawing/2014/main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907" y="1930188"/>
            <a:ext cx="1100668" cy="655955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084" y="1930188"/>
            <a:ext cx="969374" cy="655955"/>
          </a:xfrm>
          <a:prstGeom prst="rect">
            <a:avLst/>
          </a:prstGeom>
        </p:spPr>
      </p:pic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4348990-09CE-41DD-BC32-A2B3FF31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7928" y="3378304"/>
            <a:ext cx="997133" cy="655955"/>
          </a:xfrm>
          <a:prstGeom prst="rect">
            <a:avLst/>
          </a:prstGeom>
        </p:spPr>
      </p:pic>
      <p:pic>
        <p:nvPicPr>
          <p:cNvPr id="8" name="Picture 4" descr="Premium Vector | Happy kid boy train run marathon jogging">
            <a:extLst>
              <a:ext uri="{FF2B5EF4-FFF2-40B4-BE49-F238E27FC236}">
                <a16:creationId xmlns:a16="http://schemas.microsoft.com/office/drawing/2014/main" id="{00F0E163-D42F-4EEB-B68C-ADAAC1F2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6" y="4426082"/>
            <a:ext cx="2146758" cy="21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remium Vector | Happy kid girl train run marathon jogging">
            <a:extLst>
              <a:ext uri="{FF2B5EF4-FFF2-40B4-BE49-F238E27FC236}">
                <a16:creationId xmlns:a16="http://schemas.microsoft.com/office/drawing/2014/main" id="{E810CB6D-5B22-4224-AC4B-52C97E07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95" y="4452514"/>
            <a:ext cx="2017390" cy="20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587</Words>
  <Application>Microsoft Office PowerPoint</Application>
  <PresentationFormat>Widescreen</PresentationFormat>
  <Paragraphs>88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等线</vt:lpstr>
      <vt:lpstr>等线 Light</vt:lpstr>
      <vt:lpstr>Arial</vt:lpstr>
      <vt:lpstr>Arial Rounded MT Bold</vt:lpstr>
      <vt:lpstr>Arial-Rounded</vt:lpstr>
      <vt:lpstr>Calibri</vt:lpstr>
      <vt:lpstr>HP001 4 hang</vt:lpstr>
      <vt:lpstr>HP001 4 hàng</vt:lpstr>
      <vt:lpstr>iCiel Cadena</vt:lpstr>
      <vt:lpstr>Times New Roman</vt:lpstr>
      <vt:lpstr>千图网拥有20W+精美PPT模板 更多PPT模板下载至：www.58pic.com/office/ppt​​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giang812012@gmail.com</cp:lastModifiedBy>
  <cp:revision>54</cp:revision>
  <dcterms:created xsi:type="dcterms:W3CDTF">2021-08-01T08:27:13Z</dcterms:created>
  <dcterms:modified xsi:type="dcterms:W3CDTF">2022-02-17T08:45:26Z</dcterms:modified>
</cp:coreProperties>
</file>