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1"/>
  </p:notesMasterIdLst>
  <p:sldIdLst>
    <p:sldId id="354" r:id="rId2"/>
    <p:sldId id="355" r:id="rId3"/>
    <p:sldId id="348" r:id="rId4"/>
    <p:sldId id="359" r:id="rId5"/>
    <p:sldId id="345" r:id="rId6"/>
    <p:sldId id="350" r:id="rId7"/>
    <p:sldId id="360" r:id="rId8"/>
    <p:sldId id="361" r:id="rId9"/>
    <p:sldId id="363" r:id="rId10"/>
    <p:sldId id="364" r:id="rId11"/>
    <p:sldId id="365" r:id="rId12"/>
    <p:sldId id="366" r:id="rId13"/>
    <p:sldId id="367" r:id="rId14"/>
    <p:sldId id="368" r:id="rId15"/>
    <p:sldId id="370" r:id="rId16"/>
    <p:sldId id="371" r:id="rId17"/>
    <p:sldId id="372" r:id="rId18"/>
    <p:sldId id="373" r:id="rId19"/>
    <p:sldId id="374" r:id="rId20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Barlow" panose="020B0604020202020204" charset="0"/>
      <p:regular r:id="rId29"/>
      <p:bold r:id="rId30"/>
      <p:italic r:id="rId31"/>
      <p:boldItalic r:id="rId32"/>
    </p:embeddedFont>
    <p:embeddedFont>
      <p:font typeface="Tulpen One" panose="020B0604020202020204" charset="0"/>
      <p:regular r:id="rId33"/>
    </p:embeddedFont>
    <p:embeddedFont>
      <p:font typeface="Bahnschrift" panose="020B0502040204020203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EB4098-8DD6-456D-A66F-8DA394853CA0}">
  <a:tblStyle styleId="{35EB4098-8DD6-456D-A66F-8DA394853C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64339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725275" y="893750"/>
            <a:ext cx="2849700" cy="16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866250" y="1151850"/>
            <a:ext cx="3552900" cy="232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5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782975" y="762350"/>
            <a:ext cx="5678100" cy="36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800"/>
              <a:buNone/>
              <a:defRPr sz="7200">
                <a:solidFill>
                  <a:schemeClr val="hlink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Tulpen One"/>
              <a:buNone/>
              <a:defRPr sz="4800" b="1">
                <a:solidFill>
                  <a:schemeClr val="accent6"/>
                </a:solidFill>
                <a:latin typeface="Tulpen One"/>
                <a:ea typeface="Tulpen One"/>
                <a:cs typeface="Tulpen One"/>
                <a:sym typeface="Tulpe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●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"/>
              <a:buChar char="○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Barlow"/>
              <a:buChar char="■"/>
              <a:defRPr>
                <a:solidFill>
                  <a:schemeClr val="accent6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7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ộ ảnh nền màn hình khóa đẹp cho iPhone 6, 6S - Tết Trung Thu King D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9" b="17037"/>
          <a:stretch/>
        </p:blipFill>
        <p:spPr bwMode="auto">
          <a:xfrm>
            <a:off x="2017986" y="1608084"/>
            <a:ext cx="5181600" cy="35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72246-FD64-4EC0-ADFA-6D2C7BA1AC6C}"/>
              </a:ext>
            </a:extLst>
          </p:cNvPr>
          <p:cNvSpPr txBox="1"/>
          <p:nvPr/>
        </p:nvSpPr>
        <p:spPr>
          <a:xfrm>
            <a:off x="1920966" y="886768"/>
            <a:ext cx="519696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CHÀO ĐÓN CÁC CON HỌC SINH ĐẾN VỚI TIẾT MĨ THUẬT LỚP </a:t>
            </a: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655CB-AB69-40FD-9773-E074D2FA42CD}"/>
              </a:ext>
            </a:extLst>
          </p:cNvPr>
          <p:cNvSpPr txBox="1"/>
          <p:nvPr/>
        </p:nvSpPr>
        <p:spPr>
          <a:xfrm>
            <a:off x="1600188" y="369144"/>
            <a:ext cx="583851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68" t="22310" r="14068" b="55681"/>
          <a:stretch/>
        </p:blipFill>
        <p:spPr>
          <a:xfrm>
            <a:off x="262756" y="683171"/>
            <a:ext cx="8615754" cy="38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155" t="51307" r="13019" b="4648"/>
          <a:stretch/>
        </p:blipFill>
        <p:spPr>
          <a:xfrm>
            <a:off x="1378715" y="432611"/>
            <a:ext cx="6386569" cy="45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061468" y="278517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292772" y="1429406"/>
            <a:ext cx="6011918" cy="2785241"/>
          </a:xfrm>
          <a:prstGeom prst="wedgeEllipse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61468" y="232735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vi-VN" altLang="zh-C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 mô hình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từ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giấy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màu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8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bìa</a:t>
            </a:r>
            <a:r>
              <a:rPr lang="en-US" altLang="zh-C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41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2249"/>
          </a:xfrm>
          <a:prstGeom prst="rect">
            <a:avLst/>
          </a:prstGeom>
        </p:spPr>
      </p:pic>
      <p:pic>
        <p:nvPicPr>
          <p:cNvPr id="3" name="Picture 2" descr="Hình dấu hỏi chấm đẹp | VFO.VN">
            <a:extLst>
              <a:ext uri="{FF2B5EF4-FFF2-40B4-BE49-F238E27FC236}">
                <a16:creationId xmlns:a16="http://schemas.microsoft.com/office/drawing/2014/main" id="{1441E55B-9C15-3581-604F-891C8437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3" y="1261242"/>
            <a:ext cx="863511" cy="1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8958" y="533219"/>
            <a:ext cx="76042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57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9" t="51015" r="45327" b="21305"/>
          <a:stretch/>
        </p:blipFill>
        <p:spPr>
          <a:xfrm>
            <a:off x="4651578" y="2202940"/>
            <a:ext cx="3915479" cy="283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079" t="12955" r="10692" b="49587"/>
          <a:stretch/>
        </p:blipFill>
        <p:spPr>
          <a:xfrm>
            <a:off x="325820" y="94593"/>
            <a:ext cx="4151587" cy="2617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06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194360" y="295894"/>
            <a:ext cx="4150555" cy="619431"/>
          </a:xfrm>
          <a:prstGeom prst="rect">
            <a:avLst/>
          </a:prstGeom>
          <a:solidFill>
            <a:schemeClr val="tx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41417" y="1528489"/>
            <a:ext cx="7261166" cy="2220188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thích mô hình </a:t>
            </a:r>
            <a:r>
              <a:rPr lang="en-US" altLang="zh-CN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nào? </a:t>
            </a:r>
            <a:r>
              <a:rPr lang="en-US" altLang="zh-CN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phù hợp để sử dụng ở đâu?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 hình </a:t>
            </a:r>
            <a:r>
              <a:rPr lang="en-US" altLang="zh-CN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đó được tạo ra từ những hình khối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Cách tạo </a:t>
            </a:r>
            <a:r>
              <a:rPr lang="en-US" altLang="zh-CN" sz="2000" b="1" dirty="0" err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cây</a:t>
            </a: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được thể hiện như thế nào?</a:t>
            </a:r>
          </a:p>
          <a:p>
            <a:pPr marL="342900" indent="-342900" algn="just">
              <a:buFontTx/>
              <a:buChar char="-"/>
              <a:defRPr/>
            </a:pPr>
            <a:r>
              <a:rPr lang="vi-VN" altLang="zh-CN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 muốn điều chỉnh gì để sản phẩm hoàn thiện và đẹp hơn?</a:t>
            </a:r>
            <a:endParaRPr lang="vi-VN" altLang="zh-CN" sz="20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7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5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656815" y="270743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CDBEB641-D683-45E9-A970-934D863AA8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49821" y="1157914"/>
            <a:ext cx="5990896" cy="1031956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* </a:t>
            </a:r>
            <a:r>
              <a:rPr lang="vi-VN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Tổ </a:t>
            </a:r>
            <a:r>
              <a:rPr lang="vi-VN" altLang="zh-CN" sz="2000" b="1" dirty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chức cho HS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sắp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xếp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mô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hình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khu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vườn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nhỏ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theo</a:t>
            </a:r>
            <a:r>
              <a:rPr lang="en-US" altLang="zh-CN" sz="2000" b="1" dirty="0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 smtClean="0">
                <a:ln w="0"/>
                <a:solidFill>
                  <a:schemeClr val="bg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nhóm</a:t>
            </a:r>
            <a:endParaRPr lang="vi-VN" altLang="zh-CN" sz="2000" b="1" dirty="0">
              <a:ln w="0"/>
              <a:solidFill>
                <a:schemeClr val="bg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2CDA8FE-63C9-5DF5-1D40-22F7885B27A2}"/>
              </a:ext>
            </a:extLst>
          </p:cNvPr>
          <p:cNvSpPr txBox="1"/>
          <p:nvPr/>
        </p:nvSpPr>
        <p:spPr>
          <a:xfrm>
            <a:off x="1489988" y="2426469"/>
            <a:ext cx="7119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000" b="1" dirty="0" smtClean="0">
                <a:solidFill>
                  <a:srgbClr val="7030A0"/>
                </a:solidFill>
              </a:rPr>
              <a:t>-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Em </a:t>
            </a:r>
            <a:r>
              <a:rPr lang="vi-VN" altLang="zh-CN" sz="2000" b="1" dirty="0">
                <a:solidFill>
                  <a:srgbClr val="7030A0"/>
                </a:solidFill>
              </a:rPr>
              <a:t>sử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dụng </a:t>
            </a:r>
            <a:r>
              <a:rPr lang="vi-VN" altLang="zh-CN" sz="2000" b="1" dirty="0">
                <a:solidFill>
                  <a:srgbClr val="7030A0"/>
                </a:solidFill>
              </a:rPr>
              <a:t>vật liệu nào để tạo </a:t>
            </a:r>
            <a:r>
              <a:rPr lang="en-US" altLang="zh-CN" sz="2000" b="1" dirty="0" err="1" smtClean="0">
                <a:solidFill>
                  <a:srgbClr val="7030A0"/>
                </a:solidFill>
              </a:rPr>
              <a:t>cây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?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en-US" altLang="zh-CN" sz="2000" b="1" dirty="0" smtClean="0">
                <a:solidFill>
                  <a:srgbClr val="7030A0"/>
                </a:solidFill>
              </a:rPr>
              <a:t>-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Em </a:t>
            </a:r>
            <a:r>
              <a:rPr lang="vi-VN" altLang="zh-CN" sz="2000" b="1" dirty="0">
                <a:solidFill>
                  <a:srgbClr val="7030A0"/>
                </a:solidFill>
              </a:rPr>
              <a:t>sẽ tạo thêm đồ vật gì để phối hợp trang trí cho sản phẩm của nhóm sinh động hơn?</a:t>
            </a:r>
          </a:p>
          <a:p>
            <a:pPr algn="just">
              <a:defRPr/>
            </a:pPr>
            <a:r>
              <a:rPr lang="en-US" altLang="zh-CN" sz="2000" b="1" dirty="0" smtClean="0">
                <a:solidFill>
                  <a:srgbClr val="7030A0"/>
                </a:solidFill>
              </a:rPr>
              <a:t>-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Nêu </a:t>
            </a:r>
            <a:r>
              <a:rPr lang="vi-VN" altLang="zh-CN" sz="2000" b="1" dirty="0">
                <a:solidFill>
                  <a:srgbClr val="7030A0"/>
                </a:solidFill>
              </a:rPr>
              <a:t>cảm nhận của em khi hoàn thanh sản phẩm?</a:t>
            </a:r>
          </a:p>
          <a:p>
            <a:pPr algn="just">
              <a:defRPr/>
            </a:pPr>
            <a:r>
              <a:rPr lang="en-US" altLang="zh-CN" sz="2000" b="1" dirty="0" smtClean="0">
                <a:solidFill>
                  <a:srgbClr val="7030A0"/>
                </a:solidFill>
              </a:rPr>
              <a:t>-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Em </a:t>
            </a:r>
            <a:r>
              <a:rPr lang="vi-VN" altLang="zh-CN" sz="2000" b="1" dirty="0">
                <a:solidFill>
                  <a:srgbClr val="7030A0"/>
                </a:solidFill>
              </a:rPr>
              <a:t>sẽ sử dụng sản phẩm của mình như thế </a:t>
            </a:r>
            <a:r>
              <a:rPr lang="vi-VN" altLang="zh-CN" sz="2000" b="1" dirty="0" smtClean="0">
                <a:solidFill>
                  <a:srgbClr val="7030A0"/>
                </a:solidFill>
              </a:rPr>
              <a:t>nào?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493987"/>
            <a:ext cx="6909584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2" y="1626983"/>
            <a:ext cx="5817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srgbClr val="7030A0"/>
                </a:solidFill>
              </a:rPr>
              <a:t>Cây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tự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nhiên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nhiều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hình</a:t>
            </a:r>
            <a:r>
              <a:rPr lang="en-US" sz="2400" b="1" dirty="0" smtClean="0">
                <a:solidFill>
                  <a:srgbClr val="7030A0"/>
                </a:solidFill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</a:rPr>
              <a:t>khối</a:t>
            </a:r>
            <a:r>
              <a:rPr lang="en-US" sz="2400" b="1" dirty="0" smtClean="0">
                <a:solidFill>
                  <a:srgbClr val="7030A0"/>
                </a:solidFill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</a:rPr>
              <a:t>màu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sắc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khác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nhau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là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nguồn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cung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cấp</a:t>
            </a:r>
            <a:r>
              <a:rPr lang="en-US" sz="2400" b="1" dirty="0" smtClean="0">
                <a:solidFill>
                  <a:srgbClr val="7030A0"/>
                </a:solidFill>
              </a:rPr>
              <a:t> ô- xi </a:t>
            </a:r>
            <a:r>
              <a:rPr lang="en-US" sz="2400" b="1" dirty="0" err="1" smtClean="0">
                <a:solidFill>
                  <a:srgbClr val="7030A0"/>
                </a:solidFill>
              </a:rPr>
              <a:t>cho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cuộc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sống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của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chúng</a:t>
            </a:r>
            <a:r>
              <a:rPr lang="en-US" sz="2400" b="1" dirty="0" smtClean="0">
                <a:solidFill>
                  <a:srgbClr val="7030A0"/>
                </a:solidFill>
              </a:rPr>
              <a:t> ta </a:t>
            </a:r>
            <a:r>
              <a:rPr lang="en-US" sz="2400" b="1" dirty="0" err="1" smtClean="0">
                <a:solidFill>
                  <a:srgbClr val="7030A0"/>
                </a:solidFill>
              </a:rPr>
              <a:t>nên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cần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chăm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sóc</a:t>
            </a:r>
            <a:r>
              <a:rPr lang="en-US" sz="2400" b="1" dirty="0" smtClean="0">
                <a:solidFill>
                  <a:srgbClr val="7030A0"/>
                </a:solidFill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</a:rPr>
              <a:t>bảo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vệ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cây</a:t>
            </a:r>
            <a:r>
              <a:rPr lang="en-US" sz="2400" b="1" dirty="0" smtClean="0">
                <a:solidFill>
                  <a:srgbClr val="7030A0"/>
                </a:solidFill>
              </a:rPr>
              <a:t>.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352" y="0"/>
            <a:ext cx="9145936" cy="5143500"/>
          </a:xfrm>
          <a:prstGeom prst="rect">
            <a:avLst/>
          </a:prstGeom>
        </p:spPr>
      </p:pic>
      <p:sp>
        <p:nvSpPr>
          <p:cNvPr id="8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2385848" y="472659"/>
            <a:ext cx="2009777" cy="49632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vi-VN" sz="2800" b="1" cap="small" dirty="0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vi-VN" sz="2800" b="1" cap="small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endParaRPr lang="en-US" sz="2800" b="1" cap="small" dirty="0">
              <a:solidFill>
                <a:schemeClr val="accent1">
                  <a:lumMod val="50000"/>
                </a:schemeClr>
              </a:solidFill>
              <a:latin typeface="+mj-lt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MH_SubTitle_1">
            <a:extLst>
              <a:ext uri="{FF2B5EF4-FFF2-40B4-BE49-F238E27FC236}">
                <a16:creationId xmlns:a16="http://schemas.microsoft.com/office/drawing/2014/main" id="{25E07B47-AC0A-499E-850E-7855A214098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195574" y="2108389"/>
            <a:ext cx="4750445" cy="1304347"/>
          </a:xfrm>
          <a:prstGeom prst="roundRect">
            <a:avLst>
              <a:gd name="adj" fmla="val 11293"/>
            </a:avLst>
          </a:prstGeom>
          <a:solidFill>
            <a:schemeClr val="accent4">
              <a:lumMod val="10000"/>
              <a:lumOff val="9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.</a:t>
            </a:r>
          </a:p>
          <a:p>
            <a:pPr algn="ctr">
              <a:defRPr/>
            </a:pP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solidFill>
                  <a:schemeClr val="tx2">
                    <a:lumMod val="75000"/>
                  </a:schemeClr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94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3064;p47"/>
          <p:cNvSpPr txBox="1">
            <a:spLocks/>
          </p:cNvSpPr>
          <p:nvPr/>
        </p:nvSpPr>
        <p:spPr>
          <a:xfrm>
            <a:off x="1842866" y="228019"/>
            <a:ext cx="5678100" cy="21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Bahnschrift" panose="020B0502040204020203" pitchFamily="34" charset="0"/>
              </a:rPr>
              <a:t>XIN CHÀO VÀ HẸN GẶP LẠI CÁC EM!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Cây Xanh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8993" y="117585"/>
            <a:ext cx="713652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3703" cy="5143501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4BA6F9E2-3772-43B1-A453-F85C0E7C3DE8}"/>
              </a:ext>
            </a:extLst>
          </p:cNvPr>
          <p:cNvSpPr txBox="1"/>
          <p:nvPr/>
        </p:nvSpPr>
        <p:spPr>
          <a:xfrm>
            <a:off x="2383400" y="225897"/>
            <a:ext cx="5045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MĨ THUẬT LỚP </a:t>
            </a:r>
            <a:r>
              <a:rPr lang="vi-VN" altLang="zh-C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+mn-lt"/>
                <a:ea typeface="方正大标宋简体" panose="02010601030101010101" charset="-122"/>
                <a:cs typeface="Montserrat Semi" charset="0"/>
              </a:rPr>
              <a:t>3</a:t>
            </a:r>
            <a:endParaRPr lang="en-US" altLang="zh-CN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+mn-lt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72F6550-0A02-454A-B6A6-AF5FA2CB3CAB}"/>
              </a:ext>
            </a:extLst>
          </p:cNvPr>
          <p:cNvSpPr txBox="1"/>
          <p:nvPr/>
        </p:nvSpPr>
        <p:spPr>
          <a:xfrm>
            <a:off x="2415146" y="1159681"/>
            <a:ext cx="4981904" cy="8925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 ĐỀ 5: KHU VƯỜN NHỎ</a:t>
            </a:r>
          </a:p>
          <a:p>
            <a:pPr algn="ctr"/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BÀI </a:t>
            </a:r>
            <a:r>
              <a:rPr lang="vi-VN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1</a:t>
            </a:r>
            <a:r>
              <a:rPr lang="en-US" altLang="zh-CN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: CÂY TRONG VƯỜN</a:t>
            </a:r>
            <a:endParaRPr lang="en-US" altLang="zh-CN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644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06277" y="93795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4125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2010601030101010101" charset="-122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2071" y="589262"/>
            <a:ext cx="8790191" cy="4382131"/>
            <a:chOff x="112071" y="589262"/>
            <a:chExt cx="9050991" cy="4554238"/>
          </a:xfrm>
        </p:grpSpPr>
        <p:sp>
          <p:nvSpPr>
            <p:cNvPr id="5" name="KSO_Shape"/>
            <p:cNvSpPr/>
            <p:nvPr/>
          </p:nvSpPr>
          <p:spPr bwMode="auto">
            <a:xfrm>
              <a:off x="5333494" y="3495866"/>
              <a:ext cx="3829568" cy="1647634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solidFill>
              <a:srgbClr val="E3F6FA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</a:endParaRPr>
            </a:p>
          </p:txBody>
        </p:sp>
        <p:pic>
          <p:nvPicPr>
            <p:cNvPr id="6" name="Picture 2" descr="Vở vẽ Mỹ thuật A4 Hồng Hà (20 trang) | Shopee Việt Na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1" y="589262"/>
              <a:ext cx="2358163" cy="197386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326" t="16551" r="5687" b="16277"/>
            <a:stretch/>
          </p:blipFill>
          <p:spPr>
            <a:xfrm rot="10800000" flipV="1">
              <a:off x="2768174" y="643908"/>
              <a:ext cx="2859056" cy="218266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4" descr="Bán tạp chí cũ đủ mọi thể loại số lượng lớn | 5gi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026744" y="677256"/>
              <a:ext cx="3136318" cy="235223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-6876" r="-6876"/>
            <a:stretch/>
          </p:blipFill>
          <p:spPr>
            <a:xfrm rot="19319979">
              <a:off x="6211805" y="3028229"/>
              <a:ext cx="2219325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0344" y="2910590"/>
              <a:ext cx="1993608" cy="19936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0919" t="11911" r="30690" b="7169"/>
          <a:stretch/>
        </p:blipFill>
        <p:spPr>
          <a:xfrm rot="2743657">
            <a:off x="555671" y="1950162"/>
            <a:ext cx="2104955" cy="3568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54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614" y="-6569"/>
            <a:ext cx="9144000" cy="5150069"/>
          </a:xfrm>
          <a:prstGeom prst="rect">
            <a:avLst/>
          </a:prstGeom>
        </p:spPr>
      </p:pic>
      <p:sp>
        <p:nvSpPr>
          <p:cNvPr id="3" name="Google Shape;2158;p39"/>
          <p:cNvSpPr txBox="1">
            <a:spLocks/>
          </p:cNvSpPr>
          <p:nvPr/>
        </p:nvSpPr>
        <p:spPr>
          <a:xfrm>
            <a:off x="2763892" y="222248"/>
            <a:ext cx="3878646" cy="492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400" b="1" smtClean="0">
                <a:solidFill>
                  <a:srgbClr val="C00000"/>
                </a:solidFill>
                <a:latin typeface="+mj-lt"/>
              </a:rPr>
              <a:t>YÊU CẦU CẦN ĐẠT</a:t>
            </a:r>
            <a:endParaRPr lang="vi-VN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EB0A131F-879F-4CCE-987A-496C540DA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855441" y="851338"/>
            <a:ext cx="6636917" cy="3426372"/>
          </a:xfrm>
          <a:prstGeom prst="roundRect">
            <a:avLst>
              <a:gd name="adj" fmla="val 11293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2D, 3D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5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:a16="http://schemas.microsoft.com/office/drawing/2014/main" id="{0671D828-0D6B-49D3-8166-7844A974F37D}"/>
              </a:ext>
            </a:extLst>
          </p:cNvPr>
          <p:cNvSpPr/>
          <p:nvPr/>
        </p:nvSpPr>
        <p:spPr bwMode="auto">
          <a:xfrm>
            <a:off x="95864" y="84113"/>
            <a:ext cx="3414252" cy="34243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3883" y="565245"/>
            <a:ext cx="4970889" cy="2051831"/>
            <a:chOff x="893883" y="565245"/>
            <a:chExt cx="4970889" cy="2051831"/>
          </a:xfrm>
        </p:grpSpPr>
        <p:pic>
          <p:nvPicPr>
            <p:cNvPr id="5" name="Picture 2" descr="Cách làm cây dừa handmade từ chai nhựa độc đáo bảo vệ môi trườ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83" y="565245"/>
              <a:ext cx="2056859" cy="20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32315"/>
            <a:stretch/>
          </p:blipFill>
          <p:spPr>
            <a:xfrm>
              <a:off x="3203694" y="565245"/>
              <a:ext cx="2661078" cy="2051831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57333" y="2934908"/>
            <a:ext cx="4083744" cy="2078525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35366" y="0"/>
            <a:ext cx="4619411" cy="5020833"/>
            <a:chOff x="4435366" y="0"/>
            <a:chExt cx="4619411" cy="50208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5999" y="2766286"/>
              <a:ext cx="2628778" cy="22471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1724" r="27241"/>
            <a:stretch/>
          </p:blipFill>
          <p:spPr>
            <a:xfrm>
              <a:off x="6346150" y="0"/>
              <a:ext cx="2168009" cy="26696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5366" y="2766286"/>
              <a:ext cx="1805434" cy="2254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41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8278" y="346841"/>
            <a:ext cx="6989379" cy="4099034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Mô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thường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trụ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;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tán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cây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dạng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khối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sắc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khác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nhau</a:t>
              </a:r>
              <a:r>
                <a:rPr lang="en-US" sz="2400" b="1" dirty="0">
                  <a:solidFill>
                    <a:srgbClr val="7030A0"/>
                  </a:solidFill>
                  <a:latin typeface="+mj-lt"/>
                  <a:cs typeface="Times New Roman" panose="02020603050405020304" pitchFamily="18" charset="0"/>
                </a:rPr>
                <a:t>. </a:t>
              </a: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7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0"/>
            <a:ext cx="9144000" cy="4981903"/>
          </a:xfrm>
          <a:prstGeom prst="rect">
            <a:avLst/>
          </a:prstGeom>
        </p:spPr>
      </p:pic>
      <p:sp>
        <p:nvSpPr>
          <p:cNvPr id="3" name="Copyright Notice">
            <a:extLst>
              <a:ext uri="{FF2B5EF4-FFF2-40B4-BE49-F238E27FC236}">
                <a16:creationId xmlns:a16="http://schemas.microsoft.com/office/drawing/2014/main" id="{420B48EE-0FC2-04BD-7BC1-9FB05A75A8F0}"/>
              </a:ext>
            </a:extLst>
          </p:cNvPr>
          <p:cNvSpPr/>
          <p:nvPr/>
        </p:nvSpPr>
        <p:spPr bwMode="auto">
          <a:xfrm>
            <a:off x="183433" y="26745"/>
            <a:ext cx="4150555" cy="61943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</a:t>
            </a:r>
          </a:p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65" t="25458" r="49311" b="51876"/>
          <a:stretch/>
        </p:blipFill>
        <p:spPr>
          <a:xfrm>
            <a:off x="1208690" y="737930"/>
            <a:ext cx="2732689" cy="2091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55" t="25444" r="4676" b="50899"/>
          <a:stretch/>
        </p:blipFill>
        <p:spPr>
          <a:xfrm>
            <a:off x="4519447" y="727420"/>
            <a:ext cx="2820881" cy="210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838" t="48397" r="50000" b="19872"/>
          <a:stretch/>
        </p:blipFill>
        <p:spPr>
          <a:xfrm>
            <a:off x="1208690" y="2921243"/>
            <a:ext cx="2839639" cy="2023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605" t="48216" r="3401" b="21597"/>
          <a:stretch/>
        </p:blipFill>
        <p:spPr>
          <a:xfrm>
            <a:off x="4597129" y="2915193"/>
            <a:ext cx="2743199" cy="205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251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36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7975" y="515007"/>
            <a:ext cx="6520700" cy="3888828"/>
            <a:chOff x="798786" y="546538"/>
            <a:chExt cx="7178566" cy="3899338"/>
          </a:xfrm>
        </p:grpSpPr>
        <p:sp>
          <p:nvSpPr>
            <p:cNvPr id="4" name="Cloud Callout 3"/>
            <p:cNvSpPr/>
            <p:nvPr/>
          </p:nvSpPr>
          <p:spPr>
            <a:xfrm>
              <a:off x="798786" y="546538"/>
              <a:ext cx="7178566" cy="3899338"/>
            </a:xfrm>
            <a:prstGeom prst="cloudCallou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矩形 11"/>
            <p:cNvSpPr/>
            <p:nvPr/>
          </p:nvSpPr>
          <p:spPr>
            <a:xfrm>
              <a:off x="3201348" y="903538"/>
              <a:ext cx="2888933" cy="634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vi-VN" altLang="zh-CN" sz="4125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ea typeface="方正大标宋简体" panose="02010601030101010101" charset="-122"/>
                  <a:cs typeface="Arial" panose="020B0604020202020204" pitchFamily="34" charset="0"/>
                  <a:sym typeface="Arial" panose="020B0604020202020204" pitchFamily="34" charset="0"/>
                </a:rPr>
                <a:t>Ghi nhớ</a:t>
              </a:r>
              <a:endParaRPr lang="zh-CN" altLang="en-US" sz="4125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6DBB8D-C39F-4231-A71F-E6417297E71B}"/>
                </a:ext>
              </a:extLst>
            </p:cNvPr>
            <p:cNvSpPr txBox="1"/>
            <p:nvPr/>
          </p:nvSpPr>
          <p:spPr>
            <a:xfrm>
              <a:off x="1672568" y="1680599"/>
              <a:ext cx="5431002" cy="439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zh-CN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929033" y="1626983"/>
            <a:ext cx="54176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7030A0"/>
                </a:solidFill>
              </a:rPr>
              <a:t>Kết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hợp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các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khối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dạng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từ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giấy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bìa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màu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có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tạo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được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mô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cây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đơn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giản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theo</a:t>
            </a:r>
            <a:r>
              <a:rPr lang="en-US" sz="2400" b="1" dirty="0">
                <a:solidFill>
                  <a:srgbClr val="7030A0"/>
                </a:solidFill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</a:rPr>
              <a:t>thích</a:t>
            </a:r>
            <a:r>
              <a:rPr lang="en-US" sz="2400" b="1" dirty="0">
                <a:solidFill>
                  <a:srgbClr val="7030A0"/>
                </a:solidFill>
              </a:rPr>
              <a:t>.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0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pring Season by Slidesgo">
  <a:themeElements>
    <a:clrScheme name="Custom 2">
      <a:dk1>
        <a:srgbClr val="FCE1B1"/>
      </a:dk1>
      <a:lt1>
        <a:srgbClr val="F9B53D"/>
      </a:lt1>
      <a:dk2>
        <a:srgbClr val="FAD9D4"/>
      </a:dk2>
      <a:lt2>
        <a:srgbClr val="F4AF98"/>
      </a:lt2>
      <a:accent1>
        <a:srgbClr val="F9786B"/>
      </a:accent1>
      <a:accent2>
        <a:srgbClr val="F43B3B"/>
      </a:accent2>
      <a:accent3>
        <a:srgbClr val="83B2A9"/>
      </a:accent3>
      <a:accent4>
        <a:srgbClr val="055C49"/>
      </a:accent4>
      <a:accent5>
        <a:srgbClr val="043025"/>
      </a:accent5>
      <a:accent6>
        <a:srgbClr val="043025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561</Words>
  <Application>Microsoft Office PowerPoint</Application>
  <PresentationFormat>On-screen Show (16:9)</PresentationFormat>
  <Paragraphs>48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方正大标宋简体</vt:lpstr>
      <vt:lpstr>宋体</vt:lpstr>
      <vt:lpstr>方正少儿简体</vt:lpstr>
      <vt:lpstr>Montserrat Semi</vt:lpstr>
      <vt:lpstr>Calibri</vt:lpstr>
      <vt:lpstr>微软雅黑</vt:lpstr>
      <vt:lpstr>Barlow</vt:lpstr>
      <vt:lpstr>Arial</vt:lpstr>
      <vt:lpstr>Tulpen One</vt:lpstr>
      <vt:lpstr>Bahnschrift</vt:lpstr>
      <vt:lpstr>Times New Roman</vt:lpstr>
      <vt:lpstr>Spring Season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SEASON</dc:title>
  <dc:creator>Administrator</dc:creator>
  <cp:lastModifiedBy>LAPTOP</cp:lastModifiedBy>
  <cp:revision>132</cp:revision>
  <dcterms:modified xsi:type="dcterms:W3CDTF">2022-10-09T07:27:53Z</dcterms:modified>
</cp:coreProperties>
</file>