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7609" r:id="rId2"/>
    <p:sldId id="7614" r:id="rId3"/>
    <p:sldId id="7615" r:id="rId4"/>
    <p:sldId id="7616" r:id="rId5"/>
    <p:sldId id="7634" r:id="rId6"/>
    <p:sldId id="7617" r:id="rId7"/>
    <p:sldId id="7563" r:id="rId8"/>
    <p:sldId id="7594" r:id="rId9"/>
    <p:sldId id="7595" r:id="rId10"/>
    <p:sldId id="7584" r:id="rId11"/>
    <p:sldId id="7583" r:id="rId12"/>
    <p:sldId id="7631" r:id="rId13"/>
    <p:sldId id="7568" r:id="rId14"/>
    <p:sldId id="7618" r:id="rId15"/>
    <p:sldId id="7619" r:id="rId16"/>
    <p:sldId id="7632" r:id="rId17"/>
    <p:sldId id="7590" r:id="rId18"/>
    <p:sldId id="7620" r:id="rId19"/>
    <p:sldId id="7635" r:id="rId20"/>
    <p:sldId id="7633" r:id="rId21"/>
    <p:sldId id="7624" r:id="rId22"/>
    <p:sldId id="7621" r:id="rId23"/>
    <p:sldId id="7573" r:id="rId24"/>
    <p:sldId id="7606" r:id="rId25"/>
    <p:sldId id="76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1234" y="3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21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114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144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ra</a:t>
            </a:r>
            <a:r>
              <a:rPr lang="vi-VN" baseline="0" dirty="0"/>
              <a:t> được </a:t>
            </a:r>
            <a:r>
              <a:rPr lang="en-US" baseline="0" dirty="0" err="1"/>
              <a:t>bụi</a:t>
            </a:r>
            <a:r>
              <a:rPr lang="en-US" baseline="0" dirty="0"/>
              <a:t> </a:t>
            </a:r>
            <a:r>
              <a:rPr lang="en-US" baseline="0" dirty="0" err="1"/>
              <a:t>cỏ</a:t>
            </a:r>
            <a:r>
              <a:rPr lang="vi-VN" baseline="0" dirty="0"/>
              <a:t>, </a:t>
            </a:r>
            <a:r>
              <a:rPr lang="en-US" baseline="0" dirty="0" err="1"/>
              <a:t>chị</a:t>
            </a:r>
            <a:r>
              <a:rPr lang="en-US" baseline="0" dirty="0"/>
              <a:t> Ong</a:t>
            </a:r>
            <a:r>
              <a:rPr lang="vi-VN" baseline="0" dirty="0"/>
              <a:t> sẽ </a:t>
            </a:r>
            <a:r>
              <a:rPr lang="en-US" baseline="0" dirty="0" err="1"/>
              <a:t>chỉ</a:t>
            </a:r>
            <a:r>
              <a:rPr lang="en-US" baseline="0" dirty="0"/>
              <a:t> </a:t>
            </a:r>
            <a:r>
              <a:rPr lang="en-US" baseline="0" dirty="0" err="1"/>
              <a:t>đường</a:t>
            </a:r>
            <a:r>
              <a:rPr lang="en-US" baseline="0" dirty="0"/>
              <a:t> </a:t>
            </a:r>
            <a:r>
              <a:rPr lang="en-US" baseline="0" dirty="0" err="1"/>
              <a:t>cho</a:t>
            </a:r>
            <a:r>
              <a:rPr lang="en-US" baseline="0" dirty="0"/>
              <a:t> </a:t>
            </a:r>
            <a:r>
              <a:rPr lang="en-US" baseline="0" dirty="0" err="1"/>
              <a:t>bọ</a:t>
            </a:r>
            <a:r>
              <a:rPr lang="en-US" baseline="0" dirty="0"/>
              <a:t> </a:t>
            </a:r>
            <a:r>
              <a:rPr lang="en-US" baseline="0" dirty="0" err="1"/>
              <a:t>rùa</a:t>
            </a:r>
            <a:r>
              <a:rPr lang="en-US" baseline="0" dirty="0"/>
              <a:t> </a:t>
            </a:r>
            <a:r>
              <a:rPr lang="en-US" baseline="0" dirty="0" err="1"/>
              <a:t>đi</a:t>
            </a:r>
            <a:r>
              <a:rPr lang="en-US" baseline="0" dirty="0"/>
              <a:t> </a:t>
            </a:r>
            <a:r>
              <a:rPr lang="en-US" baseline="0" dirty="0" err="1"/>
              <a:t>tìm</a:t>
            </a:r>
            <a:r>
              <a:rPr lang="en-US" baseline="0" dirty="0"/>
              <a:t> </a:t>
            </a:r>
            <a:r>
              <a:rPr lang="en-US" baseline="0" dirty="0" err="1"/>
              <a:t>mẹ</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899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2/24/2026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27F0D32C-2D45-43D2-8C1F-3829FC7C61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12.wdp"/><Relationship Id="rId10"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6.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10" Type="http://schemas.openxmlformats.org/officeDocument/2006/relationships/image" Target="../media/image42.png"/><Relationship Id="rId4" Type="http://schemas.openxmlformats.org/officeDocument/2006/relationships/image" Target="../media/image17.pn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6.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8.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7.wdp"/><Relationship Id="rId11" Type="http://schemas.openxmlformats.org/officeDocument/2006/relationships/image" Target="../media/image15.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51.png"/><Relationship Id="rId5" Type="http://schemas.openxmlformats.org/officeDocument/2006/relationships/image" Target="../media/image19.png"/><Relationship Id="rId10"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emf"/><Relationship Id="rId7" Type="http://schemas.microsoft.com/office/2007/relationships/hdphoto" Target="../media/hdphoto8.wdp"/><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21.png"/><Relationship Id="rId5" Type="http://schemas.microsoft.com/office/2007/relationships/hdphoto" Target="../media/hdphoto7.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png"/><Relationship Id="rId7" Type="http://schemas.openxmlformats.org/officeDocument/2006/relationships/image" Target="../media/image20.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23.png"/><Relationship Id="rId5" Type="http://schemas.openxmlformats.org/officeDocument/2006/relationships/image" Target="../media/image30.png"/><Relationship Id="rId10" Type="http://schemas.microsoft.com/office/2007/relationships/hdphoto" Target="../media/hdphoto8.wdp"/><Relationship Id="rId4" Type="http://schemas.microsoft.com/office/2007/relationships/hdphoto" Target="../media/hdphoto10.wdp"/><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Baloo 2" pitchFamily="2" charset="0"/>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pic>
        <p:nvPicPr>
          <p:cNvPr id="4" name="Picture 3">
            <a:extLst>
              <a:ext uri="{FF2B5EF4-FFF2-40B4-BE49-F238E27FC236}">
                <a16:creationId xmlns:a16="http://schemas.microsoft.com/office/drawing/2014/main" id="{94D98996-F96A-4115-A04D-7E30A2C32446}"/>
              </a:ext>
            </a:extLst>
          </p:cNvPr>
          <p:cNvPicPr>
            <a:picLocks noChangeAspect="1"/>
          </p:cNvPicPr>
          <p:nvPr/>
        </p:nvPicPr>
        <p:blipFill>
          <a:blip r:embed="rId12"/>
          <a:stretch>
            <a:fillRect/>
          </a:stretch>
        </p:blipFill>
        <p:spPr>
          <a:xfrm>
            <a:off x="2189605" y="1092113"/>
            <a:ext cx="7315834" cy="3023878"/>
          </a:xfrm>
          <a:prstGeom prst="rect">
            <a:avLst/>
          </a:prstGeom>
        </p:spPr>
      </p:pic>
    </p:spTree>
    <p:extLst>
      <p:ext uri="{BB962C8B-B14F-4D97-AF65-F5344CB8AC3E}">
        <p14:creationId xmlns:p14="http://schemas.microsoft.com/office/powerpoint/2010/main" val="3765185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275467" y="1857617"/>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7484" y="145924"/>
            <a:ext cx="11492066" cy="1435226"/>
            <a:chOff x="147484" y="145924"/>
            <a:chExt cx="11492066" cy="1435226"/>
          </a:xfrm>
        </p:grpSpPr>
        <p:sp>
          <p:nvSpPr>
            <p:cNvPr id="4" name="Rounded Rectangle 3"/>
            <p:cNvSpPr/>
            <p:nvPr/>
          </p:nvSpPr>
          <p:spPr>
            <a:xfrm>
              <a:off x="147484" y="145924"/>
              <a:ext cx="11492066" cy="1435226"/>
            </a:xfrm>
            <a:prstGeom prst="roundRect">
              <a:avLst>
                <a:gd name="adj" fmla="val 50000"/>
              </a:avLst>
            </a:prstGeom>
            <a:solidFill>
              <a:srgbClr val="66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1985" y="219999"/>
              <a:ext cx="543619" cy="614402"/>
              <a:chOff x="0" y="-20416"/>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err="1">
                  <a:solidFill>
                    <a:srgbClr val="000000"/>
                  </a:solidFill>
                  <a:effectLst/>
                  <a:latin typeface="+mn-lt"/>
                </a:rPr>
                <a:t>Để</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chữa</a:t>
              </a:r>
              <a:r>
                <a:rPr lang="en-US" sz="2400" b="1" i="0" dirty="0">
                  <a:solidFill>
                    <a:srgbClr val="000000"/>
                  </a:solidFill>
                  <a:effectLst/>
                  <a:latin typeface="+mn-lt"/>
                </a:rPr>
                <a:t> </a:t>
              </a:r>
              <a:r>
                <a:rPr lang="en-US" sz="2400" b="1" i="0" dirty="0" err="1">
                  <a:solidFill>
                    <a:srgbClr val="000000"/>
                  </a:solidFill>
                  <a:effectLst/>
                  <a:latin typeface="+mn-lt"/>
                </a:rPr>
                <a:t>một</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dùng</a:t>
              </a:r>
              <a:r>
                <a:rPr lang="en-US" sz="2400" b="1" i="0" dirty="0">
                  <a:solidFill>
                    <a:srgbClr val="000000"/>
                  </a:solidFill>
                  <a:effectLst/>
                  <a:latin typeface="+mn-lt"/>
                </a:rPr>
                <a:t> 2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gỗ</a:t>
              </a:r>
              <a:r>
                <a:rPr lang="en-US" sz="2400" b="1" i="0" dirty="0">
                  <a:solidFill>
                    <a:srgbClr val="000000"/>
                  </a:solidFill>
                  <a:effectLst/>
                  <a:latin typeface="+mn-lt"/>
                </a:rPr>
                <a:t> </a:t>
              </a:r>
              <a:r>
                <a:rPr lang="en-US" sz="2400" b="1" i="0" dirty="0" err="1">
                  <a:solidFill>
                    <a:srgbClr val="000000"/>
                  </a:solidFill>
                  <a:effectLst/>
                  <a:latin typeface="+mn-lt"/>
                </a:rPr>
                <a:t>lát</a:t>
              </a:r>
              <a:r>
                <a:rPr lang="en-US" sz="2400" b="1" i="0" dirty="0">
                  <a:solidFill>
                    <a:srgbClr val="000000"/>
                  </a:solidFill>
                  <a:effectLst/>
                  <a:latin typeface="+mn-lt"/>
                </a:rPr>
                <a:t> </a:t>
              </a:r>
              <a:r>
                <a:rPr lang="en-US" sz="2400" b="1" i="0" dirty="0" err="1">
                  <a:solidFill>
                    <a:srgbClr val="000000"/>
                  </a:solidFill>
                  <a:effectLst/>
                  <a:latin typeface="+mn-lt"/>
                </a:rPr>
                <a:t>sàn</a:t>
              </a:r>
              <a:r>
                <a:rPr lang="en-US" sz="2400" b="1" i="0" dirty="0">
                  <a:solidFill>
                    <a:srgbClr val="000000"/>
                  </a:solidFill>
                  <a:effectLst/>
                  <a:latin typeface="+mn-lt"/>
                </a:rPr>
                <a:t>, </a:t>
              </a:r>
              <a:r>
                <a:rPr lang="en-US" sz="2400" b="1" i="0" dirty="0" err="1">
                  <a:solidFill>
                    <a:srgbClr val="000000"/>
                  </a:solidFill>
                  <a:effectLst/>
                  <a:latin typeface="+mn-lt"/>
                </a:rPr>
                <a:t>mỗi</a:t>
              </a:r>
              <a:r>
                <a:rPr lang="en-US" sz="2400" b="1" i="0" dirty="0">
                  <a:solidFill>
                    <a:srgbClr val="000000"/>
                  </a:solidFill>
                  <a:effectLst/>
                  <a:latin typeface="+mn-lt"/>
                </a:rPr>
                <a:t>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có</a:t>
              </a:r>
              <a:r>
                <a:rPr lang="en-US" sz="2400" b="1" i="0" dirty="0">
                  <a:solidFill>
                    <a:srgbClr val="000000"/>
                  </a:solidFill>
                  <a:effectLst/>
                  <a:latin typeface="+mn-lt"/>
                </a:rPr>
                <a:t> </a:t>
              </a:r>
              <a:r>
                <a:rPr lang="en-US" sz="2400" b="1" i="0" dirty="0" err="1">
                  <a:solidFill>
                    <a:srgbClr val="000000"/>
                  </a:solidFill>
                  <a:effectLst/>
                  <a:latin typeface="+mn-lt"/>
                </a:rPr>
                <a:t>dạng</a:t>
              </a:r>
              <a:r>
                <a:rPr lang="en-US" sz="2400" b="1" i="0" dirty="0">
                  <a:solidFill>
                    <a:srgbClr val="000000"/>
                  </a:solidFill>
                  <a:effectLst/>
                  <a:latin typeface="+mn-lt"/>
                </a:rPr>
                <a:t> </a:t>
              </a:r>
              <a:r>
                <a:rPr lang="en-US" sz="2400" b="1" i="0" dirty="0" err="1">
                  <a:solidFill>
                    <a:srgbClr val="000000"/>
                  </a:solidFill>
                  <a:effectLst/>
                  <a:latin typeface="+mn-lt"/>
                </a:rPr>
                <a:t>hình</a:t>
              </a:r>
              <a:r>
                <a:rPr lang="en-US" sz="2400" b="1" i="0" dirty="0">
                  <a:solidFill>
                    <a:srgbClr val="000000"/>
                  </a:solidFill>
                  <a:effectLst/>
                  <a:latin typeface="+mn-lt"/>
                </a:rPr>
                <a:t> </a:t>
              </a:r>
              <a:r>
                <a:rPr lang="en-US" sz="2400" b="1" i="0" dirty="0" err="1">
                  <a:solidFill>
                    <a:srgbClr val="000000"/>
                  </a:solidFill>
                  <a:effectLst/>
                  <a:latin typeface="+mn-lt"/>
                </a:rPr>
                <a:t>chữ</a:t>
              </a:r>
              <a:r>
                <a:rPr lang="en-US" sz="2400" b="1" i="0" dirty="0">
                  <a:solidFill>
                    <a:srgbClr val="000000"/>
                  </a:solidFill>
                  <a:effectLst/>
                  <a:latin typeface="+mn-lt"/>
                </a:rPr>
                <a:t> </a:t>
              </a:r>
              <a:r>
                <a:rPr lang="en-US" sz="2400" b="1" i="0" dirty="0" err="1">
                  <a:solidFill>
                    <a:srgbClr val="000000"/>
                  </a:solidFill>
                  <a:effectLst/>
                  <a:latin typeface="+mn-lt"/>
                </a:rPr>
                <a:t>nhật</a:t>
              </a:r>
              <a:r>
                <a:rPr lang="en-US" sz="2400" b="1" i="0" dirty="0">
                  <a:solidFill>
                    <a:srgbClr val="000000"/>
                  </a:solidFill>
                  <a:effectLst/>
                  <a:latin typeface="+mn-lt"/>
                </a:rPr>
                <a:t> </a:t>
              </a:r>
              <a:r>
                <a:rPr lang="en-US" sz="2400" b="1" i="0" dirty="0" err="1">
                  <a:solidFill>
                    <a:srgbClr val="000000"/>
                  </a:solidFill>
                  <a:effectLst/>
                  <a:latin typeface="+mn-lt"/>
                </a:rPr>
                <a:t>với</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dài</a:t>
              </a:r>
              <a:r>
                <a:rPr lang="en-US" sz="2400" b="1" i="0" dirty="0">
                  <a:solidFill>
                    <a:srgbClr val="000000"/>
                  </a:solidFill>
                  <a:effectLst/>
                  <a:latin typeface="+mn-lt"/>
                </a:rPr>
                <a:t> 45 cm </a:t>
              </a:r>
              <a:r>
                <a:rPr lang="en-US" sz="2400" b="1" i="0" dirty="0" err="1">
                  <a:solidFill>
                    <a:srgbClr val="000000"/>
                  </a:solidFill>
                  <a:effectLst/>
                  <a:latin typeface="+mn-lt"/>
                </a:rPr>
                <a:t>và</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rộng</a:t>
              </a:r>
              <a:r>
                <a:rPr lang="en-US" sz="2400" b="1" i="0" dirty="0">
                  <a:solidFill>
                    <a:srgbClr val="000000"/>
                  </a:solidFill>
                  <a:effectLst/>
                  <a:latin typeface="+mn-lt"/>
                </a:rPr>
                <a:t> 9 cm. </a:t>
              </a:r>
              <a:r>
                <a:rPr lang="en-US" sz="2400" b="1" i="0" dirty="0" err="1">
                  <a:solidFill>
                    <a:srgbClr val="000000"/>
                  </a:solidFill>
                  <a:effectLst/>
                  <a:latin typeface="+mn-lt"/>
                </a:rPr>
                <a:t>Hỏi</a:t>
              </a:r>
              <a:r>
                <a:rPr lang="en-US" sz="2400" b="1" i="0" dirty="0">
                  <a:solidFill>
                    <a:srgbClr val="000000"/>
                  </a:solidFill>
                  <a:effectLst/>
                  <a:latin typeface="+mn-lt"/>
                </a:rPr>
                <a:t> </a:t>
              </a:r>
              <a:r>
                <a:rPr lang="en-US" sz="2400" b="1" i="0" dirty="0" err="1">
                  <a:solidFill>
                    <a:srgbClr val="000000"/>
                  </a:solidFill>
                  <a:effectLst/>
                  <a:latin typeface="+mn-lt"/>
                </a:rPr>
                <a:t>diện</a:t>
              </a:r>
              <a:r>
                <a:rPr lang="en-US" sz="2400" b="1" i="0" dirty="0">
                  <a:solidFill>
                    <a:srgbClr val="000000"/>
                  </a:solidFill>
                  <a:effectLst/>
                  <a:latin typeface="+mn-lt"/>
                </a:rPr>
                <a:t> </a:t>
              </a:r>
              <a:r>
                <a:rPr lang="en-US" sz="2400" b="1" i="0" dirty="0" err="1">
                  <a:solidFill>
                    <a:srgbClr val="000000"/>
                  </a:solidFill>
                  <a:effectLst/>
                  <a:latin typeface="+mn-lt"/>
                </a:rPr>
                <a:t>tích</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chữa</a:t>
              </a:r>
              <a:r>
                <a:rPr lang="en-US" sz="2400" b="1" i="0" dirty="0">
                  <a:solidFill>
                    <a:srgbClr val="000000"/>
                  </a:solidFill>
                  <a:effectLst/>
                  <a:latin typeface="+mn-lt"/>
                </a:rPr>
                <a:t> </a:t>
              </a:r>
              <a:r>
                <a:rPr lang="en-US" sz="2400" b="1" i="0" dirty="0" err="1">
                  <a:solidFill>
                    <a:srgbClr val="000000"/>
                  </a:solidFill>
                  <a:effectLst/>
                  <a:latin typeface="+mn-lt"/>
                </a:rPr>
                <a:t>là</a:t>
              </a:r>
              <a:r>
                <a:rPr lang="en-US" sz="2400" b="1" i="0" dirty="0">
                  <a:solidFill>
                    <a:srgbClr val="000000"/>
                  </a:solidFill>
                  <a:effectLst/>
                  <a:latin typeface="+mn-lt"/>
                </a:rPr>
                <a:t> bao </a:t>
              </a:r>
              <a:r>
                <a:rPr lang="en-US" sz="2400" b="1" i="0" dirty="0" err="1">
                  <a:solidFill>
                    <a:srgbClr val="000000"/>
                  </a:solidFill>
                  <a:effectLst/>
                  <a:latin typeface="+mn-lt"/>
                </a:rPr>
                <a:t>nhiêu</a:t>
              </a:r>
              <a:r>
                <a:rPr lang="en-US" sz="2400" b="1" i="0" dirty="0">
                  <a:solidFill>
                    <a:srgbClr val="000000"/>
                  </a:solidFill>
                  <a:effectLst/>
                  <a:latin typeface="+mn-lt"/>
                </a:rPr>
                <a:t> </a:t>
              </a:r>
              <a:r>
                <a:rPr lang="en-US" sz="2400" b="1" i="0" dirty="0" err="1">
                  <a:solidFill>
                    <a:srgbClr val="000000"/>
                  </a:solidFill>
                  <a:effectLst/>
                  <a:latin typeface="+mn-lt"/>
                </a:rPr>
                <a:t>xăng</a:t>
              </a:r>
              <a:r>
                <a:rPr lang="en-US" sz="2400" b="1" i="0" dirty="0">
                  <a:solidFill>
                    <a:srgbClr val="000000"/>
                  </a:solidFill>
                  <a:effectLst/>
                  <a:latin typeface="+mn-lt"/>
                </a:rPr>
                <a:t> – </a:t>
              </a:r>
              <a:r>
                <a:rPr lang="en-US" sz="2400" b="1" i="0" dirty="0" err="1">
                  <a:solidFill>
                    <a:srgbClr val="000000"/>
                  </a:solidFill>
                  <a:effectLst/>
                  <a:latin typeface="+mn-lt"/>
                </a:rPr>
                <a:t>ti</a:t>
              </a:r>
              <a:r>
                <a:rPr lang="en-US" sz="2400" b="1" i="0" dirty="0">
                  <a:solidFill>
                    <a:srgbClr val="000000"/>
                  </a:solidFill>
                  <a:effectLst/>
                  <a:latin typeface="+mn-lt"/>
                </a:rPr>
                <a:t> – </a:t>
              </a:r>
              <a:r>
                <a:rPr lang="en-US" sz="2400" b="1" i="0" dirty="0" err="1">
                  <a:solidFill>
                    <a:srgbClr val="000000"/>
                  </a:solidFill>
                  <a:effectLst/>
                  <a:latin typeface="+mn-lt"/>
                </a:rPr>
                <a:t>mét</a:t>
              </a:r>
              <a:r>
                <a:rPr lang="en-US" sz="2400" b="1" i="0" dirty="0">
                  <a:solidFill>
                    <a:srgbClr val="000000"/>
                  </a:solidFill>
                  <a:effectLst/>
                  <a:latin typeface="+mn-lt"/>
                </a:rPr>
                <a:t> </a:t>
              </a:r>
              <a:r>
                <a:rPr lang="en-US" sz="2400" b="1" i="0" dirty="0" err="1">
                  <a:solidFill>
                    <a:srgbClr val="000000"/>
                  </a:solidFill>
                  <a:effectLst/>
                  <a:latin typeface="+mn-lt"/>
                </a:rPr>
                <a:t>vuông</a:t>
              </a:r>
              <a:r>
                <a:rPr lang="en-US" sz="2400" b="1" i="0" dirty="0">
                  <a:solidFill>
                    <a:srgbClr val="000000"/>
                  </a:solidFill>
                  <a:effectLst/>
                  <a:latin typeface="+mn-lt"/>
                </a:rPr>
                <a:t>?</a:t>
              </a:r>
              <a:endParaRPr kumimoji="0" lang="vi-VN" altLang="en-US" sz="2400" b="1" i="0" u="none" strike="noStrike" kern="1200" cap="none" spc="0" normalizeH="0" baseline="0" noProof="0" dirty="0">
                <a:ln>
                  <a:noFill/>
                </a:ln>
                <a:solidFill>
                  <a:srgbClr val="FF0000"/>
                </a:solidFill>
                <a:effectLst/>
                <a:uLnTx/>
                <a:uFillTx/>
                <a:latin typeface="+mn-lt"/>
                <a:ea typeface="+mn-ea"/>
                <a:cs typeface="Baloo 2" pitchFamily="2" charset="0"/>
              </a:endParaRPr>
            </a:p>
          </p:txBody>
        </p:sp>
      </p:grpSp>
      <p:pic>
        <p:nvPicPr>
          <p:cNvPr id="32" name="Picture 31">
            <a:extLst>
              <a:ext uri="{FF2B5EF4-FFF2-40B4-BE49-F238E27FC236}">
                <a16:creationId xmlns:a16="http://schemas.microsoft.com/office/drawing/2014/main" id="{B027C552-D093-422A-B803-F33EF5367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3430" y="5132489"/>
            <a:ext cx="1695843" cy="1646827"/>
          </a:xfrm>
          <a:prstGeom prst="rect">
            <a:avLst/>
          </a:prstGeom>
        </p:spPr>
      </p:pic>
      <p:grpSp>
        <p:nvGrpSpPr>
          <p:cNvPr id="37" name="Group 36">
            <a:extLst>
              <a:ext uri="{FF2B5EF4-FFF2-40B4-BE49-F238E27FC236}">
                <a16:creationId xmlns:a16="http://schemas.microsoft.com/office/drawing/2014/main" id="{873A3C25-4AA7-4945-AB8C-0B4B9E0D5D7A}"/>
              </a:ext>
            </a:extLst>
          </p:cNvPr>
          <p:cNvGrpSpPr/>
          <p:nvPr/>
        </p:nvGrpSpPr>
        <p:grpSpPr>
          <a:xfrm>
            <a:off x="8115300" y="2438400"/>
            <a:ext cx="2705100" cy="1247775"/>
            <a:chOff x="8115300" y="2438400"/>
            <a:chExt cx="2705100" cy="1247775"/>
          </a:xfrm>
        </p:grpSpPr>
        <p:cxnSp>
          <p:nvCxnSpPr>
            <p:cNvPr id="15" name="Straight Connector 14">
              <a:extLst>
                <a:ext uri="{FF2B5EF4-FFF2-40B4-BE49-F238E27FC236}">
                  <a16:creationId xmlns:a16="http://schemas.microsoft.com/office/drawing/2014/main" id="{041FC979-B114-40FB-874A-0F77D8C54DCD}"/>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F90CADB-1627-40BD-A957-21430C73F9F0}"/>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95346C9-D43C-429B-9F2F-CA355A5E706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32A83CB-A4BE-4C81-8200-324621375C7E}"/>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E6C68F42-0DF0-40B4-97E8-48EA32B937CC}"/>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9" name="TextBox 38">
            <a:extLst>
              <a:ext uri="{FF2B5EF4-FFF2-40B4-BE49-F238E27FC236}">
                <a16:creationId xmlns:a16="http://schemas.microsoft.com/office/drawing/2014/main" id="{D5EE7E36-8EB8-4DF4-BC10-58DB512E03BE}"/>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40" name="TextBox 39">
            <a:extLst>
              <a:ext uri="{FF2B5EF4-FFF2-40B4-BE49-F238E27FC236}">
                <a16:creationId xmlns:a16="http://schemas.microsoft.com/office/drawing/2014/main" id="{5C6D74F5-24EC-4C0D-BE25-2F7FC482D4E9}"/>
              </a:ext>
            </a:extLst>
          </p:cNvPr>
          <p:cNvSpPr txBox="1"/>
          <p:nvPr/>
        </p:nvSpPr>
        <p:spPr>
          <a:xfrm>
            <a:off x="600075" y="2343150"/>
            <a:ext cx="6267450" cy="3539430"/>
          </a:xfrm>
          <a:prstGeom prst="rect">
            <a:avLst/>
          </a:prstGeom>
          <a:noFill/>
        </p:spPr>
        <p:txBody>
          <a:bodyPr wrap="square" rtlCol="0">
            <a:spAutoFit/>
          </a:bodyPr>
          <a:lstStyle/>
          <a:p>
            <a:pPr algn="ctr"/>
            <a:r>
              <a:rPr lang="en-US" sz="3200" b="1" i="0" u="sng" dirty="0" err="1">
                <a:solidFill>
                  <a:srgbClr val="008000"/>
                </a:solidFill>
                <a:effectLst/>
                <a:latin typeface="+mj-lt"/>
              </a:rPr>
              <a:t>Bài</a:t>
            </a:r>
            <a:r>
              <a:rPr lang="en-US" sz="3200" b="1" i="0" u="sng" dirty="0">
                <a:solidFill>
                  <a:srgbClr val="008000"/>
                </a:solidFill>
                <a:effectLst/>
                <a:latin typeface="+mj-lt"/>
              </a:rPr>
              <a:t> </a:t>
            </a:r>
            <a:r>
              <a:rPr lang="en-US" sz="3200" b="1" i="0" u="sng" dirty="0" err="1">
                <a:solidFill>
                  <a:srgbClr val="008000"/>
                </a:solidFill>
                <a:effectLst/>
                <a:latin typeface="+mj-lt"/>
              </a:rPr>
              <a:t>giải</a:t>
            </a:r>
            <a:r>
              <a:rPr lang="en-US" sz="3200" b="1" i="0" u="sng" dirty="0">
                <a:solidFill>
                  <a:srgbClr val="008000"/>
                </a:solidFill>
                <a:effectLst/>
                <a:latin typeface="+mj-lt"/>
              </a:rPr>
              <a:t>:</a:t>
            </a:r>
            <a:endParaRPr lang="en-US" sz="3200" b="0" i="0" u="sng" dirty="0">
              <a:solidFill>
                <a:srgbClr val="000000"/>
              </a:solidFill>
              <a:effectLst/>
              <a:latin typeface="+mj-lt"/>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một</a:t>
            </a:r>
            <a:r>
              <a:rPr lang="en-US" sz="3200" b="1" i="0" dirty="0">
                <a:solidFill>
                  <a:srgbClr val="FF0000"/>
                </a:solidFill>
                <a:effectLst/>
                <a:latin typeface="+mj-lt"/>
              </a:rPr>
              <a:t> </a:t>
            </a:r>
            <a:r>
              <a:rPr lang="en-US" sz="3200" b="1" i="0" dirty="0" err="1">
                <a:solidFill>
                  <a:srgbClr val="FF0000"/>
                </a:solidFill>
                <a:effectLst/>
                <a:latin typeface="+mj-lt"/>
              </a:rPr>
              <a:t>tấm</a:t>
            </a:r>
            <a:r>
              <a:rPr lang="en-US" sz="3200" b="1" i="0" dirty="0">
                <a:solidFill>
                  <a:srgbClr val="FF0000"/>
                </a:solidFill>
                <a:effectLst/>
                <a:latin typeface="+mj-lt"/>
              </a:rPr>
              <a:t> </a:t>
            </a:r>
            <a:r>
              <a:rPr lang="en-US" sz="3200" b="1" i="0" dirty="0" err="1">
                <a:solidFill>
                  <a:srgbClr val="FF0000"/>
                </a:solidFill>
                <a:effectLst/>
                <a:latin typeface="+mj-lt"/>
              </a:rPr>
              <a:t>gỗ</a:t>
            </a:r>
            <a:r>
              <a:rPr lang="en-US" sz="3200" b="1" i="0" dirty="0">
                <a:solidFill>
                  <a:srgbClr val="FF0000"/>
                </a:solidFill>
                <a:effectLst/>
                <a:latin typeface="+mj-lt"/>
              </a:rPr>
              <a:t> </a:t>
            </a:r>
            <a:r>
              <a:rPr lang="en-US" sz="3200" b="1" i="0" dirty="0" err="1">
                <a:solidFill>
                  <a:srgbClr val="FF0000"/>
                </a:solidFill>
                <a:effectLst/>
                <a:latin typeface="+mj-lt"/>
              </a:rPr>
              <a:t>lát</a:t>
            </a:r>
            <a:r>
              <a:rPr lang="en-US" sz="3200" b="1" i="0" dirty="0">
                <a:solidFill>
                  <a:srgbClr val="FF0000"/>
                </a:solidFill>
                <a:effectLst/>
                <a:latin typeface="+mj-lt"/>
              </a:rPr>
              <a:t> </a:t>
            </a:r>
            <a:r>
              <a:rPr lang="en-US" sz="3200" b="1" i="0" dirty="0" err="1">
                <a:solidFill>
                  <a:srgbClr val="FF0000"/>
                </a:solidFill>
                <a:effectLst/>
                <a:latin typeface="+mj-lt"/>
              </a:rPr>
              <a:t>sàn</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45 x 9 = 405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mảng</a:t>
            </a:r>
            <a:r>
              <a:rPr lang="en-US" sz="3200" b="1" i="0" dirty="0">
                <a:solidFill>
                  <a:srgbClr val="FF0000"/>
                </a:solidFill>
                <a:effectLst/>
                <a:latin typeface="+mj-lt"/>
              </a:rPr>
              <a:t> </a:t>
            </a:r>
            <a:r>
              <a:rPr lang="en-US" sz="3200" b="1" i="0" dirty="0" err="1">
                <a:solidFill>
                  <a:srgbClr val="FF0000"/>
                </a:solidFill>
                <a:effectLst/>
                <a:latin typeface="+mj-lt"/>
              </a:rPr>
              <a:t>nền</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cần</a:t>
            </a:r>
            <a:r>
              <a:rPr lang="en-US" sz="3200" b="1" i="0" dirty="0">
                <a:solidFill>
                  <a:srgbClr val="FF0000"/>
                </a:solidFill>
                <a:effectLst/>
                <a:latin typeface="+mj-lt"/>
              </a:rPr>
              <a:t> </a:t>
            </a:r>
            <a:r>
              <a:rPr lang="en-US" sz="3200" b="1" i="0" dirty="0" err="1">
                <a:solidFill>
                  <a:srgbClr val="FF0000"/>
                </a:solidFill>
                <a:effectLst/>
                <a:latin typeface="+mj-lt"/>
              </a:rPr>
              <a:t>sửa</a:t>
            </a:r>
            <a:r>
              <a:rPr lang="en-US" sz="3200" b="1" i="0" dirty="0">
                <a:solidFill>
                  <a:srgbClr val="FF0000"/>
                </a:solidFill>
                <a:effectLst/>
                <a:latin typeface="+mj-lt"/>
              </a:rPr>
              <a:t> </a:t>
            </a:r>
            <a:r>
              <a:rPr lang="en-US" sz="3200" b="1" i="0" dirty="0" err="1">
                <a:solidFill>
                  <a:srgbClr val="FF0000"/>
                </a:solidFill>
                <a:effectLst/>
                <a:latin typeface="+mj-lt"/>
              </a:rPr>
              <a:t>chữa</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405 x 2 = </a:t>
            </a:r>
            <a:r>
              <a:rPr lang="en-US" sz="3200" b="1" dirty="0">
                <a:solidFill>
                  <a:srgbClr val="FF0000"/>
                </a:solidFill>
                <a:latin typeface="+mj-lt"/>
              </a:rPr>
              <a:t>810</a:t>
            </a:r>
            <a:r>
              <a:rPr lang="en-US" sz="3200" b="1" i="0" dirty="0">
                <a:solidFill>
                  <a:srgbClr val="FF0000"/>
                </a:solidFill>
                <a:effectLst/>
                <a:latin typeface="+mj-lt"/>
              </a:rPr>
              <a:t>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t>
            </a:r>
            <a:r>
              <a:rPr lang="en-US" sz="3200" b="1" dirty="0">
                <a:solidFill>
                  <a:srgbClr val="FF0000"/>
                </a:solidFill>
                <a:latin typeface="+mj-lt"/>
              </a:rPr>
              <a:t>810 </a:t>
            </a:r>
            <a:r>
              <a:rPr lang="en-US" sz="3200" b="1" i="0" dirty="0">
                <a:solidFill>
                  <a:srgbClr val="FF0000"/>
                </a:solidFill>
                <a:effectLst/>
                <a:latin typeface="+mj-lt"/>
              </a:rPr>
              <a:t>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wipe(down)">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wipe(down)">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txEl>
                                              <p:pRg st="3" end="3"/>
                                            </p:txEl>
                                          </p:spTgt>
                                        </p:tgtEl>
                                        <p:attrNameLst>
                                          <p:attrName>style.visibility</p:attrName>
                                        </p:attrNameLst>
                                      </p:cBhvr>
                                      <p:to>
                                        <p:strVal val="visible"/>
                                      </p:to>
                                    </p:set>
                                    <p:animEffect transition="in" filter="wipe(down)">
                                      <p:cBhvr>
                                        <p:cTn id="47" dur="500"/>
                                        <p:tgtEl>
                                          <p:spTgt spid="4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xEl>
                                              <p:pRg st="4" end="4"/>
                                            </p:txEl>
                                          </p:spTgt>
                                        </p:tgtEl>
                                        <p:attrNameLst>
                                          <p:attrName>style.visibility</p:attrName>
                                        </p:attrNameLst>
                                      </p:cBhvr>
                                      <p:to>
                                        <p:strVal val="visible"/>
                                      </p:to>
                                    </p:set>
                                    <p:animEffect transition="in" filter="wipe(down)">
                                      <p:cBhvr>
                                        <p:cTn id="52" dur="500"/>
                                        <p:tgtEl>
                                          <p:spTgt spid="4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0">
                                            <p:txEl>
                                              <p:pRg st="5" end="5"/>
                                            </p:txEl>
                                          </p:spTgt>
                                        </p:tgtEl>
                                        <p:attrNameLst>
                                          <p:attrName>style.visibility</p:attrName>
                                        </p:attrNameLst>
                                      </p:cBhvr>
                                      <p:to>
                                        <p:strVal val="visible"/>
                                      </p:to>
                                    </p:set>
                                    <p:animEffect transition="in" filter="wipe(down)">
                                      <p:cBhvr>
                                        <p:cTn id="57"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917956" y="2715244"/>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7.08333E-6 -6.2963E-6 L 0.06225 -0.09005 L 0.12384 -0.01968 L 0.1323 -0.25765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pic>
        <p:nvPicPr>
          <p:cNvPr id="3" name="Picture 2">
            <a:extLst>
              <a:ext uri="{FF2B5EF4-FFF2-40B4-BE49-F238E27FC236}">
                <a16:creationId xmlns:a16="http://schemas.microsoft.com/office/drawing/2014/main" id="{1D04ADBA-C7EA-45BE-81D8-DDBCF460A022}"/>
              </a:ext>
            </a:extLst>
          </p:cNvPr>
          <p:cNvPicPr>
            <a:picLocks noChangeAspect="1"/>
          </p:cNvPicPr>
          <p:nvPr/>
        </p:nvPicPr>
        <p:blipFill>
          <a:blip r:embed="rId7"/>
          <a:stretch>
            <a:fillRect/>
          </a:stretch>
        </p:blipFill>
        <p:spPr>
          <a:xfrm>
            <a:off x="2378449" y="634913"/>
            <a:ext cx="7315834" cy="3023878"/>
          </a:xfrm>
          <a:prstGeom prst="rect">
            <a:avLst/>
          </a:prstGeom>
        </p:spPr>
      </p:pic>
    </p:spTree>
    <p:extLst>
      <p:ext uri="{BB962C8B-B14F-4D97-AF65-F5344CB8AC3E}">
        <p14:creationId xmlns:p14="http://schemas.microsoft.com/office/powerpoint/2010/main" val="102587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Calibri" panose="020F0502020204030204" pitchFamily="34" charset="0"/>
                  <a:cs typeface="Calibri" panose="020F0502020204030204" pitchFamily="34" charset="0"/>
                </a:rPr>
                <a:t>Hình </a:t>
              </a:r>
              <a:r>
                <a:rPr lang="vi-VN" sz="3200" b="1" i="0" dirty="0">
                  <a:solidFill>
                    <a:srgbClr val="000000"/>
                  </a:solidFill>
                  <a:effectLst/>
                  <a:latin typeface="HP001 4 hàng" panose="020B0603050302020204" pitchFamily="34" charset="0"/>
                  <a:cs typeface="Calibri" panose="020F0502020204030204" pitchFamily="34" charset="0"/>
                </a:rPr>
                <a:t>H</a:t>
              </a:r>
              <a:r>
                <a:rPr lang="vi-VN" sz="3200" b="1" i="0" dirty="0">
                  <a:solidFill>
                    <a:srgbClr val="000000"/>
                  </a:solidFill>
                  <a:effectLst/>
                  <a:latin typeface="Calibri" panose="020F0502020204030204" pitchFamily="34" charset="0"/>
                  <a:cs typeface="Calibri" panose="020F0502020204030204" pitchFamily="34" charset="0"/>
                </a:rPr>
                <a:t>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b="1" dirty="0"/>
              <a:t>a) </a:t>
            </a:r>
            <a:r>
              <a:rPr lang="en-US" sz="3200" b="1" dirty="0" err="1"/>
              <a:t>Tính</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mỗi</a:t>
            </a:r>
            <a:r>
              <a:rPr lang="en-US" sz="3200" b="1" dirty="0"/>
              <a:t> </a:t>
            </a:r>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có</a:t>
            </a:r>
            <a:r>
              <a:rPr lang="en-US" sz="3200" b="1" dirty="0"/>
              <a:t> </a:t>
            </a:r>
            <a:r>
              <a:rPr lang="en-US" sz="3200" b="1" dirty="0" err="1"/>
              <a:t>trong</a:t>
            </a:r>
            <a:r>
              <a:rPr lang="en-US" sz="3200" b="1" dirty="0"/>
              <a:t> </a:t>
            </a:r>
            <a:r>
              <a:rPr lang="en-US" sz="3200" b="1" dirty="0" err="1"/>
              <a:t>hình</a:t>
            </a:r>
            <a:r>
              <a:rPr lang="en-US" sz="3200" b="1" dirty="0"/>
              <a:t> </a:t>
            </a:r>
            <a:r>
              <a:rPr lang="en-US" sz="3200" b="1" dirty="0" err="1"/>
              <a:t>vẽ</a:t>
            </a:r>
            <a:r>
              <a:rPr lang="en-US" sz="3200" b="1" dirty="0"/>
              <a:t>.</a:t>
            </a:r>
          </a:p>
          <a:p>
            <a:pPr algn="just">
              <a:lnSpc>
                <a:spcPct val="150000"/>
              </a:lnSpc>
            </a:pPr>
            <a:r>
              <a:rPr lang="en-US" sz="3200" b="1" dirty="0"/>
              <a:t>b) </a:t>
            </a:r>
            <a:r>
              <a:rPr lang="en-US" sz="3200" b="1" dirty="0" err="1"/>
              <a:t>Tính</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4 hàng" panose="020B0603050302020204" pitchFamily="34" charset="0"/>
              </a:rPr>
              <a:t>H</a:t>
            </a:r>
            <a:r>
              <a:rPr lang="en-US" sz="3200" b="1" dirty="0"/>
              <a:t>.</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0" y="-30750"/>
            <a:ext cx="12192000" cy="6888750"/>
          </a:xfrm>
          <a:prstGeom prst="rect">
            <a:avLst/>
          </a:prstGeom>
        </p:spPr>
      </p:pic>
      <p:pic>
        <p:nvPicPr>
          <p:cNvPr id="50" name="Picture 49"/>
          <p:cNvPicPr>
            <a:picLocks noChangeAspect="1"/>
          </p:cNvPicPr>
          <p:nvPr/>
        </p:nvPicPr>
        <p:blipFill>
          <a:blip r:embed="rId4"/>
          <a:stretch>
            <a:fillRect/>
          </a:stretch>
        </p:blipFill>
        <p:spPr>
          <a:xfrm>
            <a:off x="485016" y="257175"/>
            <a:ext cx="11097384" cy="6267449"/>
          </a:xfrm>
          <a:prstGeom prst="rect">
            <a:avLst/>
          </a:prstGeom>
        </p:spPr>
      </p:pic>
      <p:pic>
        <p:nvPicPr>
          <p:cNvPr id="43" name="Picture 42">
            <a:extLst>
              <a:ext uri="{FF2B5EF4-FFF2-40B4-BE49-F238E27FC236}">
                <a16:creationId xmlns:a16="http://schemas.microsoft.com/office/drawing/2014/main" id="{61D3C5A3-00BB-4A5F-85AA-F6D03D6B7021}"/>
              </a:ext>
            </a:extLst>
          </p:cNvPr>
          <p:cNvPicPr>
            <a:picLocks noChangeAspect="1"/>
          </p:cNvPicPr>
          <p:nvPr/>
        </p:nvPicPr>
        <p:blipFill>
          <a:blip r:embed="rId5"/>
          <a:stretch>
            <a:fillRect/>
          </a:stretch>
        </p:blipFill>
        <p:spPr>
          <a:xfrm>
            <a:off x="8537810" y="2314575"/>
            <a:ext cx="2658828" cy="3524250"/>
          </a:xfrm>
          <a:prstGeom prst="rect">
            <a:avLst/>
          </a:prstGeom>
        </p:spPr>
      </p:pic>
      <p:sp>
        <p:nvSpPr>
          <p:cNvPr id="2" name="TextBox 1">
            <a:extLst>
              <a:ext uri="{FF2B5EF4-FFF2-40B4-BE49-F238E27FC236}">
                <a16:creationId xmlns:a16="http://schemas.microsoft.com/office/drawing/2014/main" id="{902463E6-7644-4513-A699-E252A81D6F48}"/>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mj-lt"/>
              </a:rPr>
              <a:t>Bài</a:t>
            </a:r>
            <a:r>
              <a:rPr lang="en-US" sz="3200" b="1" i="0" dirty="0">
                <a:solidFill>
                  <a:srgbClr val="FF0000"/>
                </a:solidFill>
                <a:effectLst/>
                <a:latin typeface="+mj-lt"/>
              </a:rPr>
              <a:t> </a:t>
            </a:r>
            <a:r>
              <a:rPr lang="en-US" sz="3200" b="1" i="0" dirty="0" err="1">
                <a:solidFill>
                  <a:srgbClr val="FF0000"/>
                </a:solidFill>
                <a:effectLst/>
                <a:latin typeface="+mj-lt"/>
              </a:rPr>
              <a:t>giải</a:t>
            </a:r>
            <a:r>
              <a:rPr lang="en-US" sz="3200" b="1" i="0" dirty="0">
                <a:solidFill>
                  <a:srgbClr val="FF0000"/>
                </a:solidFill>
                <a:effectLst/>
                <a:latin typeface="+mj-lt"/>
              </a:rPr>
              <a:t>:</a:t>
            </a:r>
          </a:p>
          <a:p>
            <a:pPr algn="ctr"/>
            <a:r>
              <a:rPr lang="en-US" sz="3200" b="1" i="0" dirty="0">
                <a:solidFill>
                  <a:srgbClr val="FF0000"/>
                </a:solidFill>
                <a:effectLst/>
                <a:latin typeface="+mj-lt"/>
              </a:rPr>
              <a:t>a)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ABCD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8 x 6 = 48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DMNP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a:solidFill>
                  <a:srgbClr val="FF0000"/>
                </a:solidFill>
                <a:latin typeface="+mj-lt"/>
              </a:rPr>
              <a:t>10</a:t>
            </a:r>
            <a:r>
              <a:rPr lang="en-US" sz="3200" b="1" i="0">
                <a:solidFill>
                  <a:srgbClr val="FF0000"/>
                </a:solidFill>
                <a:effectLst/>
                <a:latin typeface="+mj-lt"/>
              </a:rPr>
              <a:t> x </a:t>
            </a:r>
            <a:r>
              <a:rPr lang="en-US" sz="3200" b="1">
                <a:solidFill>
                  <a:srgbClr val="FF0000"/>
                </a:solidFill>
                <a:latin typeface="+mj-lt"/>
              </a:rPr>
              <a:t>7</a:t>
            </a:r>
            <a:r>
              <a:rPr lang="en-US" sz="3200" b="1" i="0">
                <a:solidFill>
                  <a:srgbClr val="FF0000"/>
                </a:solidFill>
                <a:effectLst/>
                <a:latin typeface="+mj-lt"/>
              </a:rPr>
              <a:t> </a:t>
            </a:r>
            <a:r>
              <a:rPr lang="en-US" sz="3200" b="1" i="0" dirty="0">
                <a:solidFill>
                  <a:srgbClr val="FF0000"/>
                </a:solidFill>
                <a:effectLst/>
                <a:latin typeface="+mj-lt"/>
              </a:rPr>
              <a:t>= 70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a:solidFill>
                  <a:srgbClr val="FF0000"/>
                </a:solidFill>
                <a:effectLst/>
                <a:latin typeface="+mj-lt"/>
              </a:rPr>
              <a:t>b)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a:solidFill>
                  <a:srgbClr val="FF0000"/>
                </a:solidFill>
                <a:effectLst/>
                <a:latin typeface="HP001 4 hàng" panose="020B0603050302020204" pitchFamily="34" charset="0"/>
              </a:rPr>
              <a:t>H</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48 + 70 = 118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 48 cm</a:t>
            </a:r>
            <a:r>
              <a:rPr lang="en-US" sz="3200" b="1" i="0" baseline="30000" dirty="0">
                <a:solidFill>
                  <a:srgbClr val="FF0000"/>
                </a:solidFill>
                <a:effectLst/>
                <a:latin typeface="+mj-lt"/>
              </a:rPr>
              <a:t>2</a:t>
            </a:r>
            <a:r>
              <a:rPr lang="en-US" sz="3200" b="1" i="0" dirty="0">
                <a:solidFill>
                  <a:srgbClr val="FF0000"/>
                </a:solidFill>
                <a:effectLst/>
                <a:latin typeface="+mj-lt"/>
              </a:rPr>
              <a:t>; 70 cm</a:t>
            </a:r>
            <a:r>
              <a:rPr lang="en-US" sz="3200" b="1" i="0" baseline="30000" dirty="0">
                <a:solidFill>
                  <a:srgbClr val="FF0000"/>
                </a:solidFill>
                <a:effectLst/>
                <a:latin typeface="+mj-lt"/>
              </a:rPr>
              <a:t>2</a:t>
            </a:r>
            <a:br>
              <a:rPr lang="en-US" sz="3200" b="1" i="0" baseline="30000" dirty="0">
                <a:solidFill>
                  <a:srgbClr val="FF0000"/>
                </a:solidFill>
                <a:effectLst/>
                <a:latin typeface="+mj-lt"/>
              </a:rPr>
            </a:br>
            <a:r>
              <a:rPr lang="en-US" sz="3200" b="1" i="0" baseline="30000" dirty="0">
                <a:solidFill>
                  <a:srgbClr val="FF0000"/>
                </a:solidFill>
                <a:effectLst/>
                <a:latin typeface="+mj-lt"/>
              </a:rPr>
              <a:t> </a:t>
            </a:r>
            <a:r>
              <a:rPr lang="en-US" sz="3200" b="1" i="0" dirty="0">
                <a:solidFill>
                  <a:srgbClr val="FF0000"/>
                </a:solidFill>
                <a:effectLst/>
                <a:latin typeface="+mj-lt"/>
              </a:rPr>
              <a:t>b) 118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24591374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481159" y="74676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28614" y="0"/>
            <a:ext cx="12512843" cy="6858001"/>
            <a:chOff x="-128614" y="0"/>
            <a:chExt cx="12512843" cy="6858001"/>
          </a:xfrm>
        </p:grpSpPr>
        <p:pic>
          <p:nvPicPr>
            <p:cNvPr id="9" name="Picture 8">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10" name="Picture 9">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215284" y="4683127"/>
            <a:ext cx="1022363" cy="1582671"/>
          </a:xfrm>
          <a:prstGeom prst="rect">
            <a:avLst/>
          </a:prstGeom>
        </p:spPr>
      </p:pic>
      <p:pic>
        <p:nvPicPr>
          <p:cNvPr id="11" name="Picture 2" descr="Mật Ong Clip nghệ thuật - con ong png tải về - Miễn phí trong suốt Cười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19" b="98125" l="3111" r="97111">
                        <a14:foregroundMark x1="33889" y1="27187" x2="33889" y2="27187"/>
                        <a14:foregroundMark x1="51556" y1="21563" x2="51556" y2="21563"/>
                        <a14:foregroundMark x1="10333" y1="11563" x2="49444" y2="53125"/>
                        <a14:foregroundMark x1="55778" y1="11094" x2="51556" y2="49844"/>
                        <a14:foregroundMark x1="78889" y1="34531" x2="84889" y2="54219"/>
                        <a14:foregroundMark x1="92667" y1="40156" x2="94000" y2="59844"/>
                        <a14:foregroundMark x1="73000" y1="15313" x2="84667" y2="30781"/>
                        <a14:foregroundMark x1="85444" y1="16719" x2="89778" y2="36406"/>
                        <a14:backgroundMark x1="80111" y1="24531" x2="80000" y2="29063"/>
                        <a14:backgroundMark x1="80000" y1="23281" x2="81111" y2="25156"/>
                        <a14:backgroundMark x1="75778" y1="18906" x2="81000" y2="24688"/>
                        <a14:backgroundMark x1="83222" y1="29844" x2="81333" y2="24688"/>
                        <a14:backgroundMark x1="82889" y1="20938" x2="87222" y2="30781"/>
                        <a14:backgroundMark x1="86889" y1="30312" x2="88111" y2="33438"/>
                        <a14:backgroundMark x1="86778" y1="20781" x2="88667" y2="28281"/>
                        <a14:backgroundMark x1="88889" y1="28438" x2="88667" y2="3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12068" y="4200527"/>
            <a:ext cx="2190754" cy="1557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563E34-692B-43F5-960D-9C5798E03A11}"/>
              </a:ext>
            </a:extLst>
          </p:cNvPr>
          <p:cNvPicPr>
            <a:picLocks noChangeAspect="1"/>
          </p:cNvPicPr>
          <p:nvPr/>
        </p:nvPicPr>
        <p:blipFill>
          <a:blip r:embed="rId10"/>
          <a:stretch>
            <a:fillRect/>
          </a:stretch>
        </p:blipFill>
        <p:spPr>
          <a:xfrm>
            <a:off x="2318813" y="1002661"/>
            <a:ext cx="7315834" cy="3023878"/>
          </a:xfrm>
          <a:prstGeom prst="rect">
            <a:avLst/>
          </a:prstGeom>
        </p:spPr>
      </p:pic>
    </p:spTree>
    <p:extLst>
      <p:ext uri="{BB962C8B-B14F-4D97-AF65-F5344CB8AC3E}">
        <p14:creationId xmlns:p14="http://schemas.microsoft.com/office/powerpoint/2010/main" val="3010153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5E-6 1.85185E-6 L 0.48385 0.04143 " pathEditMode="relative" rAng="0" ptsTypes="AA">
                                      <p:cBhvr>
                                        <p:cTn id="6" dur="4600" fill="hold"/>
                                        <p:tgtEl>
                                          <p:spTgt spid="7"/>
                                        </p:tgtEl>
                                        <p:attrNameLst>
                                          <p:attrName>ppt_x</p:attrName>
                                          <p:attrName>ppt_y</p:attrName>
                                        </p:attrNameLst>
                                      </p:cBhvr>
                                      <p:rCtr x="24193" y="206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60" presetClass="path" presetSubtype="0" accel="50000" decel="50000" fill="hold" nodeType="withEffect">
                                  <p:stCondLst>
                                    <p:cond delay="0"/>
                                  </p:stCondLst>
                                  <p:childTnLst>
                                    <p:animMotion origin="layout" path="M 3.54167E-6 4.07407E-6 C -0.00391 0.05301 -0.01394 0.12708 -0.04922 0.12592 C -0.10026 0.12592 -0.10417 -0.12199 -0.16498 -0.12292 C -0.21993 -0.12292 -0.19063 0.09398 -0.24349 0.09305 C -0.29844 0.09305 -0.26914 -0.06389 -0.32813 -0.06389 C -0.38112 -0.06389 -0.3517 0.04189 -0.3987 0.04189 C -0.44401 0.04189 -0.42045 -0.03889 -0.46159 -0.03889 C -0.48516 -0.03889 -0.48724 -0.0169 -0.48894 4.07407E-6 " pathEditMode="relative" rAng="0" ptsTypes="AAAAAAAA">
                                      <p:cBhvr>
                                        <p:cTn id="14" dur="4250" fill="hold"/>
                                        <p:tgtEl>
                                          <p:spTgt spid="11"/>
                                        </p:tgtEl>
                                        <p:attrNameLst>
                                          <p:attrName>ppt_x</p:attrName>
                                          <p:attrName>ppt_y</p:attrName>
                                        </p:attrNameLst>
                                      </p:cBhvr>
                                      <p:rCtr x="-2445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4" name="Rounded Rectangle 3"/>
          <p:cNvSpPr/>
          <p:nvPr/>
        </p:nvSpPr>
        <p:spPr>
          <a:xfrm>
            <a:off x="237364" y="145925"/>
            <a:ext cx="11554585" cy="1416176"/>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061596" y="309410"/>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Calibri" panose="020F0502020204030204" pitchFamily="34" charset="0"/>
                <a:cs typeface="Calibri" panose="020F050202020403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mj-lt"/>
              </a:rPr>
              <a:t>Bài</a:t>
            </a:r>
            <a:r>
              <a:rPr lang="en-US" sz="2400" b="1" i="0" u="sng" dirty="0">
                <a:solidFill>
                  <a:srgbClr val="FF0000"/>
                </a:solidFill>
                <a:effectLst/>
                <a:latin typeface="+mj-lt"/>
              </a:rPr>
              <a:t> </a:t>
            </a:r>
            <a:r>
              <a:rPr lang="en-US" sz="2400" b="1" i="0" u="sng" dirty="0" err="1">
                <a:solidFill>
                  <a:srgbClr val="FF0000"/>
                </a:solidFill>
                <a:effectLst/>
                <a:latin typeface="+mj-lt"/>
              </a:rPr>
              <a:t>giải</a:t>
            </a:r>
            <a:r>
              <a:rPr lang="en-US" sz="2400" b="1" i="0" u="sng"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+ 6)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x 6 = 24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+ 7) x 2 = 22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 </a:t>
            </a:r>
          </a:p>
          <a:p>
            <a:pPr algn="ctr"/>
            <a:r>
              <a:rPr lang="en-US" sz="2400" b="1" i="0" dirty="0">
                <a:solidFill>
                  <a:srgbClr val="FF0000"/>
                </a:solidFill>
                <a:effectLst/>
                <a:latin typeface="+mj-lt"/>
              </a:rPr>
              <a:t>4 x 7 = 28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 (5 + 5)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5 x 5 = 25 (cm</a:t>
            </a:r>
            <a:r>
              <a:rPr lang="en-US" sz="2400" b="1" i="0" baseline="30000" dirty="0">
                <a:solidFill>
                  <a:srgbClr val="FF0000"/>
                </a:solidFill>
                <a:effectLst/>
                <a:latin typeface="+mj-lt"/>
              </a:rPr>
              <a:t>2</a:t>
            </a:r>
            <a:r>
              <a:rPr lang="en-US" sz="2400" b="1" i="0" dirty="0">
                <a:solidFill>
                  <a:srgbClr val="FF0000"/>
                </a:solidFill>
                <a:effectLst/>
                <a:latin typeface="+mj-lt"/>
              </a:rPr>
              <a:t>)</a:t>
            </a:r>
          </a:p>
        </p:txBody>
      </p:sp>
    </p:spTree>
    <p:extLst>
      <p:ext uri="{BB962C8B-B14F-4D97-AF65-F5344CB8AC3E}">
        <p14:creationId xmlns:p14="http://schemas.microsoft.com/office/powerpoint/2010/main" val="1323574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down)">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down)">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down)">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wipe(down)">
                                      <p:cBhvr>
                                        <p:cTn id="37" dur="500"/>
                                        <p:tgtEl>
                                          <p:spTgt spid="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Effect transition="in" filter="wipe(down)">
                                      <p:cBhvr>
                                        <p:cTn id="42" dur="500"/>
                                        <p:tgtEl>
                                          <p:spTgt spid="1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animEffect transition="in" filter="wipe(down)">
                                      <p:cBhvr>
                                        <p:cTn id="47" dur="500"/>
                                        <p:tgtEl>
                                          <p:spTgt spid="1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8" end="8"/>
                                            </p:txEl>
                                          </p:spTgt>
                                        </p:tgtEl>
                                        <p:attrNameLst>
                                          <p:attrName>style.visibility</p:attrName>
                                        </p:attrNameLst>
                                      </p:cBhvr>
                                      <p:to>
                                        <p:strVal val="visible"/>
                                      </p:to>
                                    </p:set>
                                    <p:animEffect transition="in" filter="wipe(down)">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xEl>
                                              <p:pRg st="9" end="9"/>
                                            </p:txEl>
                                          </p:spTgt>
                                        </p:tgtEl>
                                        <p:attrNameLst>
                                          <p:attrName>style.visibility</p:attrName>
                                        </p:attrNameLst>
                                      </p:cBhvr>
                                      <p:to>
                                        <p:strVal val="visible"/>
                                      </p:to>
                                    </p:set>
                                    <p:animEffect transition="in" filter="wipe(down)">
                                      <p:cBhvr>
                                        <p:cTn id="57" dur="500"/>
                                        <p:tgtEl>
                                          <p:spTgt spid="1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10" end="10"/>
                                            </p:txEl>
                                          </p:spTgt>
                                        </p:tgtEl>
                                        <p:attrNameLst>
                                          <p:attrName>style.visibility</p:attrName>
                                        </p:attrNameLst>
                                      </p:cBhvr>
                                      <p:to>
                                        <p:strVal val="visible"/>
                                      </p:to>
                                    </p:set>
                                    <p:animEffect transition="in" filter="wipe(down)">
                                      <p:cBhvr>
                                        <p:cTn id="62" dur="500"/>
                                        <p:tgtEl>
                                          <p:spTgt spid="1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11" end="11"/>
                                            </p:txEl>
                                          </p:spTgt>
                                        </p:tgtEl>
                                        <p:attrNameLst>
                                          <p:attrName>style.visibility</p:attrName>
                                        </p:attrNameLst>
                                      </p:cBhvr>
                                      <p:to>
                                        <p:strVal val="visible"/>
                                      </p:to>
                                    </p:set>
                                    <p:animEffect transition="in" filter="wipe(down)">
                                      <p:cBhvr>
                                        <p:cTn id="67" dur="500"/>
                                        <p:tgtEl>
                                          <p:spTgt spid="1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5">
                                            <p:txEl>
                                              <p:pRg st="12" end="12"/>
                                            </p:txEl>
                                          </p:spTgt>
                                        </p:tgtEl>
                                        <p:attrNameLst>
                                          <p:attrName>style.visibility</p:attrName>
                                        </p:attrNameLst>
                                      </p:cBhvr>
                                      <p:to>
                                        <p:strVal val="visible"/>
                                      </p:to>
                                    </p:set>
                                    <p:animEffect transition="in" filter="wipe(down)">
                                      <p:cBhvr>
                                        <p:cTn id="72"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761999" y="2905125"/>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284096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31578" y="956930"/>
            <a:ext cx="11734079" cy="5644999"/>
          </a:xfrm>
          <a:custGeom>
            <a:avLst/>
            <a:gdLst>
              <a:gd name="csX0" fmla="*/ 0 w 11734079"/>
              <a:gd name="csY0" fmla="*/ 940852 h 5644999"/>
              <a:gd name="csX1" fmla="*/ 940852 w 11734079"/>
              <a:gd name="csY1" fmla="*/ 0 h 5644999"/>
              <a:gd name="csX2" fmla="*/ 1597677 w 11734079"/>
              <a:gd name="csY2" fmla="*/ 0 h 5644999"/>
              <a:gd name="csX3" fmla="*/ 2451550 w 11734079"/>
              <a:gd name="csY3" fmla="*/ 0 h 5644999"/>
              <a:gd name="csX4" fmla="*/ 3009851 w 11734079"/>
              <a:gd name="csY4" fmla="*/ 0 h 5644999"/>
              <a:gd name="csX5" fmla="*/ 3568152 w 11734079"/>
              <a:gd name="csY5" fmla="*/ 0 h 5644999"/>
              <a:gd name="csX6" fmla="*/ 4224977 w 11734079"/>
              <a:gd name="csY6" fmla="*/ 0 h 5644999"/>
              <a:gd name="csX7" fmla="*/ 5078850 w 11734079"/>
              <a:gd name="csY7" fmla="*/ 0 h 5644999"/>
              <a:gd name="csX8" fmla="*/ 5735675 w 11734079"/>
              <a:gd name="csY8" fmla="*/ 0 h 5644999"/>
              <a:gd name="csX9" fmla="*/ 6293976 w 11734079"/>
              <a:gd name="csY9" fmla="*/ 0 h 5644999"/>
              <a:gd name="csX10" fmla="*/ 7147848 w 11734079"/>
              <a:gd name="csY10" fmla="*/ 0 h 5644999"/>
              <a:gd name="csX11" fmla="*/ 7804673 w 11734079"/>
              <a:gd name="csY11" fmla="*/ 0 h 5644999"/>
              <a:gd name="csX12" fmla="*/ 8658546 w 11734079"/>
              <a:gd name="csY12" fmla="*/ 0 h 5644999"/>
              <a:gd name="csX13" fmla="*/ 9315371 w 11734079"/>
              <a:gd name="csY13" fmla="*/ 0 h 5644999"/>
              <a:gd name="csX14" fmla="*/ 10070719 w 11734079"/>
              <a:gd name="csY14" fmla="*/ 0 h 5644999"/>
              <a:gd name="csX15" fmla="*/ 10793227 w 11734079"/>
              <a:gd name="csY15" fmla="*/ 0 h 5644999"/>
              <a:gd name="csX16" fmla="*/ 11734079 w 11734079"/>
              <a:gd name="csY16" fmla="*/ 940852 h 5644999"/>
              <a:gd name="csX17" fmla="*/ 11734079 w 11734079"/>
              <a:gd name="csY17" fmla="*/ 1568068 h 5644999"/>
              <a:gd name="csX18" fmla="*/ 11734079 w 11734079"/>
              <a:gd name="csY18" fmla="*/ 2082385 h 5644999"/>
              <a:gd name="csX19" fmla="*/ 11734079 w 11734079"/>
              <a:gd name="csY19" fmla="*/ 2747234 h 5644999"/>
              <a:gd name="csX20" fmla="*/ 11734079 w 11734079"/>
              <a:gd name="csY20" fmla="*/ 3336816 h 5644999"/>
              <a:gd name="csX21" fmla="*/ 11734079 w 11734079"/>
              <a:gd name="csY21" fmla="*/ 3888766 h 5644999"/>
              <a:gd name="csX22" fmla="*/ 11734079 w 11734079"/>
              <a:gd name="csY22" fmla="*/ 4704147 h 5644999"/>
              <a:gd name="csX23" fmla="*/ 10793227 w 11734079"/>
              <a:gd name="csY23" fmla="*/ 5644999 h 5644999"/>
              <a:gd name="csX24" fmla="*/ 10234926 w 11734079"/>
              <a:gd name="csY24" fmla="*/ 5644999 h 5644999"/>
              <a:gd name="csX25" fmla="*/ 9578101 w 11734079"/>
              <a:gd name="csY25" fmla="*/ 5644999 h 5644999"/>
              <a:gd name="csX26" fmla="*/ 8724228 w 11734079"/>
              <a:gd name="csY26" fmla="*/ 5644999 h 5644999"/>
              <a:gd name="csX27" fmla="*/ 8264451 w 11734079"/>
              <a:gd name="csY27" fmla="*/ 5644999 h 5644999"/>
              <a:gd name="csX28" fmla="*/ 7804673 w 11734079"/>
              <a:gd name="csY28" fmla="*/ 5644999 h 5644999"/>
              <a:gd name="csX29" fmla="*/ 7049325 w 11734079"/>
              <a:gd name="csY29" fmla="*/ 5644999 h 5644999"/>
              <a:gd name="csX30" fmla="*/ 6195452 w 11734079"/>
              <a:gd name="csY30" fmla="*/ 5644999 h 5644999"/>
              <a:gd name="csX31" fmla="*/ 5735675 w 11734079"/>
              <a:gd name="csY31" fmla="*/ 5644999 h 5644999"/>
              <a:gd name="csX32" fmla="*/ 5177373 w 11734079"/>
              <a:gd name="csY32" fmla="*/ 5644999 h 5644999"/>
              <a:gd name="csX33" fmla="*/ 4717596 w 11734079"/>
              <a:gd name="csY33" fmla="*/ 5644999 h 5644999"/>
              <a:gd name="csX34" fmla="*/ 3863723 w 11734079"/>
              <a:gd name="csY34" fmla="*/ 5644999 h 5644999"/>
              <a:gd name="csX35" fmla="*/ 3305422 w 11734079"/>
              <a:gd name="csY35" fmla="*/ 5644999 h 5644999"/>
              <a:gd name="csX36" fmla="*/ 2747121 w 11734079"/>
              <a:gd name="csY36" fmla="*/ 5644999 h 5644999"/>
              <a:gd name="csX37" fmla="*/ 2287343 w 11734079"/>
              <a:gd name="csY37" fmla="*/ 5644999 h 5644999"/>
              <a:gd name="csX38" fmla="*/ 1926090 w 11734079"/>
              <a:gd name="csY38" fmla="*/ 5644999 h 5644999"/>
              <a:gd name="csX39" fmla="*/ 940852 w 11734079"/>
              <a:gd name="csY39" fmla="*/ 5644999 h 5644999"/>
              <a:gd name="csX40" fmla="*/ 0 w 11734079"/>
              <a:gd name="csY40" fmla="*/ 4704147 h 5644999"/>
              <a:gd name="csX41" fmla="*/ 0 w 11734079"/>
              <a:gd name="csY41" fmla="*/ 4039298 h 5644999"/>
              <a:gd name="csX42" fmla="*/ 0 w 11734079"/>
              <a:gd name="csY42" fmla="*/ 3487348 h 5644999"/>
              <a:gd name="csX43" fmla="*/ 0 w 11734079"/>
              <a:gd name="csY43" fmla="*/ 2784867 h 5644999"/>
              <a:gd name="csX44" fmla="*/ 0 w 11734079"/>
              <a:gd name="csY44" fmla="*/ 2120018 h 5644999"/>
              <a:gd name="csX45" fmla="*/ 0 w 11734079"/>
              <a:gd name="csY45" fmla="*/ 1605701 h 5644999"/>
              <a:gd name="csX46" fmla="*/ 0 w 11734079"/>
              <a:gd name="csY46" fmla="*/ 940852 h 56449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352675" y="-76405"/>
            <a:ext cx="7591425" cy="1988825"/>
            <a:chOff x="3995634" y="-110923"/>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95634" y="-110923"/>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654764" y="42182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sp>
        <p:nvSpPr>
          <p:cNvPr id="14" name="Text Placeholder 7">
            <a:extLst>
              <a:ext uri="{FF2B5EF4-FFF2-40B4-BE49-F238E27FC236}">
                <a16:creationId xmlns:a16="http://schemas.microsoft.com/office/drawing/2014/main" id="{E1D58918-D817-9015-8DA2-F9F64741409B}"/>
              </a:ext>
            </a:extLst>
          </p:cNvPr>
          <p:cNvSpPr txBox="1">
            <a:spLocks/>
          </p:cNvSpPr>
          <p:nvPr/>
        </p:nvSpPr>
        <p:spPr>
          <a:xfrm>
            <a:off x="1104900" y="1819231"/>
            <a:ext cx="10712302" cy="385654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Tiếp tục củng cố kiến thức tính diện tích hình chữ nhật, hình vuông. </a:t>
            </a:r>
          </a:p>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Giải quyết được một số tình huống thực tế liên quan đến chu vi, diện tích các hình đã học.</a:t>
            </a:r>
          </a:p>
        </p:txBody>
      </p:sp>
      <p:grpSp>
        <p:nvGrpSpPr>
          <p:cNvPr id="42" name="组合 12">
            <a:extLst>
              <a:ext uri="{FF2B5EF4-FFF2-40B4-BE49-F238E27FC236}">
                <a16:creationId xmlns:a16="http://schemas.microsoft.com/office/drawing/2014/main" id="{7752E726-CF76-057B-F88C-D67A641CA347}"/>
              </a:ext>
            </a:extLst>
          </p:cNvPr>
          <p:cNvGrpSpPr/>
          <p:nvPr/>
        </p:nvGrpSpPr>
        <p:grpSpPr>
          <a:xfrm rot="20461740">
            <a:off x="714134" y="1958758"/>
            <a:ext cx="394185" cy="523220"/>
            <a:chOff x="1267237" y="4063723"/>
            <a:chExt cx="1172592" cy="1633785"/>
          </a:xfrm>
        </p:grpSpPr>
        <p:sp>
          <p:nvSpPr>
            <p:cNvPr id="43" name="五角星 2">
              <a:extLst>
                <a:ext uri="{FF2B5EF4-FFF2-40B4-BE49-F238E27FC236}">
                  <a16:creationId xmlns:a16="http://schemas.microsoft.com/office/drawing/2014/main" id="{DF3B2043-4A97-C59D-9674-9233C06D023D}"/>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44" name="文本框 14">
              <a:extLst>
                <a:ext uri="{FF2B5EF4-FFF2-40B4-BE49-F238E27FC236}">
                  <a16:creationId xmlns:a16="http://schemas.microsoft.com/office/drawing/2014/main" id="{79933412-E084-DB6A-F11B-B78BAF802820}"/>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grpSp>
        <p:nvGrpSpPr>
          <p:cNvPr id="25" name="组合 12">
            <a:extLst>
              <a:ext uri="{FF2B5EF4-FFF2-40B4-BE49-F238E27FC236}">
                <a16:creationId xmlns:a16="http://schemas.microsoft.com/office/drawing/2014/main" id="{CC16D5BA-EA87-482E-834A-E7E5D9F051BA}"/>
              </a:ext>
            </a:extLst>
          </p:cNvPr>
          <p:cNvGrpSpPr/>
          <p:nvPr/>
        </p:nvGrpSpPr>
        <p:grpSpPr>
          <a:xfrm rot="20461740">
            <a:off x="685560" y="2958883"/>
            <a:ext cx="394185" cy="523220"/>
            <a:chOff x="1267237" y="4063723"/>
            <a:chExt cx="1172592" cy="1633785"/>
          </a:xfrm>
        </p:grpSpPr>
        <p:sp>
          <p:nvSpPr>
            <p:cNvPr id="26" name="五角星 2">
              <a:extLst>
                <a:ext uri="{FF2B5EF4-FFF2-40B4-BE49-F238E27FC236}">
                  <a16:creationId xmlns:a16="http://schemas.microsoft.com/office/drawing/2014/main" id="{391789A2-E0A4-48FA-A527-F110FE25E8C3}"/>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27" name="文本框 14">
              <a:extLst>
                <a:ext uri="{FF2B5EF4-FFF2-40B4-BE49-F238E27FC236}">
                  <a16:creationId xmlns:a16="http://schemas.microsoft.com/office/drawing/2014/main" id="{986187CD-42A1-4C22-91FB-69968373D899}"/>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77617" y="1271612"/>
            <a:ext cx="916636"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pic>
        <p:nvPicPr>
          <p:cNvPr id="9" name="Picture 8"/>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3" name="Picture 2">
            <a:extLst>
              <a:ext uri="{FF2B5EF4-FFF2-40B4-BE49-F238E27FC236}">
                <a16:creationId xmlns:a16="http://schemas.microsoft.com/office/drawing/2014/main" id="{0A83F703-C9EB-4FC9-AA84-33BD10DA5BC3}"/>
              </a:ext>
            </a:extLst>
          </p:cNvPr>
          <p:cNvPicPr>
            <a:picLocks noChangeAspect="1"/>
          </p:cNvPicPr>
          <p:nvPr/>
        </p:nvPicPr>
        <p:blipFill>
          <a:blip r:embed="rId7"/>
          <a:stretch>
            <a:fillRect/>
          </a:stretch>
        </p:blipFill>
        <p:spPr>
          <a:xfrm>
            <a:off x="2428144" y="992722"/>
            <a:ext cx="7315834" cy="3023878"/>
          </a:xfrm>
          <a:prstGeom prst="rect">
            <a:avLst/>
          </a:prstGeom>
        </p:spPr>
      </p:pic>
    </p:spTree>
    <p:extLst>
      <p:ext uri="{BB962C8B-B14F-4D97-AF65-F5344CB8AC3E}">
        <p14:creationId xmlns:p14="http://schemas.microsoft.com/office/powerpoint/2010/main" val="2577168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3047 2.22222E-6 " pathEditMode="relative" rAng="0" ptsTypes="AA">
                                      <p:cBhvr>
                                        <p:cTn id="6" dur="4600" fill="hold"/>
                                        <p:tgtEl>
                                          <p:spTgt spid="7"/>
                                        </p:tgtEl>
                                        <p:attrNameLst>
                                          <p:attrName>ppt_x</p:attrName>
                                          <p:attrName>ppt_y</p:attrName>
                                        </p:attrNameLst>
                                      </p:cBhvr>
                                      <p:rCtr x="21523" y="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9"/>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9"/>
                                        </p:tgtEl>
                                        <p:attrNameLst>
                                          <p:attrName>r</p:attrName>
                                        </p:attrNameLst>
                                      </p:cBhvr>
                                    </p:animRot>
                                    <p:animRot by="-240000">
                                      <p:cBhvr>
                                        <p:cTn id="17" dur="960" fill="hold">
                                          <p:stCondLst>
                                            <p:cond delay="960"/>
                                          </p:stCondLst>
                                        </p:cTn>
                                        <p:tgtEl>
                                          <p:spTgt spid="9"/>
                                        </p:tgtEl>
                                        <p:attrNameLst>
                                          <p:attrName>r</p:attrName>
                                        </p:attrNameLst>
                                      </p:cBhvr>
                                    </p:animRot>
                                    <p:animRot by="240000">
                                      <p:cBhvr>
                                        <p:cTn id="18" dur="960" fill="hold">
                                          <p:stCondLst>
                                            <p:cond delay="1920"/>
                                          </p:stCondLst>
                                        </p:cTn>
                                        <p:tgtEl>
                                          <p:spTgt spid="9"/>
                                        </p:tgtEl>
                                        <p:attrNameLst>
                                          <p:attrName>r</p:attrName>
                                        </p:attrNameLst>
                                      </p:cBhvr>
                                    </p:animRot>
                                    <p:animRot by="-240000">
                                      <p:cBhvr>
                                        <p:cTn id="19" dur="960" fill="hold">
                                          <p:stCondLst>
                                            <p:cond delay="2880"/>
                                          </p:stCondLst>
                                        </p:cTn>
                                        <p:tgtEl>
                                          <p:spTgt spid="9"/>
                                        </p:tgtEl>
                                        <p:attrNameLst>
                                          <p:attrName>r</p:attrName>
                                        </p:attrNameLst>
                                      </p:cBhvr>
                                    </p:animRot>
                                    <p:animRot by="120000">
                                      <p:cBhvr>
                                        <p:cTn id="20" dur="960" fill="hold">
                                          <p:stCondLst>
                                            <p:cond delay="384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335706"/>
            <a:ext cx="10537198" cy="5382806"/>
            <a:chOff x="1034431" y="684437"/>
            <a:chExt cx="10536445" cy="5620679"/>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078971" y="684437"/>
              <a:ext cx="4637445" cy="125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rPr>
                <a:t>Dặn dò</a:t>
              </a:r>
              <a:endParaRPr kumimoji="0" lang="zh-CN" altLang="en-US"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0" y="329533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
        <p:nvSpPr>
          <p:cNvPr id="20" name="TextBox 19">
            <a:extLst>
              <a:ext uri="{FF2B5EF4-FFF2-40B4-BE49-F238E27FC236}">
                <a16:creationId xmlns:a16="http://schemas.microsoft.com/office/drawing/2014/main" id="{438654D5-7940-623C-B5ED-5319C973BD57}"/>
              </a:ext>
            </a:extLst>
          </p:cNvPr>
          <p:cNvSpPr txBox="1"/>
          <p:nvPr/>
        </p:nvSpPr>
        <p:spPr>
          <a:xfrm>
            <a:off x="2741700" y="427635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98BAE8B5-FD7C-7D75-C12A-A472FBDBBB58}"/>
              </a:ext>
            </a:extLst>
          </p:cNvPr>
          <p:cNvPicPr>
            <a:picLocks noChangeAspect="1"/>
          </p:cNvPicPr>
          <p:nvPr/>
        </p:nvPicPr>
        <p:blipFill>
          <a:blip r:embed="rId11"/>
          <a:stretch>
            <a:fillRect/>
          </a:stretch>
        </p:blipFill>
        <p:spPr>
          <a:xfrm rot="737208" flipH="1">
            <a:off x="1549586" y="4193700"/>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943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Chúng ta hãy giúp bạn Bọ Rùa tìm đường về nhà bằng cách vượt qua các thử thách nhé!</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715</Words>
  <Application>Microsoft Office PowerPoint</Application>
  <PresentationFormat>Widescreen</PresentationFormat>
  <Paragraphs>79</Paragraphs>
  <Slides>25</Slides>
  <Notes>13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微软雅黑</vt:lpstr>
      <vt:lpstr>Arial</vt:lpstr>
      <vt:lpstr>Baloo 2</vt:lpstr>
      <vt:lpstr>Calibri</vt:lpstr>
      <vt:lpstr>HP001 4 hàng</vt:lpstr>
      <vt:lpstr>Times New Roman</vt:lpstr>
      <vt:lpstr>UVN Banh Mi</vt:lpstr>
      <vt:lpstr>字魂7号-温暖童稚体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nguyenthithu nguyenthithu</cp:lastModifiedBy>
  <cp:revision>42</cp:revision>
  <dcterms:created xsi:type="dcterms:W3CDTF">2022-11-07T11:41:10Z</dcterms:created>
  <dcterms:modified xsi:type="dcterms:W3CDTF">2026-02-24T03:22:35Z</dcterms:modified>
</cp:coreProperties>
</file>