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2"/>
  </p:notesMasterIdLst>
  <p:sldIdLst>
    <p:sldId id="432" r:id="rId2"/>
    <p:sldId id="267" r:id="rId3"/>
    <p:sldId id="268" r:id="rId4"/>
    <p:sldId id="324" r:id="rId5"/>
    <p:sldId id="258" r:id="rId6"/>
    <p:sldId id="336" r:id="rId7"/>
    <p:sldId id="372" r:id="rId8"/>
    <p:sldId id="346" r:id="rId9"/>
    <p:sldId id="370" r:id="rId10"/>
    <p:sldId id="310" r:id="rId11"/>
    <p:sldId id="373" r:id="rId12"/>
    <p:sldId id="269" r:id="rId13"/>
    <p:sldId id="270" r:id="rId14"/>
    <p:sldId id="271" r:id="rId15"/>
    <p:sldId id="433" r:id="rId16"/>
    <p:sldId id="298" r:id="rId17"/>
    <p:sldId id="434" r:id="rId18"/>
    <p:sldId id="305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426" r:id="rId27"/>
    <p:sldId id="275" r:id="rId28"/>
    <p:sldId id="279" r:id="rId29"/>
    <p:sldId id="306" r:id="rId30"/>
    <p:sldId id="280" r:id="rId31"/>
    <p:sldId id="319" r:id="rId32"/>
    <p:sldId id="321" r:id="rId33"/>
    <p:sldId id="320" r:id="rId34"/>
    <p:sldId id="322" r:id="rId35"/>
    <p:sldId id="284" r:id="rId36"/>
    <p:sldId id="293" r:id="rId37"/>
    <p:sldId id="294" r:id="rId38"/>
    <p:sldId id="295" r:id="rId39"/>
    <p:sldId id="296" r:id="rId40"/>
    <p:sldId id="297" r:id="rId4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274" autoAdjust="0"/>
  </p:normalViewPr>
  <p:slideViewPr>
    <p:cSldViewPr snapToGrid="0">
      <p:cViewPr varScale="1">
        <p:scale>
          <a:sx n="77" d="100"/>
          <a:sy n="77" d="100"/>
        </p:scale>
        <p:origin x="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02/24/2026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5BBF1-C3B7-4D02-96F8-18372CE9E84E}" type="slidenum">
              <a:rPr lang="en-US" altLang="ko-KR"/>
              <a:pPr/>
              <a:t>4</a:t>
            </a:fld>
            <a:endParaRPr lang="en-US" altLang="ko-K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ko-KR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3147B7-495D-4692-A4B3-1AC08F03DCAD}" type="slidenum">
              <a:rPr lang="en-US" altLang="ko-KR"/>
              <a:pPr/>
              <a:t>5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52835-8BCF-46DE-84E4-5759F323225E}" type="slidenum">
              <a:rPr lang="en-US" altLang="ko-KR"/>
              <a:pPr/>
              <a:t>6</a:t>
            </a:fld>
            <a:endParaRPr lang="en-US" altLang="ko-KR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7FF520-95EB-4A49-AB5D-ADD3C2B77857}" type="slidenum">
              <a:rPr lang="en-US" altLang="ko-KR"/>
              <a:pPr/>
              <a:t>7</a:t>
            </a:fld>
            <a:endParaRPr lang="en-US" altLang="ko-KR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239B4-5612-41DD-9A7A-46A00B47AA79}" type="slidenum">
              <a:rPr lang="en-US" altLang="ko-KR"/>
              <a:pPr/>
              <a:t>8</a:t>
            </a:fld>
            <a:endParaRPr lang="en-US" altLang="ko-KR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04332-3201-4642-B42D-DE3149D52DE4}" type="slidenum">
              <a:rPr lang="en-US" altLang="ko-KR"/>
              <a:pPr/>
              <a:t>9</a:t>
            </a:fld>
            <a:endParaRPr lang="en-US" altLang="ko-KR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dirty="0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018625-4C0E-49C0-9F30-D9D0A7C86435}" type="slidenum">
              <a:rPr lang="en-US" altLang="ko-KR"/>
              <a:pPr/>
              <a:t>10</a:t>
            </a:fld>
            <a:endParaRPr lang="en-US" altLang="ko-KR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9EA81E-F306-4871-8C8A-94C23CE0CE5D}" type="slidenum">
              <a:rPr lang="en-US" altLang="ko-KR"/>
              <a:pPr/>
              <a:t>11</a:t>
            </a:fld>
            <a:endParaRPr lang="en-US" altLang="ko-K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2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207B48-EC96-422B-96B2-32DAEFE2E91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271EE-3504-4A51-856F-851B79EB5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3EBD-F90B-499F-9566-84637A57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E1F89-D904-4893-AA00-6BC2B62F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19491E3-EDDE-4EE7-92F5-8C537D5DFA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96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518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8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5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id/sepeda-motor-sepeda-transportasi-150426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svgsilh.com/607d8b/image/155585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21.xml"/><Relationship Id="rId7" Type="http://schemas.openxmlformats.org/officeDocument/2006/relationships/slide" Target="slide24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6.xml"/><Relationship Id="rId9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fr/panneau-d-arr%C3%AAt-signalisation-stop-3702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191273/cartoon-bookstore_building-by-loveandread-191273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openclipart.org/detail/298870/school-colou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E15491-B65C-90DE-DB04-71B44C0DA960}"/>
              </a:ext>
            </a:extLst>
          </p:cNvPr>
          <p:cNvSpPr txBox="1"/>
          <p:nvPr/>
        </p:nvSpPr>
        <p:spPr>
          <a:xfrm>
            <a:off x="6405914" y="3200588"/>
            <a:ext cx="46737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1. 1 - PAGE 78</a:t>
            </a:r>
          </a:p>
        </p:txBody>
      </p:sp>
    </p:spTree>
    <p:extLst>
      <p:ext uri="{BB962C8B-B14F-4D97-AF65-F5344CB8AC3E}">
        <p14:creationId xmlns:p14="http://schemas.microsoft.com/office/powerpoint/2010/main" val="4206844813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000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dirty="0">
                <a:latin typeface="Aharoni" pitchFamily="2" charset="-79"/>
                <a:ea typeface="굴림" pitchFamily="50" charset="-127"/>
                <a:cs typeface="Aharoni" pitchFamily="2" charset="-79"/>
              </a:rPr>
              <a:t>How do you go to school?</a:t>
            </a:r>
            <a:endParaRPr lang="en-US" altLang="ko-KR" dirty="0">
              <a:latin typeface="Bodoni MT Black" pitchFamily="18" charset="0"/>
              <a:ea typeface="굴림" pitchFamily="50" charset="-127"/>
            </a:endParaRPr>
          </a:p>
        </p:txBody>
      </p:sp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2438400" y="548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6EDEAD20-B85A-33D4-617E-73016FE30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48000" y="1517650"/>
            <a:ext cx="6096000" cy="38227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9" name="mupp185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46FBD548-8F50-4219-B298-9412516A8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3226" y="1751102"/>
            <a:ext cx="3347234" cy="335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594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942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7F89D4D-6EAD-09F7-A8F3-1C6E443D0A6A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700087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Aharoni" pitchFamily="2" charset="-79"/>
                <a:ea typeface="굴림" pitchFamily="50" charset="-127"/>
                <a:cs typeface="Aharoni" pitchFamily="2" charset="-79"/>
              </a:rPr>
              <a:t>How do you go to the library?</a:t>
            </a:r>
            <a:endParaRPr lang="en-US" altLang="ko-KR" dirty="0"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31E50E-EDFE-30ED-7AC7-7353B600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43300" y="2200275"/>
            <a:ext cx="3874354" cy="36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3996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tall, 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short, 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big, 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slim, 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strong, 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weak.</a:t>
            </a: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4200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0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B3FE3-18B5-29CA-F88D-2025F10B2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5" y="601663"/>
            <a:ext cx="61214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58CBB9-CEF6-6E8C-11BE-61C3D11DF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55" y="2570475"/>
            <a:ext cx="12132345" cy="2728137"/>
          </a:xfrm>
          <a:prstGeom prst="rect">
            <a:avLst/>
          </a:prstGeom>
        </p:spPr>
      </p:pic>
      <p:pic>
        <p:nvPicPr>
          <p:cNvPr id="5" name="CD2 TRACK 52.mp3">
            <a:hlinkClick r:id="" action="ppaction://media"/>
            <a:extLst>
              <a:ext uri="{FF2B5EF4-FFF2-40B4-BE49-F238E27FC236}">
                <a16:creationId xmlns:a16="http://schemas.microsoft.com/office/drawing/2014/main" id="{478C54F9-9907-DFCB-E385-3E63DB0F3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7836" y="51123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25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33CB1-F2B5-EA55-61C5-B1919C9EA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00" y="655637"/>
            <a:ext cx="7772400" cy="731661"/>
          </a:xfrm>
          <a:prstGeom prst="rect">
            <a:avLst/>
          </a:prstGeom>
        </p:spPr>
      </p:pic>
      <p:pic>
        <p:nvPicPr>
          <p:cNvPr id="8" name="Picture 7" descr="A group of kids playing tennis&#10;&#10;Description automatically generated with low confidence">
            <a:extLst>
              <a:ext uri="{FF2B5EF4-FFF2-40B4-BE49-F238E27FC236}">
                <a16:creationId xmlns:a16="http://schemas.microsoft.com/office/drawing/2014/main" id="{66B9B6D0-DAF0-4875-D6DE-C9E90494F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99" y="1805700"/>
            <a:ext cx="11916261" cy="346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78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WordArt 2">
            <a:extLst>
              <a:ext uri="{FF2B5EF4-FFF2-40B4-BE49-F238E27FC236}">
                <a16:creationId xmlns:a16="http://schemas.microsoft.com/office/drawing/2014/main" id="{926DA539-1321-4F58-9F07-9E29A11B45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228601"/>
            <a:ext cx="56007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Lucky Numer</a:t>
            </a:r>
          </a:p>
        </p:txBody>
      </p:sp>
      <p:graphicFrame>
        <p:nvGraphicFramePr>
          <p:cNvPr id="172035" name="Group 3">
            <a:extLst>
              <a:ext uri="{FF2B5EF4-FFF2-40B4-BE49-F238E27FC236}">
                <a16:creationId xmlns:a16="http://schemas.microsoft.com/office/drawing/2014/main" id="{224FC0AA-4A4A-474C-BF3C-2A3A1C4A7255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1371600"/>
          <a:ext cx="6629400" cy="502920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318412759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54789468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2144999"/>
                    </a:ext>
                  </a:extLst>
                </a:gridCol>
              </a:tblGrid>
              <a:tr h="166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904200"/>
                  </a:ext>
                </a:extLst>
              </a:tr>
              <a:tr h="1685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872927"/>
                  </a:ext>
                </a:extLst>
              </a:tr>
              <a:tr h="167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129956"/>
                  </a:ext>
                </a:extLst>
              </a:tr>
            </a:tbl>
          </a:graphicData>
        </a:graphic>
      </p:graphicFrame>
      <p:sp>
        <p:nvSpPr>
          <p:cNvPr id="172053" name="Rectangle 21">
            <a:hlinkClick r:id="rId2" action="ppaction://hlinksldjump"/>
            <a:extLst>
              <a:ext uri="{FF2B5EF4-FFF2-40B4-BE49-F238E27FC236}">
                <a16:creationId xmlns:a16="http://schemas.microsoft.com/office/drawing/2014/main" id="{7C69989A-A4B6-403E-9695-BE5F0F477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371600"/>
            <a:ext cx="22098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2054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F8DC65E8-93C0-4B6E-B9B0-4C6BD9B5B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371600"/>
            <a:ext cx="2209800" cy="1676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2055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08F3BF97-F5EB-4321-AEB8-758B65D32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371600"/>
            <a:ext cx="2209800" cy="1676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2056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81335B06-E7A7-4A73-8930-ABC67C074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048000"/>
            <a:ext cx="2209800" cy="16764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2057" name="Rectangle 25">
            <a:hlinkClick r:id="rId4" action="ppaction://hlinksldjump"/>
            <a:extLst>
              <a:ext uri="{FF2B5EF4-FFF2-40B4-BE49-F238E27FC236}">
                <a16:creationId xmlns:a16="http://schemas.microsoft.com/office/drawing/2014/main" id="{99526834-DA7B-4A0B-BB72-087E9A613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048000"/>
            <a:ext cx="2209800" cy="16764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2058" name="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67A03C58-9DEE-4E1C-A0A3-805FAFFA7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048000"/>
            <a:ext cx="2209800" cy="167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2059" name="Rectangle 27">
            <a:hlinkClick r:id="rId4" action="ppaction://hlinksldjump"/>
            <a:extLst>
              <a:ext uri="{FF2B5EF4-FFF2-40B4-BE49-F238E27FC236}">
                <a16:creationId xmlns:a16="http://schemas.microsoft.com/office/drawing/2014/main" id="{77038778-8A19-4CE2-99B4-F093C84E7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724400"/>
            <a:ext cx="2209800" cy="1676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2060" name="Rectangle 28">
            <a:hlinkClick r:id="rId7" action="ppaction://hlinksldjump"/>
            <a:extLst>
              <a:ext uri="{FF2B5EF4-FFF2-40B4-BE49-F238E27FC236}">
                <a16:creationId xmlns:a16="http://schemas.microsoft.com/office/drawing/2014/main" id="{FBADC402-FC0A-4159-9DF0-E29BCA60B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724400"/>
            <a:ext cx="2209800" cy="16764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2061" name="Rectangle 29">
            <a:hlinkClick r:id="rId8" action="ppaction://hlinksldjump"/>
            <a:extLst>
              <a:ext uri="{FF2B5EF4-FFF2-40B4-BE49-F238E27FC236}">
                <a16:creationId xmlns:a16="http://schemas.microsoft.com/office/drawing/2014/main" id="{FCAB9968-3360-4E33-9B87-9A6476B65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724400"/>
            <a:ext cx="2209800" cy="16764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2062" name="DownRibbonSharp">
            <a:extLst>
              <a:ext uri="{FF2B5EF4-FFF2-40B4-BE49-F238E27FC236}">
                <a16:creationId xmlns:a16="http://schemas.microsoft.com/office/drawing/2014/main" id="{5C1FDC7B-6951-4865-AA38-6A51D783539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24000" y="990600"/>
            <a:ext cx="1219200" cy="6096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2063" name="DownRibbonSharp">
            <a:extLst>
              <a:ext uri="{FF2B5EF4-FFF2-40B4-BE49-F238E27FC236}">
                <a16:creationId xmlns:a16="http://schemas.microsoft.com/office/drawing/2014/main" id="{7F3A12B2-711F-4EBB-8DD1-B7C9CFA6873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9448800" y="990600"/>
            <a:ext cx="1219200" cy="6096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aphicFrame>
        <p:nvGraphicFramePr>
          <p:cNvPr id="172064" name="Group 32">
            <a:extLst>
              <a:ext uri="{FF2B5EF4-FFF2-40B4-BE49-F238E27FC236}">
                <a16:creationId xmlns:a16="http://schemas.microsoft.com/office/drawing/2014/main" id="{99BD2E01-D081-40DB-A545-300AB63291A6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1676400"/>
          <a:ext cx="914400" cy="7366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524314902"/>
                    </a:ext>
                  </a:extLst>
                </a:gridCol>
              </a:tblGrid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264376"/>
                  </a:ext>
                </a:extLst>
              </a:tr>
            </a:tbl>
          </a:graphicData>
        </a:graphic>
      </p:graphicFrame>
      <p:graphicFrame>
        <p:nvGraphicFramePr>
          <p:cNvPr id="172070" name="Group 38">
            <a:extLst>
              <a:ext uri="{FF2B5EF4-FFF2-40B4-BE49-F238E27FC236}">
                <a16:creationId xmlns:a16="http://schemas.microsoft.com/office/drawing/2014/main" id="{490555F7-4922-48E5-A27A-75E1432CCF71}"/>
              </a:ext>
            </a:extLst>
          </p:cNvPr>
          <p:cNvGraphicFramePr>
            <a:graphicFrameLocks noGrp="1"/>
          </p:cNvGraphicFramePr>
          <p:nvPr/>
        </p:nvGraphicFramePr>
        <p:xfrm>
          <a:off x="9601200" y="1676400"/>
          <a:ext cx="914400" cy="7366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3105737089"/>
                    </a:ext>
                  </a:extLst>
                </a:gridCol>
              </a:tblGrid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532665"/>
                  </a:ext>
                </a:extLst>
              </a:tr>
            </a:tbl>
          </a:graphicData>
        </a:graphic>
      </p:graphicFrame>
      <p:sp>
        <p:nvSpPr>
          <p:cNvPr id="172076" name="Text Box 44">
            <a:extLst>
              <a:ext uri="{FF2B5EF4-FFF2-40B4-BE49-F238E27FC236}">
                <a16:creationId xmlns:a16="http://schemas.microsoft.com/office/drawing/2014/main" id="{C18B6E77-752B-433C-9D4B-291283E22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7954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2077" name="Text Box 45">
            <a:extLst>
              <a:ext uri="{FF2B5EF4-FFF2-40B4-BE49-F238E27FC236}">
                <a16:creationId xmlns:a16="http://schemas.microsoft.com/office/drawing/2014/main" id="{47C5BFA2-219E-45B1-98F7-B29D8B5C6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2078" name="Text Box 46">
            <a:extLst>
              <a:ext uri="{FF2B5EF4-FFF2-40B4-BE49-F238E27FC236}">
                <a16:creationId xmlns:a16="http://schemas.microsoft.com/office/drawing/2014/main" id="{C9CA5AD6-7B4D-4089-938A-C4B992C49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2079" name="Text Box 47">
            <a:extLst>
              <a:ext uri="{FF2B5EF4-FFF2-40B4-BE49-F238E27FC236}">
                <a16:creationId xmlns:a16="http://schemas.microsoft.com/office/drawing/2014/main" id="{AE89E918-7DBA-4815-AFED-EFD190343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2080" name="Text Box 48">
            <a:extLst>
              <a:ext uri="{FF2B5EF4-FFF2-40B4-BE49-F238E27FC236}">
                <a16:creationId xmlns:a16="http://schemas.microsoft.com/office/drawing/2014/main" id="{23F08FF7-5081-49EC-A09C-AB990F3B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2082" name="Text Box 50">
            <a:extLst>
              <a:ext uri="{FF2B5EF4-FFF2-40B4-BE49-F238E27FC236}">
                <a16:creationId xmlns:a16="http://schemas.microsoft.com/office/drawing/2014/main" id="{BE0D0E63-B808-46A0-99DD-4B9D76D0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2083" name="Text Box 51">
            <a:extLst>
              <a:ext uri="{FF2B5EF4-FFF2-40B4-BE49-F238E27FC236}">
                <a16:creationId xmlns:a16="http://schemas.microsoft.com/office/drawing/2014/main" id="{190D92B9-02E4-4E3A-A7B4-8AA47E2E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2084" name="Text Box 52">
            <a:extLst>
              <a:ext uri="{FF2B5EF4-FFF2-40B4-BE49-F238E27FC236}">
                <a16:creationId xmlns:a16="http://schemas.microsoft.com/office/drawing/2014/main" id="{3529D387-38FA-432B-91ED-CDEC13B17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2085" name="Text Box 53">
            <a:extLst>
              <a:ext uri="{FF2B5EF4-FFF2-40B4-BE49-F238E27FC236}">
                <a16:creationId xmlns:a16="http://schemas.microsoft.com/office/drawing/2014/main" id="{59A56D37-DE35-4C6B-BC67-20E5D5E58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2086" name="Text Box 54">
            <a:extLst>
              <a:ext uri="{FF2B5EF4-FFF2-40B4-BE49-F238E27FC236}">
                <a16:creationId xmlns:a16="http://schemas.microsoft.com/office/drawing/2014/main" id="{4E6D8194-1AA8-40D5-8DEB-770BEA25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2AD7E259-DB64-4C0B-B9D6-E99EA4FF33EF}"/>
              </a:ext>
            </a:extLst>
          </p:cNvPr>
          <p:cNvSpPr/>
          <p:nvPr/>
        </p:nvSpPr>
        <p:spPr>
          <a:xfrm>
            <a:off x="732910" y="3070412"/>
            <a:ext cx="1582179" cy="851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FFAFDA-2C16-48C5-B74A-DBAE3E6D3E27}"/>
              </a:ext>
            </a:extLst>
          </p:cNvPr>
          <p:cNvSpPr txBox="1"/>
          <p:nvPr/>
        </p:nvSpPr>
        <p:spPr>
          <a:xfrm>
            <a:off x="1072150" y="3234624"/>
            <a:ext cx="1133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hlinkClick r:id="rId9" action="ppaction://hlinksldjump"/>
              </a:rPr>
              <a:t>END!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" dur="1"/>
                                        <p:tgtEl>
                                          <p:spTgt spid="17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decel="100000"/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decel="100000"/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7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17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9" dur="1" fill="hold"/>
                                        <p:tgtEl>
                                          <p:spTgt spid="172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172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8" dur="1" fill="hold"/>
                                        <p:tgtEl>
                                          <p:spTgt spid="172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2" dur="1"/>
                                        <p:tgtEl>
                                          <p:spTgt spid="172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172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1" dur="1"/>
                                        <p:tgtEl>
                                          <p:spTgt spid="172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6" dur="1" fill="hold"/>
                                        <p:tgtEl>
                                          <p:spTgt spid="172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0" dur="1"/>
                                        <p:tgtEl>
                                          <p:spTgt spid="172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5" dur="1" fill="hold"/>
                                        <p:tgtEl>
                                          <p:spTgt spid="172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9" dur="1"/>
                                        <p:tgtEl>
                                          <p:spTgt spid="172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6" dur="1" fill="hold"/>
                                        <p:tgtEl>
                                          <p:spTgt spid="172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0" dur="1"/>
                                        <p:tgtEl>
                                          <p:spTgt spid="172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5" dur="1" fill="hold"/>
                                        <p:tgtEl>
                                          <p:spTgt spid="172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9" dur="1"/>
                                        <p:tgtEl>
                                          <p:spTgt spid="172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4" dur="1" fill="hold"/>
                                        <p:tgtEl>
                                          <p:spTgt spid="1720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58" dur="1"/>
                                        <p:tgtEl>
                                          <p:spTgt spid="1720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3" dur="1" fill="hold"/>
                                        <p:tgtEl>
                                          <p:spTgt spid="1720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7" dur="1"/>
                                        <p:tgtEl>
                                          <p:spTgt spid="1720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2" dur="1" fill="hold"/>
                                        <p:tgtEl>
                                          <p:spTgt spid="172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6" dur="1"/>
                                        <p:tgtEl>
                                          <p:spTgt spid="172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7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9"/>
                  </p:tgtEl>
                </p:cond>
              </p:nextCondLst>
            </p:seq>
          </p:childTnLst>
        </p:cTn>
      </p:par>
    </p:tnLst>
    <p:bldLst>
      <p:bldP spid="172053" grpId="0" animBg="1"/>
      <p:bldP spid="172054" grpId="0" animBg="1"/>
      <p:bldP spid="172055" grpId="0" animBg="1"/>
      <p:bldP spid="172056" grpId="0" animBg="1"/>
      <p:bldP spid="172057" grpId="0" animBg="1"/>
      <p:bldP spid="172058" grpId="0" animBg="1"/>
      <p:bldP spid="172059" grpId="0" animBg="1"/>
      <p:bldP spid="172060" grpId="0" animBg="1"/>
      <p:bldP spid="172061" grpId="0" animBg="1"/>
      <p:bldP spid="172076" grpId="0"/>
      <p:bldP spid="172076" grpId="1"/>
      <p:bldP spid="172077" grpId="0"/>
      <p:bldP spid="172077" grpId="1"/>
      <p:bldP spid="172078" grpId="0"/>
      <p:bldP spid="172078" grpId="1"/>
      <p:bldP spid="172079" grpId="0"/>
      <p:bldP spid="172079" grpId="1"/>
      <p:bldP spid="172080" grpId="0"/>
      <p:bldP spid="172080" grpId="1"/>
      <p:bldP spid="172082" grpId="0"/>
      <p:bldP spid="172082" grpId="1"/>
      <p:bldP spid="172083" grpId="0"/>
      <p:bldP spid="172083" grpId="1"/>
      <p:bldP spid="172084" grpId="0"/>
      <p:bldP spid="172084" grpId="1"/>
      <p:bldP spid="172085" grpId="0"/>
      <p:bldP spid="172085" grpId="1"/>
      <p:bldP spid="172086" grpId="0"/>
      <p:bldP spid="17208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identify family members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</a:p>
          <a:p>
            <a:pPr>
              <a:defRPr/>
            </a:pPr>
            <a:endParaRPr lang="en-US" sz="36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tall, short, big, slim, strong, weak.</a:t>
            </a:r>
          </a:p>
          <a:p>
            <a:pPr>
              <a:defRPr/>
            </a:pPr>
            <a:endParaRPr lang="en-VN" sz="3600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Is your father big or slim? / He's slim. / Is your sister tall or short? / She's tall</a:t>
            </a:r>
            <a:r>
              <a:rPr lang="en-VN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51A6179-A7F3-4B9E-BC0A-4068D6A0A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943" y="5036458"/>
            <a:ext cx="1168400" cy="97971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1244">
            <a:off x="3507680" y="831545"/>
            <a:ext cx="5316395" cy="506912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5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89FD595-7F74-476C-84B9-BEA579DB2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5313" y="5167086"/>
            <a:ext cx="1124857" cy="1139371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15" name="Text Box 35">
            <a:extLst>
              <a:ext uri="{FF2B5EF4-FFF2-40B4-BE49-F238E27FC236}">
                <a16:creationId xmlns:a16="http://schemas.microsoft.com/office/drawing/2014/main" id="{F695B936-5BB2-41B6-913C-63A1D00D3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5720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F0365C8-790F-11BF-D91D-91E7BEA98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7" t="16297" r="10371" b="7112"/>
          <a:stretch/>
        </p:blipFill>
        <p:spPr>
          <a:xfrm>
            <a:off x="2699657" y="754744"/>
            <a:ext cx="5200135" cy="50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9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4B21C7C-B4E2-423D-A9B3-1A6D631DC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3371" y="4949372"/>
            <a:ext cx="1197429" cy="97971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8F9B4D7-7A13-8360-2F72-510A6E5C4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1" t="16845" r="15189" b="6551"/>
          <a:stretch/>
        </p:blipFill>
        <p:spPr>
          <a:xfrm>
            <a:off x="2133600" y="566056"/>
            <a:ext cx="4644571" cy="5250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omb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9F37719-0614-4F15-813B-D3C07A13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428" y="4804229"/>
            <a:ext cx="1095829" cy="112485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6135" name="Text Box 7">
            <a:extLst>
              <a:ext uri="{FF2B5EF4-FFF2-40B4-BE49-F238E27FC236}">
                <a16:creationId xmlns:a16="http://schemas.microsoft.com/office/drawing/2014/main" id="{2DFF2410-0396-4E2B-8B40-2D92EC3A5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2703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9FCFC59-976D-427C-3688-3BF346C80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4" t="16052" r="11185" b="6032"/>
          <a:stretch/>
        </p:blipFill>
        <p:spPr>
          <a:xfrm>
            <a:off x="2540000" y="785875"/>
            <a:ext cx="4513943" cy="51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4AC9F6F-70EA-4BB4-A7B0-D15805A35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2971" y="5207000"/>
            <a:ext cx="1161143" cy="990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27E79D6C-7A73-ADAB-44A1-D0E8D6898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3" t="14293" r="7910" b="6770"/>
          <a:stretch/>
        </p:blipFill>
        <p:spPr>
          <a:xfrm>
            <a:off x="2177142" y="624114"/>
            <a:ext cx="4833258" cy="5281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1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D7B5714-6C2A-4199-A9F5-40EE326A8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829" y="4905828"/>
            <a:ext cx="1066800" cy="102325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76D7F8-C0B8-5EE7-F794-6896767B9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4" t="16957" r="9164" b="6127"/>
          <a:stretch/>
        </p:blipFill>
        <p:spPr>
          <a:xfrm>
            <a:off x="3947885" y="1524000"/>
            <a:ext cx="3817257" cy="4194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6" name="WordArt 6">
            <a:extLst>
              <a:ext uri="{FF2B5EF4-FFF2-40B4-BE49-F238E27FC236}">
                <a16:creationId xmlns:a16="http://schemas.microsoft.com/office/drawing/2014/main" id="{CF85BD3B-2E57-4A76-ABE8-7F58222693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0200" y="2315028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Lucky Number </a:t>
            </a:r>
          </a:p>
        </p:txBody>
      </p:sp>
      <p:sp>
        <p:nvSpPr>
          <p:cNvPr id="179207" name="AutoShap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160C84-D4FD-47C6-85F4-436A47767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7257" y="5050971"/>
            <a:ext cx="979714" cy="965200"/>
          </a:xfrm>
          <a:prstGeom prst="actionButtonHom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92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59429" y="493486"/>
            <a:ext cx="6125028" cy="580571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Is your father big or slim? </a:t>
            </a:r>
            <a:endParaRPr lang="en-US" sz="3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He's slim. </a:t>
            </a:r>
            <a:endParaRPr lang="en-US" sz="3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Is your sister tall or short? </a:t>
            </a:r>
            <a:endParaRPr lang="en-US" sz="3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She's tall.</a:t>
            </a:r>
            <a:r>
              <a:rPr lang="en-VN" sz="3600" dirty="0">
                <a:solidFill>
                  <a:schemeClr val="bg1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55B8DD17-52C5-CE21-77FE-2BA1C08BD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9555"/>
            <a:ext cx="6082207" cy="3798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5F67BA-5424-A451-BED9-30EA157AB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" y="395159"/>
            <a:ext cx="7505195" cy="876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190BDE0-6C40-609B-086E-56C06D7BA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02085"/>
            <a:ext cx="6028786" cy="1653829"/>
          </a:xfrm>
          <a:prstGeom prst="rect">
            <a:avLst/>
          </a:prstGeom>
        </p:spPr>
      </p:pic>
      <p:pic>
        <p:nvPicPr>
          <p:cNvPr id="2" name="CD2 TRACK 53.mp3">
            <a:hlinkClick r:id="" action="ppaction://media"/>
            <a:extLst>
              <a:ext uri="{FF2B5EF4-FFF2-40B4-BE49-F238E27FC236}">
                <a16:creationId xmlns:a16="http://schemas.microsoft.com/office/drawing/2014/main" id="{85842901-4921-3C1E-86A5-BD4132CAD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6400" y="42697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458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A906EC3-A95A-6724-B416-F3383915D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488950"/>
            <a:ext cx="7442200" cy="96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DB8932-A5B6-72A4-7A60-D3DBDB51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123"/>
          <a:stretch/>
        </p:blipFill>
        <p:spPr>
          <a:xfrm>
            <a:off x="786606" y="1618312"/>
            <a:ext cx="11199780" cy="325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1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A906EC3-A95A-6724-B416-F3383915D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488950"/>
            <a:ext cx="7442200" cy="96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096167-B06B-F61E-81A9-C082F9DEE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59"/>
          <a:stretch/>
        </p:blipFill>
        <p:spPr>
          <a:xfrm>
            <a:off x="563277" y="2119086"/>
            <a:ext cx="10251788" cy="30334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2EFF40-F85C-2948-C8F3-0C8F00487695}"/>
              </a:ext>
            </a:extLst>
          </p:cNvPr>
          <p:cNvSpPr txBox="1"/>
          <p:nvPr/>
        </p:nvSpPr>
        <p:spPr>
          <a:xfrm>
            <a:off x="6821693" y="3976915"/>
            <a:ext cx="766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9267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D202F2-5C03-641F-3D6F-E2E5C7B30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434"/>
          <a:stretch/>
        </p:blipFill>
        <p:spPr>
          <a:xfrm>
            <a:off x="1233714" y="1802292"/>
            <a:ext cx="10441625" cy="341150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00BEADE-42D7-4BD9-C32E-8516003B0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" y="488950"/>
            <a:ext cx="7442200" cy="96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75C7EA-489C-163D-2051-0FF7897541FF}"/>
              </a:ext>
            </a:extLst>
          </p:cNvPr>
          <p:cNvSpPr txBox="1"/>
          <p:nvPr/>
        </p:nvSpPr>
        <p:spPr>
          <a:xfrm>
            <a:off x="7213579" y="4151086"/>
            <a:ext cx="139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41683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500BEADE-42D7-4BD9-C32E-8516003B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488950"/>
            <a:ext cx="7442200" cy="965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156F38-7E60-D0D1-6B4F-63321F929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8"/>
          <a:stretch/>
        </p:blipFill>
        <p:spPr>
          <a:xfrm>
            <a:off x="211603" y="2307771"/>
            <a:ext cx="11053083" cy="3338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8B7C5D-E880-6D6B-8CC0-3A96871BD931}"/>
              </a:ext>
            </a:extLst>
          </p:cNvPr>
          <p:cNvSpPr txBox="1"/>
          <p:nvPr/>
        </p:nvSpPr>
        <p:spPr>
          <a:xfrm>
            <a:off x="6879751" y="4644572"/>
            <a:ext cx="118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short</a:t>
            </a:r>
          </a:p>
        </p:txBody>
      </p:sp>
    </p:spTree>
    <p:extLst>
      <p:ext uri="{BB962C8B-B14F-4D97-AF65-F5344CB8AC3E}">
        <p14:creationId xmlns:p14="http://schemas.microsoft.com/office/powerpoint/2010/main" val="82090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tall, short, big, slim, strong, weak.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Is your father big or slim? / He's slim. / Is your sister tall or short? / She's tall</a:t>
            </a:r>
            <a:r>
              <a:rPr lang="en-VN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(page 79 SB). </a:t>
            </a: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752600" y="3441700"/>
            <a:ext cx="8763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600" b="1" dirty="0">
                <a:latin typeface="Times" pitchFamily="2" charset="0"/>
                <a:ea typeface="굴림" pitchFamily="50" charset="-127"/>
                <a:cs typeface="Aharoni" pitchFamily="2" charset="-79"/>
              </a:rPr>
              <a:t>Pass the ball. </a:t>
            </a:r>
          </a:p>
          <a:p>
            <a:pPr>
              <a:spcBef>
                <a:spcPct val="50000"/>
              </a:spcBef>
            </a:pPr>
            <a:r>
              <a:rPr lang="en-US" altLang="ko-KR" sz="3600" b="1" dirty="0">
                <a:latin typeface="Times" pitchFamily="2" charset="0"/>
                <a:ea typeface="굴림" pitchFamily="50" charset="-127"/>
                <a:cs typeface="Aharoni" pitchFamily="2" charset="-79"/>
              </a:rPr>
              <a:t>When the music stops – whoever has the ball must answer the question.</a:t>
            </a: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4572000" y="381000"/>
            <a:ext cx="5867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7200" b="1" dirty="0">
                <a:latin typeface="Aharoni" pitchFamily="2" charset="-79"/>
                <a:ea typeface="Gulim" pitchFamily="50" charset="-127"/>
                <a:cs typeface="Aharoni" pitchFamily="2" charset="-79"/>
              </a:rPr>
              <a:t>Pass the Ball Game</a:t>
            </a:r>
          </a:p>
        </p:txBody>
      </p:sp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07064CC9-F654-AC46-C1DD-245874C24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0036" y="0"/>
            <a:ext cx="3347234" cy="335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mupp182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4C724B0D-0B52-795C-4DD9-EAC5E1707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6976" y="2030681"/>
            <a:ext cx="3347234" cy="335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146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dirty="0">
                <a:latin typeface="Aharoni" pitchFamily="2" charset="-79"/>
                <a:ea typeface="굴림" pitchFamily="50" charset="-127"/>
                <a:cs typeface="Aharoni" pitchFamily="2" charset="-79"/>
              </a:rPr>
              <a:t>What does this sign mean?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057400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3" name="Picture 2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4C442057-9742-8B83-6FF0-A27C609B0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67150" y="1143000"/>
            <a:ext cx="44577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5" name="mupp183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D78EADB8-6761-AA9C-EEAE-0510A327D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8239" y="1971304"/>
            <a:ext cx="3347234" cy="335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22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25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4288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  <a:latin typeface="FuturaStd"/>
              </a:rPr>
              <a:t>Where's the school</a:t>
            </a:r>
            <a:r>
              <a:rPr lang="en-US" b="1" dirty="0">
                <a:effectLst/>
                <a:latin typeface="Helvetica" pitchFamily="2" charset="0"/>
              </a:rPr>
              <a:t>? </a:t>
            </a:r>
            <a:endParaRPr lang="en-US" sz="1800" b="1" dirty="0">
              <a:effectLst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24000" y="5867400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altLang="ko-KR" sz="2800" dirty="0">
              <a:solidFill>
                <a:schemeClr val="tx2"/>
              </a:solidFill>
              <a:latin typeface="Bodoni MT Black" pitchFamily="18" charset="0"/>
              <a:ea typeface="굴림" pitchFamily="50" charset="-127"/>
            </a:endParaRPr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946B9FFC-5674-6DB6-11DD-1C579A38F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40631" y="1257300"/>
            <a:ext cx="6376988" cy="5252228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3A919C5B-22C7-CB1E-980B-0BA4772D6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461718" y="895350"/>
            <a:ext cx="3623982" cy="5600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1" name="mupp185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685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>
                <a:latin typeface="Arial Rounded MT Bold" pitchFamily="34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2" name="Picture 6" descr="ball.png">
            <a:extLst>
              <a:ext uri="{FF2B5EF4-FFF2-40B4-BE49-F238E27FC236}">
                <a16:creationId xmlns:a16="http://schemas.microsoft.com/office/drawing/2014/main" id="{8E315D68-D896-43ED-2C9C-5DDE18B05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2597" y="1751102"/>
            <a:ext cx="3347234" cy="3355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06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618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293</Words>
  <Application>Microsoft Office PowerPoint</Application>
  <PresentationFormat>Widescreen</PresentationFormat>
  <Paragraphs>89</Paragraphs>
  <Slides>40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맑은 고딕</vt:lpstr>
      <vt:lpstr>Aharoni</vt:lpstr>
      <vt:lpstr>Arial</vt:lpstr>
      <vt:lpstr>Arial Black</vt:lpstr>
      <vt:lpstr>Arial Rounded MT Bold</vt:lpstr>
      <vt:lpstr>Bodoni MT Black</vt:lpstr>
      <vt:lpstr>Calibri</vt:lpstr>
      <vt:lpstr>Calibri Light</vt:lpstr>
      <vt:lpstr>FuturaStd</vt:lpstr>
      <vt:lpstr>굴림</vt:lpstr>
      <vt:lpstr>굴림</vt:lpstr>
      <vt:lpstr>Helvetica</vt:lpstr>
      <vt:lpstr>Impact</vt:lpstr>
      <vt:lpstr>Times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Pass the BALL!</vt:lpstr>
      <vt:lpstr>What does this sign mean?</vt:lpstr>
      <vt:lpstr>Pass the BALL!</vt:lpstr>
      <vt:lpstr>Where's the school? </vt:lpstr>
      <vt:lpstr>Pass the BALL!</vt:lpstr>
      <vt:lpstr>How do you go to school?</vt:lpstr>
      <vt:lpstr>Pass the BALL!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ADMIN</cp:lastModifiedBy>
  <cp:revision>35</cp:revision>
  <dcterms:created xsi:type="dcterms:W3CDTF">2023-02-01T03:04:27Z</dcterms:created>
  <dcterms:modified xsi:type="dcterms:W3CDTF">2026-02-24T04:50:49Z</dcterms:modified>
</cp:coreProperties>
</file>