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38" r:id="rId2"/>
    <p:sldId id="537" r:id="rId3"/>
    <p:sldId id="515" r:id="rId4"/>
    <p:sldId id="278" r:id="rId5"/>
    <p:sldId id="539" r:id="rId6"/>
    <p:sldId id="275" r:id="rId7"/>
    <p:sldId id="273" r:id="rId8"/>
    <p:sldId id="258" r:id="rId9"/>
    <p:sldId id="259" r:id="rId10"/>
    <p:sldId id="260" r:id="rId11"/>
    <p:sldId id="499" r:id="rId12"/>
    <p:sldId id="261" r:id="rId13"/>
    <p:sldId id="262" r:id="rId14"/>
    <p:sldId id="264" r:id="rId15"/>
    <p:sldId id="535" r:id="rId16"/>
    <p:sldId id="536" r:id="rId17"/>
    <p:sldId id="523" r:id="rId18"/>
    <p:sldId id="267" r:id="rId19"/>
    <p:sldId id="525" r:id="rId20"/>
    <p:sldId id="526" r:id="rId21"/>
    <p:sldId id="527" r:id="rId22"/>
    <p:sldId id="270" r:id="rId23"/>
    <p:sldId id="274" r:id="rId24"/>
    <p:sldId id="272" r:id="rId25"/>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3EF"/>
    <a:srgbClr val="AD27B7"/>
    <a:srgbClr val="F95970"/>
    <a:srgbClr val="F452A7"/>
    <a:srgbClr val="FFEDB3"/>
    <a:srgbClr val="DF8AE6"/>
    <a:srgbClr val="F0C9F3"/>
    <a:srgbClr val="FFDF79"/>
    <a:srgbClr val="FFD03B"/>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68" autoAdjust="0"/>
    <p:restoredTop sz="84875" autoAdjust="0"/>
  </p:normalViewPr>
  <p:slideViewPr>
    <p:cSldViewPr>
      <p:cViewPr varScale="1">
        <p:scale>
          <a:sx n="79" d="100"/>
          <a:sy n="79" d="100"/>
        </p:scale>
        <p:origin x="11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418648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nền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81698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nền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0048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nền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69153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375839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30 giây ổn định</a:t>
            </a:r>
          </a:p>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718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4855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30 giây ổn định</a:t>
            </a:r>
          </a:p>
        </p:txBody>
      </p:sp>
      <p:sp>
        <p:nvSpPr>
          <p:cNvPr id="4" name="Slide Number Placeholder 3"/>
          <p:cNvSpPr>
            <a:spLocks noGrp="1"/>
          </p:cNvSpPr>
          <p:nvPr>
            <p:ph type="sldNum" sz="quarter" idx="5"/>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06207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73665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nền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2079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3/1/2022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5DFC-BC9F-460D-80B5-F3BBD8CC51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F33D5E-57F4-498F-8502-2919B2B13A9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1E5E4B2-E937-44D8-ADB8-6959D7452B1A}"/>
              </a:ext>
            </a:extLst>
          </p:cNvPr>
          <p:cNvPicPr>
            <a:picLocks noChangeAspect="1"/>
          </p:cNvPicPr>
          <p:nvPr/>
        </p:nvPicPr>
        <p:blipFill>
          <a:blip r:embed="rId3"/>
          <a:stretch>
            <a:fillRect/>
          </a:stretch>
        </p:blipFill>
        <p:spPr>
          <a:xfrm>
            <a:off x="0" y="1255"/>
            <a:ext cx="9144000" cy="5140990"/>
          </a:xfrm>
          <a:prstGeom prst="rect">
            <a:avLst/>
          </a:prstGeom>
        </p:spPr>
      </p:pic>
      <p:pic>
        <p:nvPicPr>
          <p:cNvPr id="5" name="Picture 4">
            <a:extLst>
              <a:ext uri="{FF2B5EF4-FFF2-40B4-BE49-F238E27FC236}">
                <a16:creationId xmlns:a16="http://schemas.microsoft.com/office/drawing/2014/main" id="{C34831AB-B402-4F8A-8F1A-244E1B8F8161}"/>
              </a:ext>
            </a:extLst>
          </p:cNvPr>
          <p:cNvPicPr>
            <a:picLocks noChangeAspect="1"/>
          </p:cNvPicPr>
          <p:nvPr/>
        </p:nvPicPr>
        <p:blipFill>
          <a:blip r:embed="rId4"/>
          <a:stretch>
            <a:fillRect/>
          </a:stretch>
        </p:blipFill>
        <p:spPr>
          <a:xfrm rot="4345160">
            <a:off x="7857012" y="-26380"/>
            <a:ext cx="1265122" cy="1162589"/>
          </a:xfrm>
          <a:prstGeom prst="rect">
            <a:avLst/>
          </a:prstGeom>
        </p:spPr>
      </p:pic>
      <p:sp>
        <p:nvSpPr>
          <p:cNvPr id="6" name="Title 1">
            <a:extLst>
              <a:ext uri="{FF2B5EF4-FFF2-40B4-BE49-F238E27FC236}">
                <a16:creationId xmlns:a16="http://schemas.microsoft.com/office/drawing/2014/main" id="{E1BEAC58-C354-4B65-B19F-CBFB3AD79703}"/>
              </a:ext>
            </a:extLst>
          </p:cNvPr>
          <p:cNvSpPr txBox="1">
            <a:spLocks/>
          </p:cNvSpPr>
          <p:nvPr/>
        </p:nvSpPr>
        <p:spPr>
          <a:xfrm>
            <a:off x="1690266" y="112122"/>
            <a:ext cx="5326568" cy="857250"/>
          </a:xfrm>
          <a:prstGeom prst="rect">
            <a:avLst/>
          </a:prstGeom>
          <a:noFill/>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a:solidFill>
                  <a:srgbClr val="7030A0"/>
                </a:solidFill>
                <a:latin typeface="Arial-Rounded" pitchFamily="34" charset="0"/>
                <a:ea typeface="Arial-Rounded" pitchFamily="34" charset="0"/>
                <a:cs typeface="Arial-Rounded" pitchFamily="34" charset="0"/>
              </a:rPr>
              <a:t>Chuẩn bị</a:t>
            </a:r>
          </a:p>
        </p:txBody>
      </p:sp>
      <p:pic>
        <p:nvPicPr>
          <p:cNvPr id="7" name="Picture 6">
            <a:extLst>
              <a:ext uri="{FF2B5EF4-FFF2-40B4-BE49-F238E27FC236}">
                <a16:creationId xmlns:a16="http://schemas.microsoft.com/office/drawing/2014/main" id="{FCD46996-4451-429A-8253-C802F1B2FD1D}"/>
              </a:ext>
            </a:extLst>
          </p:cNvPr>
          <p:cNvPicPr>
            <a:picLocks noChangeAspect="1"/>
          </p:cNvPicPr>
          <p:nvPr/>
        </p:nvPicPr>
        <p:blipFill rotWithShape="1">
          <a:blip r:embed="rId5"/>
          <a:srcRect t="3588"/>
          <a:stretch/>
        </p:blipFill>
        <p:spPr>
          <a:xfrm rot="20556517">
            <a:off x="2472550" y="1093287"/>
            <a:ext cx="1499494" cy="1977933"/>
          </a:xfrm>
          <a:prstGeom prst="rect">
            <a:avLst/>
          </a:prstGeom>
        </p:spPr>
      </p:pic>
      <p:pic>
        <p:nvPicPr>
          <p:cNvPr id="8" name="Picture 7">
            <a:extLst>
              <a:ext uri="{FF2B5EF4-FFF2-40B4-BE49-F238E27FC236}">
                <a16:creationId xmlns:a16="http://schemas.microsoft.com/office/drawing/2014/main" id="{64ACB0ED-8D17-414B-B5A1-3876BD3B7A23}"/>
              </a:ext>
            </a:extLst>
          </p:cNvPr>
          <p:cNvPicPr>
            <a:picLocks noChangeAspect="1"/>
          </p:cNvPicPr>
          <p:nvPr/>
        </p:nvPicPr>
        <p:blipFill>
          <a:blip r:embed="rId6"/>
          <a:stretch>
            <a:fillRect/>
          </a:stretch>
        </p:blipFill>
        <p:spPr>
          <a:xfrm rot="1399821">
            <a:off x="5006128" y="1055408"/>
            <a:ext cx="1415728" cy="1990644"/>
          </a:xfrm>
          <a:prstGeom prst="rect">
            <a:avLst/>
          </a:prstGeom>
        </p:spPr>
      </p:pic>
      <p:pic>
        <p:nvPicPr>
          <p:cNvPr id="9" name="Picture 8" descr="Hàng Chất Lượng Cao] Bông lau bảng,xóa bảng,Giẻ lau bảng Cầm tay chắc chắn  -dc3912 | Shopee Việt Nam">
            <a:extLst>
              <a:ext uri="{FF2B5EF4-FFF2-40B4-BE49-F238E27FC236}">
                <a16:creationId xmlns:a16="http://schemas.microsoft.com/office/drawing/2014/main" id="{D2B7F301-6D58-4D4E-BB11-F8B8193A068A}"/>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989" b="80992" l="0" r="98901"/>
                    </a14:imgEffect>
                  </a14:imgLayer>
                </a14:imgProps>
              </a:ext>
              <a:ext uri="{28A0092B-C50C-407E-A947-70E740481C1C}">
                <a14:useLocalDpi xmlns:a14="http://schemas.microsoft.com/office/drawing/2010/main" val="0"/>
              </a:ext>
            </a:extLst>
          </a:blip>
          <a:srcRect t="22569" b="21958"/>
          <a:stretch/>
        </p:blipFill>
        <p:spPr bwMode="auto">
          <a:xfrm>
            <a:off x="1642236" y="3943050"/>
            <a:ext cx="951830" cy="528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út lông bảng Doraemon có đầu xoá | Shopee Việt Nam">
            <a:extLst>
              <a:ext uri="{FF2B5EF4-FFF2-40B4-BE49-F238E27FC236}">
                <a16:creationId xmlns:a16="http://schemas.microsoft.com/office/drawing/2014/main" id="{65C7355F-598C-4211-82A6-5C13EF21FF2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219" b="97500" l="2344" r="95469"/>
                    </a14:imgEffect>
                  </a14:imgLayer>
                </a14:imgProps>
              </a:ext>
              <a:ext uri="{28A0092B-C50C-407E-A947-70E740481C1C}">
                <a14:useLocalDpi xmlns:a14="http://schemas.microsoft.com/office/drawing/2010/main" val="0"/>
              </a:ext>
            </a:extLst>
          </a:blip>
          <a:srcRect/>
          <a:stretch>
            <a:fillRect/>
          </a:stretch>
        </p:blipFill>
        <p:spPr bwMode="auto">
          <a:xfrm>
            <a:off x="936692" y="3117524"/>
            <a:ext cx="1467828" cy="1467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ảng đen/ Bảng trắng/ Bảng học sinh khổ A4 giảm chỉ còn 18,000 đ">
            <a:extLst>
              <a:ext uri="{FF2B5EF4-FFF2-40B4-BE49-F238E27FC236}">
                <a16:creationId xmlns:a16="http://schemas.microsoft.com/office/drawing/2014/main" id="{007E82F1-BCC3-4D24-9184-3DC6748A28EC}"/>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523" l="0" r="9875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84847" y="3362982"/>
            <a:ext cx="1917934" cy="1420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ange Cartoon Ruler Clip Art - Orange Cartoon Ruler Vector Image | Clip  art, School clipart, Free clip art">
            <a:extLst>
              <a:ext uri="{FF2B5EF4-FFF2-40B4-BE49-F238E27FC236}">
                <a16:creationId xmlns:a16="http://schemas.microsoft.com/office/drawing/2014/main" id="{1EDFF8B6-BAEF-4859-9A39-BC9367B9DA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9757" y="3021999"/>
            <a:ext cx="690562" cy="1484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Pencil - ClipArt Best - ClipArt Best - ClipArt Best">
            <a:extLst>
              <a:ext uri="{FF2B5EF4-FFF2-40B4-BE49-F238E27FC236}">
                <a16:creationId xmlns:a16="http://schemas.microsoft.com/office/drawing/2014/main" id="{45D572C0-F6F6-4E51-B268-4FFB7C34289B}"/>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foregroundMark x1="93333" y1="9375" x2="12000" y2="89286"/>
                        <a14:foregroundMark x1="88000" y1="4911" x2="88000" y2="4911"/>
                        <a14:foregroundMark x1="96444" y1="15625" x2="95111" y2="11607"/>
                        <a14:foregroundMark x1="83111" y1="4911" x2="84000" y2="11161"/>
                        <a14:foregroundMark x1="5333" y1="96875" x2="16889" y2="89732"/>
                        <a14:foregroundMark x1="2667" y1="92411" x2="5333" y2="99107"/>
                      </a14:backgroundRemoval>
                    </a14:imgEffect>
                  </a14:imgLayer>
                </a14:imgProps>
              </a:ext>
              <a:ext uri="{28A0092B-C50C-407E-A947-70E740481C1C}">
                <a14:useLocalDpi xmlns:a14="http://schemas.microsoft.com/office/drawing/2010/main" val="0"/>
              </a:ext>
            </a:extLst>
          </a:blip>
          <a:srcRect/>
          <a:stretch>
            <a:fillRect/>
          </a:stretch>
        </p:blipFill>
        <p:spPr bwMode="auto">
          <a:xfrm>
            <a:off x="4717008" y="3464136"/>
            <a:ext cx="1223602" cy="121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7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63591" y="1292055"/>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
        <p:nvSpPr>
          <p:cNvPr id="7" name="TextBox 6"/>
          <p:cNvSpPr txBox="1"/>
          <p:nvPr/>
        </p:nvSpPr>
        <p:spPr>
          <a:xfrm>
            <a:off x="243616" y="430281"/>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4" name="TextBox 3"/>
          <p:cNvSpPr txBox="1"/>
          <p:nvPr/>
        </p:nvSpPr>
        <p:spPr>
          <a:xfrm>
            <a:off x="666231" y="4357483"/>
            <a:ext cx="7773005" cy="584739"/>
          </a:xfrm>
          <a:prstGeom prst="rect">
            <a:avLst/>
          </a:prstGeom>
          <a:solidFill>
            <a:srgbClr val="EBB3EF"/>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2881097" y="1762578"/>
            <a:ext cx="896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28757" y="2190750"/>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90059" y="57150"/>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968599" y="279939"/>
            <a:ext cx="2765123" cy="584727"/>
          </a:xfrm>
          <a:prstGeom prst="rect">
            <a:avLst/>
          </a:prstGeom>
          <a:noFill/>
        </p:spPr>
        <p:txBody>
          <a:bodyPr wrap="square" lIns="91391" tIns="45696" rIns="91391" bIns="45696" rtlCol="0">
            <a:spAutoFit/>
          </a:bodyPr>
          <a:lstStyle/>
          <a:p>
            <a:pPr algn="ctr"/>
            <a:r>
              <a:rPr lang="en-US" sz="3200" b="1" dirty="0" err="1">
                <a:latin typeface="Arial-Rounded" pitchFamily="34" charset="0"/>
                <a:ea typeface="Arial-Rounded" pitchFamily="34" charset="0"/>
                <a:cs typeface="Arial-Rounded" pitchFamily="34" charset="0"/>
              </a:rPr>
              <a:t>Đi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học</a:t>
            </a:r>
            <a:r>
              <a:rPr lang="en-US" sz="3200" b="1" dirty="0">
                <a:latin typeface="Arial-Rounded" pitchFamily="34" charset="0"/>
                <a:ea typeface="Arial-Rounded" pitchFamily="34" charset="0"/>
                <a:cs typeface="Arial-Rounded" pitchFamily="34" charset="0"/>
              </a:rPr>
              <a:t> </a:t>
            </a:r>
            <a:endParaRPr lang="en-US" sz="3200" b="1" dirty="0">
              <a:latin typeface="Arial Rounded MT Bold" pitchFamily="34" charset="0"/>
              <a:ea typeface="Arial-Rounded" pitchFamily="34" charset="0"/>
              <a:cs typeface="Arial-Rounded" pitchFamily="34" charset="0"/>
            </a:endParaRPr>
          </a:p>
        </p:txBody>
      </p:sp>
      <p:sp>
        <p:nvSpPr>
          <p:cNvPr id="25" name="TextBox 24"/>
          <p:cNvSpPr txBox="1"/>
          <p:nvPr/>
        </p:nvSpPr>
        <p:spPr>
          <a:xfrm>
            <a:off x="522672" y="977745"/>
            <a:ext cx="3917372" cy="3970269"/>
          </a:xfrm>
          <a:prstGeom prst="rect">
            <a:avLst/>
          </a:prstGeom>
          <a:noFill/>
        </p:spPr>
        <p:txBody>
          <a:bodyPr wrap="square" lIns="91391" tIns="45696" rIns="91391" bIns="45696" rtlCol="0">
            <a:spAutoFit/>
          </a:bodyPr>
          <a:lstStyle/>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qua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trường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dắt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bước</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nương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a:t>
            </a:r>
          </a:p>
          <a:p>
            <a:pPr algn="just"/>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Trường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be </a:t>
            </a:r>
            <a:r>
              <a:rPr lang="en-US" sz="2800" dirty="0" err="1">
                <a:latin typeface="Arial-Rounded" pitchFamily="34" charset="0"/>
                <a:ea typeface="Arial-Rounded" pitchFamily="34" charset="0"/>
                <a:cs typeface="Arial-Rounded" pitchFamily="34" charset="0"/>
              </a:rPr>
              <a:t>bé</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Nằm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giữa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cây</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Cô</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trẻ</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Dạy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hát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rất</a:t>
            </a:r>
            <a:r>
              <a:rPr lang="en-US" sz="2800" dirty="0">
                <a:latin typeface="Arial-Rounded" pitchFamily="34" charset="0"/>
                <a:ea typeface="Arial-Rounded" pitchFamily="34" charset="0"/>
                <a:cs typeface="Arial-Rounded" pitchFamily="34" charset="0"/>
              </a:rPr>
              <a:t> hay.</a:t>
            </a:r>
            <a:endParaRPr lang="en-US" sz="2800" dirty="0">
              <a:latin typeface="Arial Rounded MT Bold" pitchFamily="34" charset="0"/>
              <a:ea typeface="Arial-Rounded" pitchFamily="34" charset="0"/>
              <a:cs typeface="Arial-Rounded" pitchFamily="34" charset="0"/>
            </a:endParaRPr>
          </a:p>
        </p:txBody>
      </p:sp>
      <p:sp>
        <p:nvSpPr>
          <p:cNvPr id="26" name="TextBox 25"/>
          <p:cNvSpPr txBox="1"/>
          <p:nvPr/>
        </p:nvSpPr>
        <p:spPr>
          <a:xfrm>
            <a:off x="4774232" y="1491630"/>
            <a:ext cx="5486400" cy="2246720"/>
          </a:xfrm>
          <a:prstGeom prst="rect">
            <a:avLst/>
          </a:prstGeom>
          <a:noFill/>
        </p:spPr>
        <p:txBody>
          <a:bodyPr wrap="square" lIns="91391" tIns="45696" rIns="91391" bIns="45696" rtlCol="0">
            <a:spAutoFit/>
          </a:bodyPr>
          <a:lstStyle/>
          <a:p>
            <a:pPr algn="just"/>
            <a:r>
              <a:rPr lang="en-US" sz="2800" dirty="0" err="1">
                <a:latin typeface="Arial-Rounded" pitchFamily="34" charset="0"/>
                <a:ea typeface="Arial-Rounded" pitchFamily="34" charset="0"/>
                <a:cs typeface="Arial-Rounded" pitchFamily="34" charset="0"/>
              </a:rPr>
              <a:t>Hương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thơm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vắng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trong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thầm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thì</a:t>
            </a:r>
            <a:r>
              <a:rPr lang="en-US" sz="2800" dirty="0">
                <a:latin typeface="Arial-Rounded" pitchFamily="34" charset="0"/>
                <a:ea typeface="Arial-Rounded" pitchFamily="34" charset="0"/>
                <a:cs typeface="Arial-Rounded" pitchFamily="34" charset="0"/>
              </a:rPr>
              <a:t>…</a:t>
            </a:r>
          </a:p>
          <a:p>
            <a:pPr algn="just"/>
            <a:r>
              <a:rPr lang="en-US" sz="2800" dirty="0" err="1">
                <a:latin typeface="Arial-Rounded" pitchFamily="34" charset="0"/>
                <a:ea typeface="Arial-Rounded" pitchFamily="34" charset="0"/>
                <a:cs typeface="Arial-Rounded" pitchFamily="34" charset="0"/>
              </a:rPr>
              <a:t>Cọ</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xòe</a:t>
            </a:r>
            <a:r>
              <a:rPr lang="en-US" sz="2800" dirty="0">
                <a:latin typeface="Arial-Rounded" pitchFamily="34" charset="0"/>
                <a:ea typeface="Arial-Rounded" pitchFamily="34" charset="0"/>
                <a:cs typeface="Arial-Rounded" pitchFamily="34" charset="0"/>
              </a:rPr>
              <a:t> ô </a:t>
            </a:r>
            <a:r>
              <a:rPr lang="en-US" sz="2800" dirty="0" err="1">
                <a:latin typeface="Arial-Rounded" pitchFamily="34" charset="0"/>
                <a:ea typeface="Arial-Rounded" pitchFamily="34" charset="0"/>
                <a:cs typeface="Arial-Rounded" pitchFamily="34" charset="0"/>
              </a:rPr>
              <a:t>che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nắng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Râm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mát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Hoàng</a:t>
            </a:r>
            <a:r>
              <a:rPr lang="en-US" sz="2800" dirty="0">
                <a:latin typeface="Arial-Rounded" pitchFamily="34" charset="0"/>
                <a:ea typeface="Arial-Rounded" pitchFamily="34" charset="0"/>
                <a:cs typeface="Arial-Rounded" pitchFamily="34" charset="0"/>
              </a:rPr>
              <a:t> Minh </a:t>
            </a:r>
            <a:r>
              <a:rPr lang="en-US" sz="2800" dirty="0" err="1">
                <a:latin typeface="Arial-Rounded" pitchFamily="34" charset="0"/>
                <a:ea typeface="Arial-Rounded" pitchFamily="34" charset="0"/>
                <a:cs typeface="Arial-Rounded" pitchFamily="34" charset="0"/>
              </a:rPr>
              <a:t>Chính</a:t>
            </a:r>
            <a:r>
              <a:rPr lang="en-US" sz="2800" dirty="0">
                <a:latin typeface="Arial-Rounded" pitchFamily="34" charset="0"/>
                <a:ea typeface="Arial-Rounded" pitchFamily="34" charset="0"/>
                <a:cs typeface="Arial-Rounded" pitchFamily="34" charset="0"/>
              </a:rPr>
              <a:t>)</a:t>
            </a:r>
            <a:endParaRPr lang="en-US" sz="2800" dirty="0">
              <a:latin typeface="Arial Rounded MT Bold" pitchFamily="34" charset="0"/>
              <a:ea typeface="Arial-Rounded" pitchFamily="34" charset="0"/>
              <a:cs typeface="Arial-Rounded" pitchFamily="34" charset="0"/>
            </a:endParaRPr>
          </a:p>
        </p:txBody>
      </p:sp>
      <p:sp>
        <p:nvSpPr>
          <p:cNvPr id="27" name="TextBox 26"/>
          <p:cNvSpPr txBox="1"/>
          <p:nvPr/>
        </p:nvSpPr>
        <p:spPr>
          <a:xfrm>
            <a:off x="4139952" y="1540498"/>
            <a:ext cx="967495" cy="477005"/>
          </a:xfrm>
          <a:prstGeom prst="rect">
            <a:avLst/>
          </a:prstGeom>
          <a:noFill/>
        </p:spPr>
        <p:txBody>
          <a:bodyPr wrap="square" lIns="91391" tIns="45696" rIns="91391" bIns="45696" rtlCol="0">
            <a:spAutoFit/>
          </a:bodyPr>
          <a:lstStyle/>
          <a:p>
            <a:pPr algn="ctr"/>
            <a:r>
              <a:rPr lang="en-US" sz="2400" dirty="0">
                <a:latin typeface=".VnArial" pitchFamily="34" charset="0"/>
                <a:ea typeface="Arial-Rounded" pitchFamily="34" charset="0"/>
                <a:cs typeface="Arial-Rounded" pitchFamily="34" charset="0"/>
              </a:rPr>
              <a:t>(3)</a:t>
            </a:r>
            <a:endParaRPr lang="en-US" sz="2500" dirty="0">
              <a:latin typeface=".VnArial" pitchFamily="34" charset="0"/>
              <a:ea typeface="Arial-Rounded" pitchFamily="34" charset="0"/>
              <a:cs typeface="Arial-Rounded" pitchFamily="34" charset="0"/>
            </a:endParaRPr>
          </a:p>
        </p:txBody>
      </p:sp>
      <p:sp>
        <p:nvSpPr>
          <p:cNvPr id="28" name="TextBox 27"/>
          <p:cNvSpPr txBox="1"/>
          <p:nvPr/>
        </p:nvSpPr>
        <p:spPr>
          <a:xfrm>
            <a:off x="-180528" y="1009306"/>
            <a:ext cx="967495" cy="477005"/>
          </a:xfrm>
          <a:prstGeom prst="rect">
            <a:avLst/>
          </a:prstGeom>
          <a:noFill/>
        </p:spPr>
        <p:txBody>
          <a:bodyPr wrap="square" lIns="91391" tIns="45696" rIns="91391" bIns="45696" rtlCol="0">
            <a:spAutoFit/>
          </a:bodyPr>
          <a:lstStyle/>
          <a:p>
            <a:pPr algn="ctr"/>
            <a:r>
              <a:rPr lang="en-US" sz="2400" dirty="0">
                <a:latin typeface=".VnArial" pitchFamily="34" charset="0"/>
                <a:ea typeface="Arial-Rounded" pitchFamily="34" charset="0"/>
                <a:cs typeface="Arial-Rounded" pitchFamily="34" charset="0"/>
              </a:rPr>
              <a:t>(1)</a:t>
            </a:r>
            <a:endParaRPr lang="en-US" sz="2500" dirty="0">
              <a:latin typeface=".VnArial" pitchFamily="34" charset="0"/>
              <a:ea typeface="Arial-Rounded" pitchFamily="34" charset="0"/>
              <a:cs typeface="Arial-Rounded" pitchFamily="34" charset="0"/>
            </a:endParaRPr>
          </a:p>
        </p:txBody>
      </p:sp>
      <p:sp>
        <p:nvSpPr>
          <p:cNvPr id="29" name="TextBox 28"/>
          <p:cNvSpPr txBox="1"/>
          <p:nvPr/>
        </p:nvSpPr>
        <p:spPr>
          <a:xfrm>
            <a:off x="-180529" y="3165036"/>
            <a:ext cx="967495" cy="477005"/>
          </a:xfrm>
          <a:prstGeom prst="rect">
            <a:avLst/>
          </a:prstGeom>
          <a:noFill/>
        </p:spPr>
        <p:txBody>
          <a:bodyPr wrap="square" lIns="91391" tIns="45696" rIns="91391" bIns="45696" rtlCol="0">
            <a:spAutoFit/>
          </a:bodyPr>
          <a:lstStyle/>
          <a:p>
            <a:pPr algn="ctr"/>
            <a:r>
              <a:rPr lang="en-US" sz="2400">
                <a:latin typeface=".VnArial" pitchFamily="34" charset="0"/>
                <a:ea typeface="Arial-Rounded" pitchFamily="34" charset="0"/>
                <a:cs typeface="Arial-Rounded" pitchFamily="34" charset="0"/>
              </a:rPr>
              <a:t>(2)</a:t>
            </a:r>
            <a:endParaRPr lang="en-US" sz="2500">
              <a:latin typeface=".VnArial" pitchFamily="34" charset="0"/>
              <a:ea typeface="Arial-Rounded" pitchFamily="34" charset="0"/>
              <a:cs typeface="Arial-Rounded" pitchFamily="34" charset="0"/>
            </a:endParaRPr>
          </a:p>
        </p:txBody>
      </p:sp>
      <p:cxnSp>
        <p:nvCxnSpPr>
          <p:cNvPr id="3" name="Straight Connector 2">
            <a:extLst>
              <a:ext uri="{FF2B5EF4-FFF2-40B4-BE49-F238E27FC236}">
                <a16:creationId xmlns:a16="http://schemas.microsoft.com/office/drawing/2014/main" id="{3154EC00-C509-4831-9082-B3C672DAA351}"/>
              </a:ext>
            </a:extLst>
          </p:cNvPr>
          <p:cNvCxnSpPr>
            <a:cxnSpLocks/>
          </p:cNvCxnSpPr>
          <p:nvPr/>
        </p:nvCxnSpPr>
        <p:spPr>
          <a:xfrm flipH="1">
            <a:off x="2029852" y="1068086"/>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550A-0C02-445E-81BA-FB844998F4E8}"/>
              </a:ext>
            </a:extLst>
          </p:cNvPr>
          <p:cNvCxnSpPr>
            <a:cxnSpLocks/>
          </p:cNvCxnSpPr>
          <p:nvPr/>
        </p:nvCxnSpPr>
        <p:spPr>
          <a:xfrm flipH="1">
            <a:off x="1121549" y="1486311"/>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6C7199-7692-4C05-BAF7-946B097ECA7F}"/>
              </a:ext>
            </a:extLst>
          </p:cNvPr>
          <p:cNvCxnSpPr>
            <a:cxnSpLocks/>
          </p:cNvCxnSpPr>
          <p:nvPr/>
        </p:nvCxnSpPr>
        <p:spPr>
          <a:xfrm flipH="1">
            <a:off x="2211374" y="1515827"/>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3C9634-9A9F-452B-BFD9-0856A85B38E2}"/>
              </a:ext>
            </a:extLst>
          </p:cNvPr>
          <p:cNvCxnSpPr>
            <a:cxnSpLocks/>
          </p:cNvCxnSpPr>
          <p:nvPr/>
        </p:nvCxnSpPr>
        <p:spPr>
          <a:xfrm flipH="1">
            <a:off x="2051720" y="2343510"/>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B79EDB-4F46-4585-BF7D-8CEBF54419C5}"/>
              </a:ext>
            </a:extLst>
          </p:cNvPr>
          <p:cNvCxnSpPr>
            <a:cxnSpLocks/>
          </p:cNvCxnSpPr>
          <p:nvPr/>
        </p:nvCxnSpPr>
        <p:spPr>
          <a:xfrm flipH="1">
            <a:off x="3671900" y="2343510"/>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EB948-CA3A-4A38-ACA4-1C8A161B00B9}"/>
              </a:ext>
            </a:extLst>
          </p:cNvPr>
          <p:cNvCxnSpPr>
            <a:cxnSpLocks/>
          </p:cNvCxnSpPr>
          <p:nvPr/>
        </p:nvCxnSpPr>
        <p:spPr>
          <a:xfrm flipH="1">
            <a:off x="3707904" y="2343510"/>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9C5C47-152B-4EAC-8E52-C86659B57016}"/>
              </a:ext>
            </a:extLst>
          </p:cNvPr>
          <p:cNvCxnSpPr>
            <a:cxnSpLocks/>
          </p:cNvCxnSpPr>
          <p:nvPr/>
        </p:nvCxnSpPr>
        <p:spPr>
          <a:xfrm flipH="1">
            <a:off x="1979712" y="1984066"/>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C0AD5D-1E26-4749-860D-EC922C9414CC}"/>
              </a:ext>
            </a:extLst>
          </p:cNvPr>
          <p:cNvCxnSpPr>
            <a:cxnSpLocks/>
          </p:cNvCxnSpPr>
          <p:nvPr/>
        </p:nvCxnSpPr>
        <p:spPr>
          <a:xfrm flipH="1">
            <a:off x="2861363" y="3191540"/>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ECF91A-BCA3-42CD-B5FD-7E45BADCAD9D}"/>
              </a:ext>
            </a:extLst>
          </p:cNvPr>
          <p:cNvCxnSpPr>
            <a:cxnSpLocks/>
          </p:cNvCxnSpPr>
          <p:nvPr/>
        </p:nvCxnSpPr>
        <p:spPr>
          <a:xfrm flipH="1">
            <a:off x="2128812" y="3618934"/>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334219-2EAC-4247-87DB-F0036D901A9F}"/>
              </a:ext>
            </a:extLst>
          </p:cNvPr>
          <p:cNvCxnSpPr>
            <a:cxnSpLocks/>
          </p:cNvCxnSpPr>
          <p:nvPr/>
        </p:nvCxnSpPr>
        <p:spPr>
          <a:xfrm flipH="1">
            <a:off x="2339752" y="4063915"/>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A0AB78-D459-4C5D-9FD6-D2D1C6B285E8}"/>
              </a:ext>
            </a:extLst>
          </p:cNvPr>
          <p:cNvCxnSpPr>
            <a:cxnSpLocks/>
          </p:cNvCxnSpPr>
          <p:nvPr/>
        </p:nvCxnSpPr>
        <p:spPr>
          <a:xfrm flipH="1">
            <a:off x="3482572" y="4481884"/>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F9B822-21A1-4875-91C7-5E7BE719CA1F}"/>
              </a:ext>
            </a:extLst>
          </p:cNvPr>
          <p:cNvCxnSpPr>
            <a:cxnSpLocks/>
          </p:cNvCxnSpPr>
          <p:nvPr/>
        </p:nvCxnSpPr>
        <p:spPr>
          <a:xfrm flipH="1">
            <a:off x="2316311" y="4505964"/>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A0AB78-D459-4C5D-9FD6-D2D1C6B285E8}"/>
              </a:ext>
            </a:extLst>
          </p:cNvPr>
          <p:cNvCxnSpPr>
            <a:cxnSpLocks/>
          </p:cNvCxnSpPr>
          <p:nvPr/>
        </p:nvCxnSpPr>
        <p:spPr>
          <a:xfrm flipH="1">
            <a:off x="3518576" y="4481884"/>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54EC00-C509-4831-9082-B3C672DAA351}"/>
              </a:ext>
            </a:extLst>
          </p:cNvPr>
          <p:cNvCxnSpPr>
            <a:cxnSpLocks/>
          </p:cNvCxnSpPr>
          <p:nvPr/>
        </p:nvCxnSpPr>
        <p:spPr>
          <a:xfrm flipH="1">
            <a:off x="7517432" y="1599278"/>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154EC00-C509-4831-9082-B3C672DAA351}"/>
              </a:ext>
            </a:extLst>
          </p:cNvPr>
          <p:cNvCxnSpPr>
            <a:cxnSpLocks/>
          </p:cNvCxnSpPr>
          <p:nvPr/>
        </p:nvCxnSpPr>
        <p:spPr>
          <a:xfrm flipH="1">
            <a:off x="7216074" y="2023878"/>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54EC00-C509-4831-9082-B3C672DAA351}"/>
              </a:ext>
            </a:extLst>
          </p:cNvPr>
          <p:cNvCxnSpPr>
            <a:cxnSpLocks/>
          </p:cNvCxnSpPr>
          <p:nvPr/>
        </p:nvCxnSpPr>
        <p:spPr>
          <a:xfrm flipH="1">
            <a:off x="6156176" y="2435268"/>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54EC00-C509-4831-9082-B3C672DAA351}"/>
              </a:ext>
            </a:extLst>
          </p:cNvPr>
          <p:cNvCxnSpPr>
            <a:cxnSpLocks/>
          </p:cNvCxnSpPr>
          <p:nvPr/>
        </p:nvCxnSpPr>
        <p:spPr>
          <a:xfrm flipH="1">
            <a:off x="6228184" y="2907087"/>
            <a:ext cx="72008" cy="359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65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5" name="TextBox 4"/>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7" name="TextBox 6"/>
          <p:cNvSpPr txBox="1"/>
          <p:nvPr/>
        </p:nvSpPr>
        <p:spPr>
          <a:xfrm>
            <a:off x="243616" y="779292"/>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TextBox 7"/>
          <p:cNvSpPr txBox="1"/>
          <p:nvPr/>
        </p:nvSpPr>
        <p:spPr>
          <a:xfrm>
            <a:off x="4363591" y="1641066"/>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khổ</a:t>
            </a:r>
          </a:p>
        </p:txBody>
      </p:sp>
      <p:sp>
        <p:nvSpPr>
          <p:cNvPr id="9" name="TextBox 8"/>
          <p:cNvSpPr txBox="1"/>
          <p:nvPr/>
        </p:nvSpPr>
        <p:spPr>
          <a:xfrm>
            <a:off x="1398484" y="4389536"/>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sp>
        <p:nvSpPr>
          <p:cNvPr id="7" name="TextBox 6"/>
          <p:cNvSpPr txBox="1"/>
          <p:nvPr/>
        </p:nvSpPr>
        <p:spPr>
          <a:xfrm>
            <a:off x="1390059" y="9978"/>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11" name="TextBox 10"/>
          <p:cNvSpPr txBox="1"/>
          <p:nvPr/>
        </p:nvSpPr>
        <p:spPr>
          <a:xfrm>
            <a:off x="243616" y="551739"/>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12" name="TextBox 11"/>
          <p:cNvSpPr txBox="1"/>
          <p:nvPr/>
        </p:nvSpPr>
        <p:spPr>
          <a:xfrm>
            <a:off x="4363591" y="1413513"/>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5208814" y="3608890"/>
            <a:ext cx="1854200" cy="715460"/>
          </a:xfrm>
          <a:prstGeom prst="rect">
            <a:avLst/>
          </a:prstGeom>
        </p:spPr>
      </p:pic>
      <p:sp>
        <p:nvSpPr>
          <p:cNvPr id="4" name="TextBox 3"/>
          <p:cNvSpPr txBox="1"/>
          <p:nvPr/>
        </p:nvSpPr>
        <p:spPr>
          <a:xfrm>
            <a:off x="4343400" y="4324350"/>
            <a:ext cx="3642531"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390059" y="9978"/>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7" name="TextBox 6"/>
          <p:cNvSpPr txBox="1"/>
          <p:nvPr/>
        </p:nvSpPr>
        <p:spPr>
          <a:xfrm>
            <a:off x="243616" y="551739"/>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TextBox 7"/>
          <p:cNvSpPr txBox="1"/>
          <p:nvPr/>
        </p:nvSpPr>
        <p:spPr>
          <a:xfrm>
            <a:off x="4363591" y="1413513"/>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DD1FF-3628-4389-B5F2-856CBCD17D95}"/>
              </a:ext>
            </a:extLst>
          </p:cNvPr>
          <p:cNvPicPr>
            <a:picLocks noChangeAspect="1"/>
          </p:cNvPicPr>
          <p:nvPr/>
        </p:nvPicPr>
        <p:blipFill>
          <a:blip r:embed="rId3"/>
          <a:stretch>
            <a:fillRect/>
          </a:stretch>
        </p:blipFill>
        <p:spPr>
          <a:xfrm>
            <a:off x="0" y="1255"/>
            <a:ext cx="9144000" cy="5140990"/>
          </a:xfrm>
          <a:prstGeom prst="rect">
            <a:avLst/>
          </a:prstGeom>
        </p:spPr>
      </p:pic>
      <p:sp>
        <p:nvSpPr>
          <p:cNvPr id="4" name="Title 1">
            <a:extLst>
              <a:ext uri="{FF2B5EF4-FFF2-40B4-BE49-F238E27FC236}">
                <a16:creationId xmlns:a16="http://schemas.microsoft.com/office/drawing/2014/main" id="{A820202E-C7B6-4A86-A1D2-04C0F07EB133}"/>
              </a:ext>
            </a:extLst>
          </p:cNvPr>
          <p:cNvSpPr txBox="1">
            <a:spLocks/>
          </p:cNvSpPr>
          <p:nvPr/>
        </p:nvSpPr>
        <p:spPr>
          <a:xfrm>
            <a:off x="533400" y="895350"/>
            <a:ext cx="6324600" cy="1828800"/>
          </a:xfrm>
          <a:prstGeom prst="rect">
            <a:avLst/>
          </a:prstGeom>
          <a:noFill/>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sz="6000">
                <a:solidFill>
                  <a:srgbClr val="7030A0"/>
                </a:solidFill>
                <a:latin typeface="Arial-Rounded" pitchFamily="34" charset="0"/>
                <a:ea typeface="Arial-Rounded" pitchFamily="34" charset="0"/>
                <a:cs typeface="Arial-Rounded" pitchFamily="34" charset="0"/>
              </a:rPr>
              <a:t>Giải lao</a:t>
            </a:r>
          </a:p>
        </p:txBody>
      </p:sp>
    </p:spTree>
    <p:extLst>
      <p:ext uri="{BB962C8B-B14F-4D97-AF65-F5344CB8AC3E}">
        <p14:creationId xmlns:p14="http://schemas.microsoft.com/office/powerpoint/2010/main" val="319568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838D-BD01-4B94-B157-DDAA47D95872}"/>
              </a:ext>
            </a:extLst>
          </p:cNvPr>
          <p:cNvSpPr>
            <a:spLocks noGrp="1"/>
          </p:cNvSpPr>
          <p:nvPr>
            <p:ph type="title"/>
          </p:nvPr>
        </p:nvSpPr>
        <p:spPr/>
        <p:txBody>
          <a:bodyPr/>
          <a:lstStyle/>
          <a:p>
            <a:endParaRPr lang="en-US"/>
          </a:p>
        </p:txBody>
      </p:sp>
      <p:pic>
        <p:nvPicPr>
          <p:cNvPr id="3" name="30 seconds countdown (Đồng hồ đếm ngược 30 giây)">
            <a:hlinkClick r:id="" action="ppaction://media"/>
            <a:extLst>
              <a:ext uri="{FF2B5EF4-FFF2-40B4-BE49-F238E27FC236}">
                <a16:creationId xmlns:a16="http://schemas.microsoft.com/office/drawing/2014/main" id="{E8C6A417-D1FF-4A40-B8AB-D0B0D21E55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3217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09853" y="526954"/>
            <a:ext cx="2765123" cy="584727"/>
          </a:xfrm>
          <a:prstGeom prst="rect">
            <a:avLst/>
          </a:prstGeom>
          <a:noFill/>
        </p:spPr>
        <p:txBody>
          <a:bodyPr wrap="square" lIns="91391" tIns="45696" rIns="91391" bIns="45696" rtlCol="0">
            <a:spAutoFit/>
          </a:bodyPr>
          <a:lstStyle/>
          <a:p>
            <a:pPr algn="ctr"/>
            <a:r>
              <a:rPr lang="en-US" sz="3200" b="1" dirty="0" err="1">
                <a:latin typeface="Arial-Rounded" pitchFamily="34" charset="0"/>
                <a:ea typeface="Arial-Rounded" pitchFamily="34" charset="0"/>
                <a:cs typeface="Arial-Rounded" pitchFamily="34" charset="0"/>
              </a:rPr>
              <a:t>Đi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học</a:t>
            </a:r>
            <a:r>
              <a:rPr lang="en-US" sz="3200" b="1" dirty="0">
                <a:latin typeface="Arial-Rounded" pitchFamily="34" charset="0"/>
                <a:ea typeface="Arial-Rounded" pitchFamily="34" charset="0"/>
                <a:cs typeface="Arial-Rounded" pitchFamily="34" charset="0"/>
              </a:rPr>
              <a:t> </a:t>
            </a:r>
            <a:endParaRPr lang="en-US" sz="3200" b="1" dirty="0">
              <a:latin typeface="Arial Rounded MT Bold" pitchFamily="34" charset="0"/>
              <a:ea typeface="Arial-Rounded" pitchFamily="34" charset="0"/>
              <a:cs typeface="Arial-Rounded" pitchFamily="34" charset="0"/>
            </a:endParaRPr>
          </a:p>
        </p:txBody>
      </p:sp>
      <p:sp>
        <p:nvSpPr>
          <p:cNvPr id="18" name="TextBox 17"/>
          <p:cNvSpPr txBox="1"/>
          <p:nvPr/>
        </p:nvSpPr>
        <p:spPr>
          <a:xfrm>
            <a:off x="522672" y="977745"/>
            <a:ext cx="3917372" cy="3970269"/>
          </a:xfrm>
          <a:prstGeom prst="rect">
            <a:avLst/>
          </a:prstGeom>
          <a:noFill/>
        </p:spPr>
        <p:txBody>
          <a:bodyPr wrap="square" lIns="91391" tIns="45696" rIns="91391" bIns="45696" rtlCol="0">
            <a:spAutoFit/>
          </a:bodyPr>
          <a:lstStyle/>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qua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trường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dắt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bước</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nương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a:t>
            </a:r>
          </a:p>
          <a:p>
            <a:pPr algn="just"/>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Trường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be </a:t>
            </a:r>
            <a:r>
              <a:rPr lang="en-US" sz="2800" dirty="0" err="1">
                <a:latin typeface="Arial-Rounded" pitchFamily="34" charset="0"/>
                <a:ea typeface="Arial-Rounded" pitchFamily="34" charset="0"/>
                <a:cs typeface="Arial-Rounded" pitchFamily="34" charset="0"/>
              </a:rPr>
              <a:t>bé</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Nằm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giữa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cây</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Cô</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trẻ</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Dạy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hát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rất</a:t>
            </a:r>
            <a:r>
              <a:rPr lang="en-US" sz="2800" dirty="0">
                <a:latin typeface="Arial-Rounded" pitchFamily="34" charset="0"/>
                <a:ea typeface="Arial-Rounded" pitchFamily="34" charset="0"/>
                <a:cs typeface="Arial-Rounded" pitchFamily="34" charset="0"/>
              </a:rPr>
              <a:t> hay.</a:t>
            </a:r>
            <a:endParaRPr lang="en-US" sz="2800" dirty="0">
              <a:latin typeface="Arial Rounded MT Bold" pitchFamily="34" charset="0"/>
              <a:ea typeface="Arial-Rounded" pitchFamily="34" charset="0"/>
              <a:cs typeface="Arial-Rounded" pitchFamily="34" charset="0"/>
            </a:endParaRPr>
          </a:p>
        </p:txBody>
      </p:sp>
      <p:sp>
        <p:nvSpPr>
          <p:cNvPr id="20" name="TextBox 19"/>
          <p:cNvSpPr txBox="1"/>
          <p:nvPr/>
        </p:nvSpPr>
        <p:spPr>
          <a:xfrm>
            <a:off x="4774232" y="1491630"/>
            <a:ext cx="5486400" cy="2246720"/>
          </a:xfrm>
          <a:prstGeom prst="rect">
            <a:avLst/>
          </a:prstGeom>
          <a:noFill/>
        </p:spPr>
        <p:txBody>
          <a:bodyPr wrap="square" lIns="91391" tIns="45696" rIns="91391" bIns="45696" rtlCol="0">
            <a:spAutoFit/>
          </a:bodyPr>
          <a:lstStyle/>
          <a:p>
            <a:pPr algn="just"/>
            <a:r>
              <a:rPr lang="en-US" sz="2800" dirty="0" err="1">
                <a:latin typeface="Arial-Rounded" pitchFamily="34" charset="0"/>
                <a:ea typeface="Arial-Rounded" pitchFamily="34" charset="0"/>
                <a:cs typeface="Arial-Rounded" pitchFamily="34" charset="0"/>
              </a:rPr>
              <a:t>Hương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thơm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vắng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trong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thầm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thì</a:t>
            </a:r>
            <a:r>
              <a:rPr lang="en-US" sz="2800" dirty="0">
                <a:latin typeface="Arial-Rounded" pitchFamily="34" charset="0"/>
                <a:ea typeface="Arial-Rounded" pitchFamily="34" charset="0"/>
                <a:cs typeface="Arial-Rounded" pitchFamily="34" charset="0"/>
              </a:rPr>
              <a:t>…</a:t>
            </a:r>
          </a:p>
          <a:p>
            <a:pPr algn="just"/>
            <a:r>
              <a:rPr lang="en-US" sz="2800" dirty="0" err="1">
                <a:latin typeface="Arial-Rounded" pitchFamily="34" charset="0"/>
                <a:ea typeface="Arial-Rounded" pitchFamily="34" charset="0"/>
                <a:cs typeface="Arial-Rounded" pitchFamily="34" charset="0"/>
              </a:rPr>
              <a:t>Cọ</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xòe</a:t>
            </a:r>
            <a:r>
              <a:rPr lang="en-US" sz="2800" dirty="0">
                <a:latin typeface="Arial-Rounded" pitchFamily="34" charset="0"/>
                <a:ea typeface="Arial-Rounded" pitchFamily="34" charset="0"/>
                <a:cs typeface="Arial-Rounded" pitchFamily="34" charset="0"/>
              </a:rPr>
              <a:t> ô </a:t>
            </a:r>
            <a:r>
              <a:rPr lang="en-US" sz="2800" dirty="0" err="1">
                <a:latin typeface="Arial-Rounded" pitchFamily="34" charset="0"/>
                <a:ea typeface="Arial-Rounded" pitchFamily="34" charset="0"/>
                <a:cs typeface="Arial-Rounded" pitchFamily="34" charset="0"/>
              </a:rPr>
              <a:t>che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nắng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Râm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mát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Hoàng</a:t>
            </a:r>
            <a:r>
              <a:rPr lang="en-US" sz="2800" dirty="0">
                <a:latin typeface="Arial-Rounded" pitchFamily="34" charset="0"/>
                <a:ea typeface="Arial-Rounded" pitchFamily="34" charset="0"/>
                <a:cs typeface="Arial-Rounded" pitchFamily="34" charset="0"/>
              </a:rPr>
              <a:t> Minh </a:t>
            </a:r>
            <a:r>
              <a:rPr lang="en-US" sz="2800" dirty="0" err="1">
                <a:latin typeface="Arial-Rounded" pitchFamily="34" charset="0"/>
                <a:ea typeface="Arial-Rounded" pitchFamily="34" charset="0"/>
                <a:cs typeface="Arial-Rounded" pitchFamily="34" charset="0"/>
              </a:rPr>
              <a:t>Chính</a:t>
            </a:r>
            <a:r>
              <a:rPr lang="en-US" sz="2800" dirty="0">
                <a:latin typeface="Arial-Rounded" pitchFamily="34" charset="0"/>
                <a:ea typeface="Arial-Rounded" pitchFamily="34" charset="0"/>
                <a:cs typeface="Arial-Rounded" pitchFamily="34" charset="0"/>
              </a:rPr>
              <a:t>)</a:t>
            </a:r>
            <a:endParaRPr lang="en-US" sz="2800" dirty="0">
              <a:latin typeface="Arial Rounded MT Bold" pitchFamily="34" charset="0"/>
              <a:ea typeface="Arial-Rounded" pitchFamily="34" charset="0"/>
              <a:cs typeface="Arial-Rounded" pitchFamily="34" charset="0"/>
            </a:endParaRPr>
          </a:p>
        </p:txBody>
      </p:sp>
      <p:sp>
        <p:nvSpPr>
          <p:cNvPr id="22" name="TextBox 21"/>
          <p:cNvSpPr txBox="1"/>
          <p:nvPr/>
        </p:nvSpPr>
        <p:spPr>
          <a:xfrm>
            <a:off x="-180528" y="1009306"/>
            <a:ext cx="967495" cy="477005"/>
          </a:xfrm>
          <a:prstGeom prst="rect">
            <a:avLst/>
          </a:prstGeom>
          <a:noFill/>
        </p:spPr>
        <p:txBody>
          <a:bodyPr wrap="square" lIns="91391" tIns="45696" rIns="91391" bIns="45696" rtlCol="0">
            <a:spAutoFit/>
          </a:bodyPr>
          <a:lstStyle/>
          <a:p>
            <a:pPr algn="ctr"/>
            <a:r>
              <a:rPr lang="en-US" sz="2400" dirty="0">
                <a:latin typeface=".VnArial" pitchFamily="34" charset="0"/>
                <a:ea typeface="Arial-Rounded" pitchFamily="34" charset="0"/>
                <a:cs typeface="Arial-Rounded" pitchFamily="34" charset="0"/>
              </a:rPr>
              <a:t>(1)</a:t>
            </a:r>
            <a:endParaRPr lang="en-US" sz="2500" dirty="0">
              <a:latin typeface=".VnArial" pitchFamily="34" charset="0"/>
              <a:ea typeface="Arial-Rounded" pitchFamily="34" charset="0"/>
              <a:cs typeface="Arial-Rounded" pitchFamily="34" charset="0"/>
            </a:endParaRPr>
          </a:p>
        </p:txBody>
      </p:sp>
      <p:sp>
        <p:nvSpPr>
          <p:cNvPr id="23" name="TextBox 22"/>
          <p:cNvSpPr txBox="1"/>
          <p:nvPr/>
        </p:nvSpPr>
        <p:spPr>
          <a:xfrm>
            <a:off x="-180529" y="3165036"/>
            <a:ext cx="967495" cy="477005"/>
          </a:xfrm>
          <a:prstGeom prst="rect">
            <a:avLst/>
          </a:prstGeom>
          <a:noFill/>
        </p:spPr>
        <p:txBody>
          <a:bodyPr wrap="square" lIns="91391" tIns="45696" rIns="91391" bIns="45696" rtlCol="0">
            <a:spAutoFit/>
          </a:bodyPr>
          <a:lstStyle/>
          <a:p>
            <a:pPr algn="ctr"/>
            <a:r>
              <a:rPr lang="en-US" sz="2400">
                <a:latin typeface=".VnArial" pitchFamily="34" charset="0"/>
                <a:ea typeface="Arial-Rounded" pitchFamily="34" charset="0"/>
                <a:cs typeface="Arial-Rounded" pitchFamily="34" charset="0"/>
              </a:rPr>
              <a:t>(2)</a:t>
            </a:r>
            <a:endParaRPr lang="en-US" sz="2500">
              <a:latin typeface=".VnArial" pitchFamily="34" charset="0"/>
              <a:ea typeface="Arial-Rounded" pitchFamily="34" charset="0"/>
              <a:cs typeface="Arial-Rounded" pitchFamily="34" charset="0"/>
            </a:endParaRPr>
          </a:p>
        </p:txBody>
      </p:sp>
      <p:sp>
        <p:nvSpPr>
          <p:cNvPr id="24" name="TextBox 23"/>
          <p:cNvSpPr txBox="1"/>
          <p:nvPr/>
        </p:nvSpPr>
        <p:spPr>
          <a:xfrm>
            <a:off x="4139952" y="1540498"/>
            <a:ext cx="967495" cy="477005"/>
          </a:xfrm>
          <a:prstGeom prst="rect">
            <a:avLst/>
          </a:prstGeom>
          <a:noFill/>
        </p:spPr>
        <p:txBody>
          <a:bodyPr wrap="square" lIns="91391" tIns="45696" rIns="91391" bIns="45696" rtlCol="0">
            <a:spAutoFit/>
          </a:bodyPr>
          <a:lstStyle/>
          <a:p>
            <a:pPr algn="ctr"/>
            <a:r>
              <a:rPr lang="en-US" sz="2400" dirty="0">
                <a:latin typeface=".VnArial" pitchFamily="34" charset="0"/>
                <a:ea typeface="Arial-Rounded" pitchFamily="34" charset="0"/>
                <a:cs typeface="Arial-Rounded" pitchFamily="34" charset="0"/>
              </a:rPr>
              <a:t>(3)</a:t>
            </a:r>
            <a:endParaRPr lang="en-US" sz="2500" dirty="0">
              <a:latin typeface=".VnArial" pitchFamily="34" charset="0"/>
              <a:ea typeface="Arial-Rounded" pitchFamily="34" charset="0"/>
              <a:cs typeface="Arial-Rounded" pitchFamily="34" charset="0"/>
            </a:endParaRPr>
          </a:p>
        </p:txBody>
      </p:sp>
      <p:sp>
        <p:nvSpPr>
          <p:cNvPr id="12" name="TextBox 11"/>
          <p:cNvSpPr txBox="1"/>
          <p:nvPr/>
        </p:nvSpPr>
        <p:spPr>
          <a:xfrm>
            <a:off x="2987824" y="968458"/>
            <a:ext cx="1190006" cy="523172"/>
          </a:xfrm>
          <a:prstGeom prst="rect">
            <a:avLst/>
          </a:prstGeom>
          <a:noFill/>
        </p:spPr>
        <p:txBody>
          <a:bodyPr wrap="square" lIns="91391" tIns="45696" rIns="91391" bIns="45696" rtlCol="0">
            <a:spAutoFit/>
          </a:bodyPr>
          <a:lstStyle/>
          <a:p>
            <a:pPr algn="ctr"/>
            <a:r>
              <a:rPr lang="vi-VN" sz="2800" dirty="0">
                <a:solidFill>
                  <a:srgbClr val="FF0000"/>
                </a:solidFill>
                <a:latin typeface="Arial-Rounded" pitchFamily="34" charset="0"/>
                <a:ea typeface="Arial-Rounded" pitchFamily="34" charset="0"/>
                <a:cs typeface="Arial-Rounded" pitchFamily="34" charset="0"/>
              </a:rPr>
              <a:t>trường</a:t>
            </a:r>
            <a:endParaRPr lang="en-US" sz="2800" dirty="0">
              <a:solidFill>
                <a:srgbClr val="FF0000"/>
              </a:solidFill>
              <a:latin typeface="Arial Rounded MT Bold" pitchFamily="34" charset="0"/>
              <a:ea typeface="Arial-Rounded" pitchFamily="34" charset="0"/>
              <a:cs typeface="Arial-Rounded" pitchFamily="34" charset="0"/>
            </a:endParaRPr>
          </a:p>
        </p:txBody>
      </p:sp>
      <p:sp>
        <p:nvSpPr>
          <p:cNvPr id="13" name="TextBox 12"/>
          <p:cNvSpPr txBox="1"/>
          <p:nvPr/>
        </p:nvSpPr>
        <p:spPr>
          <a:xfrm>
            <a:off x="3021954" y="1832554"/>
            <a:ext cx="1190006" cy="523172"/>
          </a:xfrm>
          <a:prstGeom prst="rect">
            <a:avLst/>
          </a:prstGeom>
          <a:noFill/>
        </p:spPr>
        <p:txBody>
          <a:bodyPr wrap="square" lIns="91391" tIns="45696" rIns="91391" bIns="45696" rtlCol="0">
            <a:spAutoFit/>
          </a:bodyPr>
          <a:lstStyle/>
          <a:p>
            <a:pPr algn="ctr"/>
            <a:r>
              <a:rPr lang="vi-VN" sz="2800" dirty="0">
                <a:solidFill>
                  <a:srgbClr val="FF0000"/>
                </a:solidFill>
                <a:latin typeface="Arial-Rounded" pitchFamily="34" charset="0"/>
                <a:ea typeface="Arial-Rounded" pitchFamily="34" charset="0"/>
                <a:cs typeface="Arial-Rounded" pitchFamily="34" charset="0"/>
              </a:rPr>
              <a:t>nương</a:t>
            </a:r>
            <a:endParaRPr lang="en-US" sz="2800" dirty="0">
              <a:solidFill>
                <a:srgbClr val="FF0000"/>
              </a:solidFill>
              <a:latin typeface="Arial Rounded MT Bold" pitchFamily="34" charset="0"/>
              <a:ea typeface="Arial-Rounded" pitchFamily="34" charset="0"/>
              <a:cs typeface="Arial-Rounded" pitchFamily="34" charset="0"/>
            </a:endParaRPr>
          </a:p>
        </p:txBody>
      </p:sp>
      <p:sp>
        <p:nvSpPr>
          <p:cNvPr id="14" name="TextBox 13"/>
          <p:cNvSpPr txBox="1"/>
          <p:nvPr/>
        </p:nvSpPr>
        <p:spPr>
          <a:xfrm>
            <a:off x="3002409" y="3104244"/>
            <a:ext cx="1190006" cy="523172"/>
          </a:xfrm>
          <a:prstGeom prst="rect">
            <a:avLst/>
          </a:prstGeom>
          <a:noFill/>
        </p:spPr>
        <p:txBody>
          <a:bodyPr wrap="square" lIns="91391" tIns="45696" rIns="91391" bIns="45696" rtlCol="0">
            <a:spAutoFit/>
          </a:bodyPr>
          <a:lstStyle/>
          <a:p>
            <a:pPr algn="ctr"/>
            <a:r>
              <a:rPr lang="vi-VN" sz="2800" dirty="0">
                <a:solidFill>
                  <a:srgbClr val="0070C0"/>
                </a:solidFill>
                <a:latin typeface="Arial-Rounded" pitchFamily="34" charset="0"/>
                <a:ea typeface="Arial-Rounded" pitchFamily="34" charset="0"/>
                <a:cs typeface="Arial-Rounded" pitchFamily="34" charset="0"/>
              </a:rPr>
              <a:t>bé</a:t>
            </a:r>
            <a:endParaRPr lang="en-US" sz="2800" dirty="0">
              <a:solidFill>
                <a:srgbClr val="0070C0"/>
              </a:solidFill>
              <a:latin typeface="Arial Rounded MT Bold" pitchFamily="34" charset="0"/>
              <a:ea typeface="Arial-Rounded" pitchFamily="34" charset="0"/>
              <a:cs typeface="Arial-Rounded" pitchFamily="34" charset="0"/>
            </a:endParaRPr>
          </a:p>
        </p:txBody>
      </p:sp>
      <p:sp>
        <p:nvSpPr>
          <p:cNvPr id="15" name="TextBox 14"/>
          <p:cNvSpPr txBox="1"/>
          <p:nvPr/>
        </p:nvSpPr>
        <p:spPr>
          <a:xfrm>
            <a:off x="2481358" y="3968340"/>
            <a:ext cx="1190006" cy="523172"/>
          </a:xfrm>
          <a:prstGeom prst="rect">
            <a:avLst/>
          </a:prstGeom>
          <a:noFill/>
        </p:spPr>
        <p:txBody>
          <a:bodyPr wrap="square" lIns="91391" tIns="45696" rIns="91391" bIns="45696" rtlCol="0">
            <a:spAutoFit/>
          </a:bodyPr>
          <a:lstStyle/>
          <a:p>
            <a:pPr algn="ctr"/>
            <a:r>
              <a:rPr lang="vi-VN" sz="2800" dirty="0">
                <a:solidFill>
                  <a:srgbClr val="0070C0"/>
                </a:solidFill>
                <a:latin typeface="Arial-Rounded" pitchFamily="34" charset="0"/>
                <a:ea typeface="Arial-Rounded" pitchFamily="34" charset="0"/>
                <a:cs typeface="Arial-Rounded" pitchFamily="34" charset="0"/>
              </a:rPr>
              <a:t>trẻ</a:t>
            </a:r>
            <a:endParaRPr lang="en-US" sz="2800" dirty="0">
              <a:solidFill>
                <a:srgbClr val="0070C0"/>
              </a:solidFill>
              <a:latin typeface="Arial Rounded MT Bold" pitchFamily="34" charset="0"/>
              <a:ea typeface="Arial-Rounded" pitchFamily="34" charset="0"/>
              <a:cs typeface="Arial-Rounded" pitchFamily="34" charset="0"/>
            </a:endParaRPr>
          </a:p>
        </p:txBody>
      </p:sp>
      <p:sp>
        <p:nvSpPr>
          <p:cNvPr id="17" name="TextBox 16"/>
          <p:cNvSpPr txBox="1"/>
          <p:nvPr/>
        </p:nvSpPr>
        <p:spPr>
          <a:xfrm>
            <a:off x="7918498" y="1491630"/>
            <a:ext cx="1190006" cy="523172"/>
          </a:xfrm>
          <a:prstGeom prst="rect">
            <a:avLst/>
          </a:prstGeom>
          <a:noFill/>
        </p:spPr>
        <p:txBody>
          <a:bodyPr wrap="square" lIns="91391" tIns="45696" rIns="91391" bIns="45696" rtlCol="0">
            <a:spAutoFit/>
          </a:bodyPr>
          <a:lstStyle/>
          <a:p>
            <a:pPr algn="ctr"/>
            <a:r>
              <a:rPr lang="vi-VN" sz="2800" dirty="0">
                <a:solidFill>
                  <a:srgbClr val="7030A0"/>
                </a:solidFill>
                <a:latin typeface="Arial-Rounded" pitchFamily="34" charset="0"/>
                <a:ea typeface="Arial-Rounded" pitchFamily="34" charset="0"/>
                <a:cs typeface="Arial-Rounded" pitchFamily="34" charset="0"/>
              </a:rPr>
              <a:t>vắng</a:t>
            </a:r>
            <a:endParaRPr lang="en-US" sz="2800" dirty="0">
              <a:solidFill>
                <a:srgbClr val="7030A0"/>
              </a:solidFill>
              <a:latin typeface="Arial Rounded MT Bold" pitchFamily="34" charset="0"/>
              <a:ea typeface="Arial-Rounded" pitchFamily="34" charset="0"/>
              <a:cs typeface="Arial-Rounded" pitchFamily="34" charset="0"/>
            </a:endParaRPr>
          </a:p>
        </p:txBody>
      </p:sp>
      <p:sp>
        <p:nvSpPr>
          <p:cNvPr id="19" name="TextBox 18"/>
          <p:cNvSpPr txBox="1"/>
          <p:nvPr/>
        </p:nvSpPr>
        <p:spPr>
          <a:xfrm>
            <a:off x="6678465" y="2355726"/>
            <a:ext cx="1190006" cy="523172"/>
          </a:xfrm>
          <a:prstGeom prst="rect">
            <a:avLst/>
          </a:prstGeom>
          <a:noFill/>
        </p:spPr>
        <p:txBody>
          <a:bodyPr wrap="square" lIns="91391" tIns="45696" rIns="91391" bIns="45696" rtlCol="0">
            <a:spAutoFit/>
          </a:bodyPr>
          <a:lstStyle/>
          <a:p>
            <a:pPr algn="ctr"/>
            <a:r>
              <a:rPr lang="vi-VN" sz="2800" dirty="0">
                <a:solidFill>
                  <a:srgbClr val="7030A0"/>
                </a:solidFill>
                <a:latin typeface="Arial-Rounded" pitchFamily="34" charset="0"/>
                <a:ea typeface="Arial-Rounded" pitchFamily="34" charset="0"/>
                <a:cs typeface="Arial-Rounded" pitchFamily="34" charset="0"/>
              </a:rPr>
              <a:t>nắng</a:t>
            </a:r>
            <a:endParaRPr lang="en-US" sz="2800" dirty="0">
              <a:solidFill>
                <a:srgbClr val="7030A0"/>
              </a:solidFill>
              <a:latin typeface="Arial Rounded MT Bold" pitchFamily="34" charset="0"/>
              <a:ea typeface="Arial-Rounded" pitchFamily="34" charset="0"/>
              <a:cs typeface="Arial-Rounded" pitchFamily="34" charset="0"/>
            </a:endParaRPr>
          </a:p>
        </p:txBody>
      </p:sp>
      <p:sp>
        <p:nvSpPr>
          <p:cNvPr id="25" name="TextBox 24"/>
          <p:cNvSpPr txBox="1"/>
          <p:nvPr/>
        </p:nvSpPr>
        <p:spPr>
          <a:xfrm>
            <a:off x="7712841" y="1921876"/>
            <a:ext cx="1190006" cy="523172"/>
          </a:xfrm>
          <a:prstGeom prst="rect">
            <a:avLst/>
          </a:prstGeom>
          <a:noFill/>
        </p:spPr>
        <p:txBody>
          <a:bodyPr wrap="square" lIns="91391" tIns="45696" rIns="91391" bIns="45696" rtlCol="0">
            <a:spAutoFit/>
          </a:bodyPr>
          <a:lstStyle/>
          <a:p>
            <a:pPr algn="ctr"/>
            <a:r>
              <a:rPr lang="vi-VN" sz="2800" dirty="0">
                <a:solidFill>
                  <a:srgbClr val="00B050"/>
                </a:solidFill>
                <a:latin typeface="Arial-Rounded" pitchFamily="34" charset="0"/>
                <a:ea typeface="Arial-Rounded" pitchFamily="34" charset="0"/>
                <a:cs typeface="Arial-Rounded" pitchFamily="34" charset="0"/>
              </a:rPr>
              <a:t>thì</a:t>
            </a:r>
            <a:endParaRPr lang="en-US" sz="2800" dirty="0">
              <a:solidFill>
                <a:srgbClr val="00B050"/>
              </a:solidFill>
              <a:latin typeface="Arial Rounded MT Bold" pitchFamily="34" charset="0"/>
              <a:ea typeface="Arial-Rounded" pitchFamily="34" charset="0"/>
              <a:cs typeface="Arial-Rounded" pitchFamily="34" charset="0"/>
            </a:endParaRPr>
          </a:p>
        </p:txBody>
      </p:sp>
      <p:sp>
        <p:nvSpPr>
          <p:cNvPr id="26" name="TextBox 25"/>
          <p:cNvSpPr txBox="1"/>
          <p:nvPr/>
        </p:nvSpPr>
        <p:spPr>
          <a:xfrm>
            <a:off x="7452320" y="2778964"/>
            <a:ext cx="1190006" cy="523172"/>
          </a:xfrm>
          <a:prstGeom prst="rect">
            <a:avLst/>
          </a:prstGeom>
          <a:noFill/>
        </p:spPr>
        <p:txBody>
          <a:bodyPr wrap="square" lIns="91391" tIns="45696" rIns="91391" bIns="45696" rtlCol="0">
            <a:spAutoFit/>
          </a:bodyPr>
          <a:lstStyle/>
          <a:p>
            <a:pPr algn="ctr"/>
            <a:r>
              <a:rPr lang="vi-VN" sz="2800" dirty="0">
                <a:solidFill>
                  <a:srgbClr val="00B050"/>
                </a:solidFill>
                <a:latin typeface="Arial-Rounded" pitchFamily="34" charset="0"/>
                <a:ea typeface="Arial-Rounded" pitchFamily="34" charset="0"/>
                <a:cs typeface="Arial-Rounded" pitchFamily="34" charset="0"/>
              </a:rPr>
              <a:t>đi</a:t>
            </a:r>
            <a:endParaRPr lang="en-US" sz="2800" dirty="0">
              <a:solidFill>
                <a:srgbClr val="00B050"/>
              </a:solidFill>
              <a:latin typeface="Arial Rounded MT Bold" pitchFamily="34" charset="0"/>
              <a:ea typeface="Arial-Rounded" pitchFamily="34" charset="0"/>
              <a:cs typeface="Arial-Rounded" pitchFamily="34" charset="0"/>
            </a:endParaRPr>
          </a:p>
        </p:txBody>
      </p:sp>
      <p:sp>
        <p:nvSpPr>
          <p:cNvPr id="28" name="TextBox 27">
            <a:extLst>
              <a:ext uri="{FF2B5EF4-FFF2-40B4-BE49-F238E27FC236}">
                <a16:creationId xmlns:a16="http://schemas.microsoft.com/office/drawing/2014/main" id="{0D0A5B93-EAAB-40CD-9FC8-8E7B8004FEC8}"/>
              </a:ext>
            </a:extLst>
          </p:cNvPr>
          <p:cNvSpPr txBox="1"/>
          <p:nvPr/>
        </p:nvSpPr>
        <p:spPr>
          <a:xfrm>
            <a:off x="751353" y="88554"/>
            <a:ext cx="8392647" cy="954059"/>
          </a:xfrm>
          <a:prstGeom prst="rect">
            <a:avLst/>
          </a:prstGeom>
          <a:noFill/>
        </p:spPr>
        <p:txBody>
          <a:bodyPr wrap="square" lIns="91391" tIns="45696" rIns="91391" bIns="45696" rtlCol="0">
            <a:spAutoFit/>
          </a:bodyPr>
          <a:lstStyle/>
          <a:p>
            <a:pPr algn="just"/>
            <a:r>
              <a:rPr lang="en-US" sz="2800" b="1" dirty="0" err="1">
                <a:latin typeface="Arial-Rounded" pitchFamily="34" charset="0"/>
                <a:ea typeface="Arial-Rounded" pitchFamily="34" charset="0"/>
                <a:cs typeface="Arial-Rounded" pitchFamily="34" charset="0"/>
              </a:rPr>
              <a:t>Tìm</a:t>
            </a:r>
            <a:r>
              <a:rPr lang="en-US" sz="2800" b="1" dirty="0">
                <a:latin typeface="Arial-Rounded" pitchFamily="34" charset="0"/>
                <a:ea typeface="Arial-Rounded" pitchFamily="34" charset="0"/>
                <a:cs typeface="Arial-Rounded" pitchFamily="34" charset="0"/>
              </a:rPr>
              <a:t> ở </a:t>
            </a:r>
            <a:r>
              <a:rPr lang="en-US" sz="2800" b="1" dirty="0" err="1">
                <a:latin typeface="Arial-Rounded" pitchFamily="34" charset="0"/>
                <a:ea typeface="Arial-Rounded" pitchFamily="34" charset="0"/>
                <a:cs typeface="Arial-Rounded" pitchFamily="34" charset="0"/>
              </a:rPr>
              <a:t>cuối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các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thơ</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những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tiếng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cùng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vần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với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nhau</a:t>
            </a:r>
            <a:endParaRPr lang="en-US" sz="2800" b="1" dirty="0">
              <a:latin typeface="Arial-Rounded" pitchFamily="34" charset="0"/>
              <a:ea typeface="Arial-Rounded" pitchFamily="34" charset="0"/>
              <a:cs typeface="Arial-Rounded" pitchFamily="34" charset="0"/>
            </a:endParaRPr>
          </a:p>
        </p:txBody>
      </p:sp>
      <p:sp>
        <p:nvSpPr>
          <p:cNvPr id="29" name="Oval 28">
            <a:extLst>
              <a:ext uri="{FF2B5EF4-FFF2-40B4-BE49-F238E27FC236}">
                <a16:creationId xmlns:a16="http://schemas.microsoft.com/office/drawing/2014/main" id="{F9603B94-E0C1-458F-9908-29016CA0228D}"/>
              </a:ext>
            </a:extLst>
          </p:cNvPr>
          <p:cNvSpPr/>
          <p:nvPr/>
        </p:nvSpPr>
        <p:spPr>
          <a:xfrm>
            <a:off x="217872" y="5870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Tree>
    <p:extLst>
      <p:ext uri="{BB962C8B-B14F-4D97-AF65-F5344CB8AC3E}">
        <p14:creationId xmlns:p14="http://schemas.microsoft.com/office/powerpoint/2010/main" val="34129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9"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90059" y="329031"/>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13" name="TextBox 12"/>
          <p:cNvSpPr txBox="1"/>
          <p:nvPr/>
        </p:nvSpPr>
        <p:spPr>
          <a:xfrm>
            <a:off x="243616" y="887481"/>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15" name="TextBox 14"/>
          <p:cNvSpPr txBox="1"/>
          <p:nvPr/>
        </p:nvSpPr>
        <p:spPr>
          <a:xfrm>
            <a:off x="4363591" y="1749255"/>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
        <p:nvSpPr>
          <p:cNvPr id="9" name="Oval 8">
            <a:extLst>
              <a:ext uri="{FF2B5EF4-FFF2-40B4-BE49-F238E27FC236}">
                <a16:creationId xmlns:a16="http://schemas.microsoft.com/office/drawing/2014/main" id="{6E83F4BF-D8F4-4D6C-A8F4-D807A80053D6}"/>
              </a:ext>
            </a:extLst>
          </p:cNvPr>
          <p:cNvSpPr/>
          <p:nvPr/>
        </p:nvSpPr>
        <p:spPr>
          <a:xfrm>
            <a:off x="14948" y="58667"/>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10" name="TextBox 9">
            <a:extLst>
              <a:ext uri="{FF2B5EF4-FFF2-40B4-BE49-F238E27FC236}">
                <a16:creationId xmlns:a16="http://schemas.microsoft.com/office/drawing/2014/main" id="{D33A35F2-6CAA-4711-8BF3-AF29BB19C092}"/>
              </a:ext>
            </a:extLst>
          </p:cNvPr>
          <p:cNvSpPr txBox="1"/>
          <p:nvPr/>
        </p:nvSpPr>
        <p:spPr>
          <a:xfrm>
            <a:off x="643007" y="177418"/>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endParaRPr lang="en-US" sz="24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3927666"/>
            <a:ext cx="7453746" cy="584739"/>
          </a:xfrm>
          <a:prstGeom prst="rect">
            <a:avLst/>
          </a:prstGeom>
          <a:solidFill>
            <a:srgbClr val="EBB3EF"/>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Vì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nay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nhỏ</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một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mình</a:t>
            </a:r>
            <a:r>
              <a:rPr lang="en-US" sz="3200" dirty="0">
                <a:latin typeface="Arial-Rounded" pitchFamily="34" charset="0"/>
                <a:ea typeface="Arial-Rounded" pitchFamily="34" charset="0"/>
                <a:cs typeface="Arial-Rounded" pitchFamily="34" charset="0"/>
              </a:rPr>
              <a:t>?</a:t>
            </a:r>
          </a:p>
        </p:txBody>
      </p:sp>
      <p:sp>
        <p:nvSpPr>
          <p:cNvPr id="12" name="TextBox 11"/>
          <p:cNvSpPr txBox="1"/>
          <p:nvPr/>
        </p:nvSpPr>
        <p:spPr>
          <a:xfrm>
            <a:off x="1259632" y="597959"/>
            <a:ext cx="5947064" cy="584727"/>
          </a:xfrm>
          <a:prstGeom prst="rect">
            <a:avLst/>
          </a:prstGeom>
          <a:noFill/>
        </p:spPr>
        <p:txBody>
          <a:bodyPr wrap="square" lIns="91391" tIns="45696" rIns="91391" bIns="45696"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khổ</a:t>
            </a:r>
            <a:r>
              <a:rPr lang="en-US" sz="3200" b="1" dirty="0">
                <a:latin typeface="Arial-Rounded" pitchFamily="34" charset="0"/>
                <a:ea typeface="Arial-Rounded" pitchFamily="34" charset="0"/>
                <a:cs typeface="Arial-Rounded" pitchFamily="34" charset="0"/>
              </a:rPr>
              <a:t> 1</a:t>
            </a:r>
            <a:endParaRPr lang="en-US" sz="3200" b="1" dirty="0">
              <a:latin typeface="Arial Rounded MT Bold" pitchFamily="34" charset="0"/>
              <a:ea typeface="Arial-Rounded" pitchFamily="34" charset="0"/>
              <a:cs typeface="Arial-Rounded" pitchFamily="34" charset="0"/>
            </a:endParaRPr>
          </a:p>
        </p:txBody>
      </p:sp>
      <p:sp>
        <p:nvSpPr>
          <p:cNvPr id="13" name="TextBox 12"/>
          <p:cNvSpPr txBox="1"/>
          <p:nvPr/>
        </p:nvSpPr>
        <p:spPr>
          <a:xfrm>
            <a:off x="2555776" y="1578001"/>
            <a:ext cx="3917372" cy="2246720"/>
          </a:xfrm>
          <a:prstGeom prst="rect">
            <a:avLst/>
          </a:prstGeom>
          <a:noFill/>
        </p:spPr>
        <p:txBody>
          <a:bodyPr wrap="square" lIns="91391" tIns="45696" rIns="91391" bIns="45696" rtlCol="0">
            <a:spAutoFit/>
          </a:bodyPr>
          <a:lstStyle/>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qua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trường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dắt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bước</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nương</a:t>
            </a:r>
            <a:endParaRPr lang="en-US" sz="2800" dirty="0">
              <a:latin typeface="Arial-Rounded" pitchFamily="34" charset="0"/>
              <a:ea typeface="Arial-Rounded" pitchFamily="34" charset="0"/>
              <a:cs typeface="Arial-Rounded" pitchFamily="34" charset="0"/>
            </a:endParaRPr>
          </a:p>
          <a:p>
            <a:pPr algn="just"/>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a:t>
            </a:r>
          </a:p>
          <a:p>
            <a:pPr algn="just"/>
            <a:endParaRPr lang="en-US" sz="2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0277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838D-BD01-4B94-B157-DDAA47D95872}"/>
              </a:ext>
            </a:extLst>
          </p:cNvPr>
          <p:cNvSpPr>
            <a:spLocks noGrp="1"/>
          </p:cNvSpPr>
          <p:nvPr>
            <p:ph type="title"/>
          </p:nvPr>
        </p:nvSpPr>
        <p:spPr/>
        <p:txBody>
          <a:bodyPr/>
          <a:lstStyle/>
          <a:p>
            <a:endParaRPr lang="en-US"/>
          </a:p>
        </p:txBody>
      </p:sp>
      <p:pic>
        <p:nvPicPr>
          <p:cNvPr id="3" name="30 seconds countdown (Đồng hồ đếm ngược 30 giây)">
            <a:hlinkClick r:id="" action="ppaction://media"/>
            <a:extLst>
              <a:ext uri="{FF2B5EF4-FFF2-40B4-BE49-F238E27FC236}">
                <a16:creationId xmlns:a16="http://schemas.microsoft.com/office/drawing/2014/main" id="{E8C6A417-D1FF-4A40-B8AB-D0B0D21E55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1982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4003235"/>
            <a:ext cx="7453746" cy="584739"/>
          </a:xfrm>
          <a:prstGeom prst="rect">
            <a:avLst/>
          </a:prstGeom>
          <a:solidFill>
            <a:srgbClr val="EBB3EF"/>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Trường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của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nhỏ</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đặc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điểm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p>
        </p:txBody>
      </p:sp>
      <p:sp>
        <p:nvSpPr>
          <p:cNvPr id="12" name="TextBox 11"/>
          <p:cNvSpPr txBox="1"/>
          <p:nvPr/>
        </p:nvSpPr>
        <p:spPr>
          <a:xfrm>
            <a:off x="539551" y="555526"/>
            <a:ext cx="7870839" cy="646282"/>
          </a:xfrm>
          <a:prstGeom prst="rect">
            <a:avLst/>
          </a:prstGeom>
          <a:noFill/>
        </p:spPr>
        <p:txBody>
          <a:bodyPr wrap="square" lIns="91391" tIns="45696" rIns="91391" bIns="45696" rtlCol="0">
            <a:spAutoFit/>
          </a:bodyPr>
          <a:lstStyle/>
          <a:p>
            <a:pPr algn="ctr"/>
            <a:r>
              <a:rPr lang="en-US" sz="3600" b="1" dirty="0" err="1">
                <a:latin typeface="Arial-Rounded" pitchFamily="34" charset="0"/>
                <a:ea typeface="Arial-Rounded" pitchFamily="34" charset="0"/>
                <a:cs typeface="Arial-Rounded" pitchFamily="34" charset="0"/>
              </a:rPr>
              <a:t>Đọc</a:t>
            </a:r>
            <a:r>
              <a:rPr lang="en-US" sz="3600" b="1"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khổ</a:t>
            </a:r>
            <a:r>
              <a:rPr lang="en-US" sz="3600" b="1" dirty="0">
                <a:latin typeface="Arial-Rounded" pitchFamily="34" charset="0"/>
                <a:ea typeface="Arial-Rounded" pitchFamily="34" charset="0"/>
                <a:cs typeface="Arial-Rounded" pitchFamily="34" charset="0"/>
              </a:rPr>
              <a:t> 2</a:t>
            </a:r>
            <a:endParaRPr lang="en-US" sz="3600" b="1" dirty="0">
              <a:latin typeface="Arial Rounded MT Bold" pitchFamily="34" charset="0"/>
              <a:ea typeface="Arial-Rounded" pitchFamily="34" charset="0"/>
              <a:cs typeface="Arial-Rounded" pitchFamily="34" charset="0"/>
            </a:endParaRPr>
          </a:p>
        </p:txBody>
      </p:sp>
      <p:sp>
        <p:nvSpPr>
          <p:cNvPr id="13" name="TextBox 12"/>
          <p:cNvSpPr txBox="1"/>
          <p:nvPr/>
        </p:nvSpPr>
        <p:spPr>
          <a:xfrm>
            <a:off x="1882682" y="1489695"/>
            <a:ext cx="5184576" cy="2308276"/>
          </a:xfrm>
          <a:prstGeom prst="rect">
            <a:avLst/>
          </a:prstGeom>
          <a:noFill/>
        </p:spPr>
        <p:txBody>
          <a:bodyPr wrap="square" lIns="91391" tIns="45696" rIns="91391" bIns="45696" rtlCol="0">
            <a:spAutoFit/>
          </a:bodyPr>
          <a:lstStyle/>
          <a:p>
            <a:pPr algn="just"/>
            <a:r>
              <a:rPr lang="en-US" sz="3600" dirty="0" err="1">
                <a:latin typeface="Arial-Rounded" pitchFamily="34" charset="0"/>
                <a:ea typeface="Arial-Rounded" pitchFamily="34" charset="0"/>
                <a:cs typeface="Arial-Rounded" pitchFamily="34" charset="0"/>
              </a:rPr>
              <a:t>Trường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của</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em</a:t>
            </a:r>
            <a:r>
              <a:rPr lang="en-US" sz="3600" dirty="0">
                <a:latin typeface="Arial-Rounded" pitchFamily="34" charset="0"/>
                <a:ea typeface="Arial-Rounded" pitchFamily="34" charset="0"/>
                <a:cs typeface="Arial-Rounded" pitchFamily="34" charset="0"/>
              </a:rPr>
              <a:t> be </a:t>
            </a:r>
            <a:r>
              <a:rPr lang="en-US" sz="3600" dirty="0" err="1">
                <a:latin typeface="Arial-Rounded" pitchFamily="34" charset="0"/>
                <a:ea typeface="Arial-Rounded" pitchFamily="34" charset="0"/>
                <a:cs typeface="Arial-Rounded" pitchFamily="34" charset="0"/>
              </a:rPr>
              <a:t>bé</a:t>
            </a:r>
            <a:endParaRPr lang="en-US" sz="3600" dirty="0">
              <a:latin typeface="Arial-Rounded" pitchFamily="34" charset="0"/>
              <a:ea typeface="Arial-Rounded" pitchFamily="34" charset="0"/>
              <a:cs typeface="Arial-Rounded" pitchFamily="34" charset="0"/>
            </a:endParaRPr>
          </a:p>
          <a:p>
            <a:pPr algn="just"/>
            <a:r>
              <a:rPr lang="en-US" sz="3600" dirty="0" err="1">
                <a:latin typeface="Arial-Rounded" pitchFamily="34" charset="0"/>
                <a:ea typeface="Arial-Rounded" pitchFamily="34" charset="0"/>
                <a:cs typeface="Arial-Rounded" pitchFamily="34" charset="0"/>
              </a:rPr>
              <a:t>Nằm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lặng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giữa</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rừng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cây</a:t>
            </a:r>
            <a:endParaRPr lang="en-US" sz="3600" dirty="0">
              <a:latin typeface="Arial-Rounded" pitchFamily="34" charset="0"/>
              <a:ea typeface="Arial-Rounded" pitchFamily="34" charset="0"/>
              <a:cs typeface="Arial-Rounded" pitchFamily="34" charset="0"/>
            </a:endParaRPr>
          </a:p>
          <a:p>
            <a:pPr algn="just"/>
            <a:r>
              <a:rPr lang="en-US" sz="3600" dirty="0" err="1">
                <a:latin typeface="Arial-Rounded" pitchFamily="34" charset="0"/>
                <a:ea typeface="Arial-Rounded" pitchFamily="34" charset="0"/>
                <a:cs typeface="Arial-Rounded" pitchFamily="34" charset="0"/>
              </a:rPr>
              <a:t>Cô</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giáo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em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tre</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trẻ</a:t>
            </a:r>
            <a:endParaRPr lang="en-US" sz="3600" dirty="0">
              <a:latin typeface="Arial-Rounded" pitchFamily="34" charset="0"/>
              <a:ea typeface="Arial-Rounded" pitchFamily="34" charset="0"/>
              <a:cs typeface="Arial-Rounded" pitchFamily="34" charset="0"/>
            </a:endParaRPr>
          </a:p>
          <a:p>
            <a:pPr algn="just"/>
            <a:r>
              <a:rPr lang="en-US" sz="3600" dirty="0" err="1">
                <a:latin typeface="Arial-Rounded" pitchFamily="34" charset="0"/>
                <a:ea typeface="Arial-Rounded" pitchFamily="34" charset="0"/>
                <a:cs typeface="Arial-Rounded" pitchFamily="34" charset="0"/>
              </a:rPr>
              <a:t>Dạy</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em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hát</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rất</a:t>
            </a:r>
            <a:r>
              <a:rPr lang="en-US" sz="3600" dirty="0">
                <a:latin typeface="Arial-Rounded" pitchFamily="34" charset="0"/>
                <a:ea typeface="Arial-Rounded" pitchFamily="34" charset="0"/>
                <a:cs typeface="Arial-Rounded" pitchFamily="34" charset="0"/>
              </a:rPr>
              <a:t> hay.</a:t>
            </a:r>
            <a:endParaRPr lang="en-US" sz="36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709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36718" y="3939902"/>
            <a:ext cx="7453746" cy="584739"/>
          </a:xfrm>
          <a:prstGeom prst="rect">
            <a:avLst/>
          </a:prstGeom>
          <a:solidFill>
            <a:srgbClr val="EBB3EF"/>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Cảnh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đến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a:t>
            </a:r>
          </a:p>
        </p:txBody>
      </p:sp>
      <p:sp>
        <p:nvSpPr>
          <p:cNvPr id="12" name="TextBox 11"/>
          <p:cNvSpPr txBox="1"/>
          <p:nvPr/>
        </p:nvSpPr>
        <p:spPr>
          <a:xfrm>
            <a:off x="2990943" y="701332"/>
            <a:ext cx="3162115" cy="646282"/>
          </a:xfrm>
          <a:prstGeom prst="rect">
            <a:avLst/>
          </a:prstGeom>
          <a:noFill/>
        </p:spPr>
        <p:txBody>
          <a:bodyPr wrap="square" lIns="91391" tIns="45696" rIns="91391" bIns="45696" rtlCol="0">
            <a:spAutoFit/>
          </a:bodyPr>
          <a:lstStyle/>
          <a:p>
            <a:pPr algn="ctr"/>
            <a:r>
              <a:rPr lang="en-US" sz="3600" b="1" dirty="0" err="1">
                <a:latin typeface="Arial-Rounded" pitchFamily="34" charset="0"/>
                <a:ea typeface="Arial-Rounded" pitchFamily="34" charset="0"/>
                <a:cs typeface="Arial-Rounded" pitchFamily="34" charset="0"/>
              </a:rPr>
              <a:t>Đọc</a:t>
            </a:r>
            <a:r>
              <a:rPr lang="en-US" sz="3600" b="1"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khổ</a:t>
            </a:r>
            <a:r>
              <a:rPr lang="en-US" sz="3600" b="1"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thơ</a:t>
            </a:r>
            <a:r>
              <a:rPr lang="en-US" sz="3600" b="1" dirty="0">
                <a:latin typeface="Arial-Rounded" pitchFamily="34" charset="0"/>
                <a:ea typeface="Arial-Rounded" pitchFamily="34" charset="0"/>
                <a:cs typeface="Arial-Rounded" pitchFamily="34" charset="0"/>
              </a:rPr>
              <a:t> 3</a:t>
            </a:r>
            <a:endParaRPr lang="en-US" sz="3600" b="1" dirty="0">
              <a:latin typeface="Arial Rounded MT Bold" pitchFamily="34" charset="0"/>
              <a:ea typeface="Arial-Rounded" pitchFamily="34" charset="0"/>
              <a:cs typeface="Arial-Rounded" pitchFamily="34" charset="0"/>
            </a:endParaRPr>
          </a:p>
        </p:txBody>
      </p:sp>
      <p:sp>
        <p:nvSpPr>
          <p:cNvPr id="15" name="TextBox 14"/>
          <p:cNvSpPr txBox="1"/>
          <p:nvPr/>
        </p:nvSpPr>
        <p:spPr>
          <a:xfrm>
            <a:off x="1835697" y="1413513"/>
            <a:ext cx="6254768" cy="2862274"/>
          </a:xfrm>
          <a:prstGeom prst="rect">
            <a:avLst/>
          </a:prstGeom>
          <a:noFill/>
        </p:spPr>
        <p:txBody>
          <a:bodyPr wrap="square" lIns="91391" tIns="45696" rIns="91391" bIns="45696" rtlCol="0">
            <a:spAutoFit/>
          </a:bodyPr>
          <a:lstStyle/>
          <a:p>
            <a:pPr algn="just"/>
            <a:r>
              <a:rPr lang="en-US" sz="3600" dirty="0" err="1">
                <a:latin typeface="Arial-Rounded" pitchFamily="34" charset="0"/>
                <a:ea typeface="Arial-Rounded" pitchFamily="34" charset="0"/>
                <a:cs typeface="Arial-Rounded" pitchFamily="34" charset="0"/>
              </a:rPr>
              <a:t>Hương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rừng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thơm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đồi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vắng</a:t>
            </a:r>
            <a:endParaRPr lang="en-US" sz="3600" dirty="0">
              <a:latin typeface="Arial-Rounded" pitchFamily="34" charset="0"/>
              <a:ea typeface="Arial-Rounded" pitchFamily="34" charset="0"/>
              <a:cs typeface="Arial-Rounded" pitchFamily="34" charset="0"/>
            </a:endParaRPr>
          </a:p>
          <a:p>
            <a:pPr algn="just"/>
            <a:r>
              <a:rPr lang="en-US" sz="3600" dirty="0" err="1">
                <a:latin typeface="Arial-Rounded" pitchFamily="34" charset="0"/>
                <a:ea typeface="Arial-Rounded" pitchFamily="34" charset="0"/>
                <a:cs typeface="Arial-Rounded" pitchFamily="34" charset="0"/>
              </a:rPr>
              <a:t>Nước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suối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trong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thầm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thì</a:t>
            </a:r>
            <a:r>
              <a:rPr lang="en-US" sz="3600" dirty="0">
                <a:latin typeface="Arial-Rounded" pitchFamily="34" charset="0"/>
                <a:ea typeface="Arial-Rounded" pitchFamily="34" charset="0"/>
                <a:cs typeface="Arial-Rounded" pitchFamily="34" charset="0"/>
              </a:rPr>
              <a:t>…</a:t>
            </a:r>
          </a:p>
          <a:p>
            <a:pPr algn="just"/>
            <a:r>
              <a:rPr lang="en-US" sz="3600" dirty="0" err="1">
                <a:latin typeface="Arial-Rounded" pitchFamily="34" charset="0"/>
                <a:ea typeface="Arial-Rounded" pitchFamily="34" charset="0"/>
                <a:cs typeface="Arial-Rounded" pitchFamily="34" charset="0"/>
              </a:rPr>
              <a:t>Cọ</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xòe</a:t>
            </a:r>
            <a:r>
              <a:rPr lang="en-US" sz="3600" dirty="0">
                <a:latin typeface="Arial-Rounded" pitchFamily="34" charset="0"/>
                <a:ea typeface="Arial-Rounded" pitchFamily="34" charset="0"/>
                <a:cs typeface="Arial-Rounded" pitchFamily="34" charset="0"/>
              </a:rPr>
              <a:t> ô </a:t>
            </a:r>
            <a:r>
              <a:rPr lang="en-US" sz="3600" dirty="0" err="1">
                <a:latin typeface="Arial-Rounded" pitchFamily="34" charset="0"/>
                <a:ea typeface="Arial-Rounded" pitchFamily="34" charset="0"/>
                <a:cs typeface="Arial-Rounded" pitchFamily="34" charset="0"/>
              </a:rPr>
              <a:t>che</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nắng</a:t>
            </a:r>
            <a:endParaRPr lang="en-US" sz="3600" dirty="0">
              <a:latin typeface="Arial-Rounded" pitchFamily="34" charset="0"/>
              <a:ea typeface="Arial-Rounded" pitchFamily="34" charset="0"/>
              <a:cs typeface="Arial-Rounded" pitchFamily="34" charset="0"/>
            </a:endParaRPr>
          </a:p>
          <a:p>
            <a:pPr algn="just"/>
            <a:r>
              <a:rPr lang="en-US" sz="3600" dirty="0" err="1">
                <a:latin typeface="Arial-Rounded" pitchFamily="34" charset="0"/>
                <a:ea typeface="Arial-Rounded" pitchFamily="34" charset="0"/>
                <a:cs typeface="Arial-Rounded" pitchFamily="34" charset="0"/>
              </a:rPr>
              <a:t>Râm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mát</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đường</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em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đi</a:t>
            </a:r>
            <a:r>
              <a:rPr lang="en-US" sz="3600" dirty="0">
                <a:latin typeface="Arial-Rounded" pitchFamily="34" charset="0"/>
                <a:ea typeface="Arial-Rounded" pitchFamily="34" charset="0"/>
                <a:cs typeface="Arial-Rounded" pitchFamily="34" charset="0"/>
              </a:rPr>
              <a:t>.</a:t>
            </a:r>
          </a:p>
          <a:p>
            <a:pPr algn="just"/>
            <a:r>
              <a:rPr lang="en-US" sz="3600" dirty="0">
                <a:latin typeface="Arial-Rounded" pitchFamily="34" charset="0"/>
                <a:ea typeface="Arial-Rounded" pitchFamily="34" charset="0"/>
                <a:cs typeface="Arial-Rounded" pitchFamily="34" charset="0"/>
              </a:rPr>
              <a:t>               </a:t>
            </a:r>
            <a:endParaRPr lang="en-US" sz="3600" dirty="0">
              <a:latin typeface="Arial Rounded MT Bol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F55B45B0-506F-4A5D-A7DE-9FAA9BFEF8D1}"/>
              </a:ext>
            </a:extLst>
          </p:cNvPr>
          <p:cNvSpPr txBox="1"/>
          <p:nvPr/>
        </p:nvSpPr>
        <p:spPr>
          <a:xfrm>
            <a:off x="114300" y="3927609"/>
            <a:ext cx="8915400" cy="696357"/>
          </a:xfrm>
          <a:prstGeom prst="rect">
            <a:avLst/>
          </a:prstGeom>
          <a:solidFill>
            <a:srgbClr val="EBB3EF"/>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So sánh trường học của em với trường học của bạn nhỏ</a:t>
            </a:r>
          </a:p>
        </p:txBody>
      </p:sp>
    </p:spTree>
    <p:extLst>
      <p:ext uri="{BB962C8B-B14F-4D97-AF65-F5344CB8AC3E}">
        <p14:creationId xmlns:p14="http://schemas.microsoft.com/office/powerpoint/2010/main" val="12107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5</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Học thuộc lòng hai khổ thơ  cuối</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Hôm qua em tới trường</a:t>
            </a:r>
          </a:p>
          <a:p>
            <a:pPr algn="just"/>
            <a:r>
              <a:rPr lang="en-US" sz="2400">
                <a:latin typeface="Arial-Rounded" pitchFamily="34" charset="0"/>
                <a:ea typeface="Arial-Rounded" pitchFamily="34" charset="0"/>
                <a:cs typeface="Arial-Rounded" pitchFamily="34" charset="0"/>
              </a:rPr>
              <a:t>Mẹ dắt tay từng bước</a:t>
            </a:r>
          </a:p>
          <a:p>
            <a:pPr algn="just"/>
            <a:r>
              <a:rPr lang="en-US" sz="2400">
                <a:latin typeface="Arial-Rounded" pitchFamily="34" charset="0"/>
                <a:ea typeface="Arial-Rounded" pitchFamily="34" charset="0"/>
                <a:cs typeface="Arial-Rounded" pitchFamily="34" charset="0"/>
              </a:rPr>
              <a:t>Hôm nay mẹ lên nương</a:t>
            </a:r>
          </a:p>
          <a:p>
            <a:pPr algn="just"/>
            <a:r>
              <a:rPr lang="en-US" sz="2400">
                <a:latin typeface="Arial-Rounded" pitchFamily="34" charset="0"/>
                <a:ea typeface="Arial-Rounded" pitchFamily="34" charset="0"/>
                <a:cs typeface="Arial-Rounded" pitchFamily="34" charset="0"/>
              </a:rPr>
              <a:t>Một mình em tới lớp.</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Trường của em be bé</a:t>
            </a:r>
          </a:p>
          <a:p>
            <a:pPr algn="just"/>
            <a:r>
              <a:rPr lang="en-US" sz="2400">
                <a:latin typeface="Arial-Rounded" pitchFamily="34" charset="0"/>
                <a:ea typeface="Arial-Rounded" pitchFamily="34" charset="0"/>
                <a:cs typeface="Arial-Rounded" pitchFamily="34" charset="0"/>
              </a:rPr>
              <a:t>Nằm lặng giữa rừng cây</a:t>
            </a:r>
          </a:p>
          <a:p>
            <a:pPr algn="just"/>
            <a:r>
              <a:rPr lang="en-US" sz="2400">
                <a:latin typeface="Arial-Rounded" pitchFamily="34" charset="0"/>
                <a:ea typeface="Arial-Rounded" pitchFamily="34" charset="0"/>
                <a:cs typeface="Arial-Rounded" pitchFamily="34" charset="0"/>
              </a:rPr>
              <a:t>Cô giáo em tre trẻ</a:t>
            </a:r>
          </a:p>
          <a:p>
            <a:pPr algn="just"/>
            <a:r>
              <a:rPr lang="en-US" sz="2400">
                <a:latin typeface="Arial-Rounded" pitchFamily="34" charset="0"/>
                <a:ea typeface="Arial-Rounded" pitchFamily="34" charset="0"/>
                <a:cs typeface="Arial-Rounded" pitchFamily="34" charset="0"/>
              </a:rPr>
              <a:t>Dạy em hát rất hay.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746"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415"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946"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51" y="3113513"/>
            <a:ext cx="2743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09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164"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9000"/>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6</a:t>
            </a:r>
          </a:p>
        </p:txBody>
      </p:sp>
      <p:sp>
        <p:nvSpPr>
          <p:cNvPr id="4" name="TextBox 3"/>
          <p:cNvSpPr txBox="1"/>
          <p:nvPr/>
        </p:nvSpPr>
        <p:spPr>
          <a:xfrm>
            <a:off x="692729" y="445960"/>
            <a:ext cx="4793672" cy="461616"/>
          </a:xfrm>
          <a:prstGeom prst="rect">
            <a:avLst/>
          </a:prstGeom>
          <a:solidFill>
            <a:srgbClr val="EBB3EF"/>
          </a:solid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Hát một bài hát về thầy cô</a:t>
            </a:r>
            <a:endParaRPr lang="en-US" sz="24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7060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357086" y="608694"/>
            <a:ext cx="6172200" cy="1815845"/>
          </a:xfrm>
          <a:prstGeom prst="rect">
            <a:avLst/>
          </a:prstGeom>
          <a:no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a:t>
            </a:r>
          </a:p>
          <a:p>
            <a:pPr algn="just"/>
            <a:r>
              <a:rPr lang="en-US" sz="2800" b="1">
                <a:latin typeface="Arial-Rounded" pitchFamily="34" charset="0"/>
                <a:ea typeface="Arial-Rounded" pitchFamily="34" charset="0"/>
                <a:cs typeface="Arial-Rounded" pitchFamily="34" charset="0"/>
              </a:rPr>
              <a:t>+ Học thuộc hai khổ thơ đầu bài </a:t>
            </a:r>
            <a:r>
              <a:rPr lang="en-US" sz="2800" b="1" i="1">
                <a:latin typeface="Arial-Rounded" pitchFamily="34" charset="0"/>
                <a:ea typeface="Arial-Rounded" pitchFamily="34" charset="0"/>
                <a:cs typeface="Arial-Rounded" pitchFamily="34" charset="0"/>
              </a:rPr>
              <a:t>Đi học</a:t>
            </a:r>
          </a:p>
          <a:p>
            <a:pPr algn="just"/>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Hoa yêu thương trang </a:t>
            </a:r>
            <a:r>
              <a:rPr lang="en-US" sz="2800" b="1">
                <a:latin typeface="Arial-Rounded" pitchFamily="34" charset="0"/>
                <a:ea typeface="Arial-Rounded" pitchFamily="34" charset="0"/>
                <a:cs typeface="Arial-Rounded" pitchFamily="34" charset="0"/>
              </a:rPr>
              <a:t>50, trang 51</a:t>
            </a: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11" y="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95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47224" y="182620"/>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07082" y="941190"/>
            <a:ext cx="6248091" cy="994172"/>
          </a:xfrm>
        </p:spPr>
        <p:txBody>
          <a:bodyPr>
            <a:noAutofit/>
          </a:bodyPr>
          <a:lstStyle/>
          <a:p>
            <a:pPr algn="ctr"/>
            <a:r>
              <a:rPr lang="en-US" sz="7950" b="1">
                <a:solidFill>
                  <a:schemeClr val="bg1"/>
                </a:solidFill>
                <a:latin typeface="AvantGarde" pitchFamily="2" charset="0"/>
                <a:ea typeface="AvantGarde" pitchFamily="2" charset="0"/>
                <a:cs typeface="AvantGarde" pitchFamily="2" charset="0"/>
              </a:rPr>
              <a:t>TIẾNG VIỆT</a:t>
            </a:r>
            <a:r>
              <a:rPr lang="en-US" sz="7950" b="1">
                <a:solidFill>
                  <a:schemeClr val="bg1"/>
                </a:solidFill>
                <a:latin typeface="Arial" panose="020B0604020202020204" pitchFamily="34" charset="0"/>
                <a:ea typeface="AvantGarde" pitchFamily="2" charset="0"/>
                <a:cs typeface="Arial" panose="020B0604020202020204" pitchFamily="34" charset="0"/>
              </a:rPr>
              <a:t> 1</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70971"/>
            <a:ext cx="2753973" cy="339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6A69D-B6DD-4AA7-BDA7-99951FB05FFD}"/>
              </a:ext>
            </a:extLst>
          </p:cNvPr>
          <p:cNvPicPr>
            <a:picLocks noChangeAspect="1"/>
          </p:cNvPicPr>
          <p:nvPr/>
        </p:nvPicPr>
        <p:blipFill>
          <a:blip r:embed="rId5"/>
          <a:stretch>
            <a:fillRect/>
          </a:stretch>
        </p:blipFill>
        <p:spPr>
          <a:xfrm>
            <a:off x="3803375" y="2800350"/>
            <a:ext cx="2101856" cy="2040201"/>
          </a:xfrm>
          <a:prstGeom prst="rect">
            <a:avLst/>
          </a:prstGeom>
        </p:spPr>
      </p:pic>
    </p:spTree>
    <p:extLst>
      <p:ext uri="{BB962C8B-B14F-4D97-AF65-F5344CB8AC3E}">
        <p14:creationId xmlns:p14="http://schemas.microsoft.com/office/powerpoint/2010/main" val="131698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379EED-C5D9-4F75-BD3B-6A8C93F676A4}"/>
              </a:ext>
            </a:extLst>
          </p:cNvPr>
          <p:cNvPicPr>
            <a:picLocks noChangeAspect="1"/>
          </p:cNvPicPr>
          <p:nvPr/>
        </p:nvPicPr>
        <p:blipFill>
          <a:blip r:embed="rId2"/>
          <a:stretch>
            <a:fillRect/>
          </a:stretch>
        </p:blipFill>
        <p:spPr>
          <a:xfrm>
            <a:off x="0" y="1255"/>
            <a:ext cx="9144000" cy="5140990"/>
          </a:xfrm>
          <a:prstGeom prst="rect">
            <a:avLst/>
          </a:prstGeom>
        </p:spPr>
      </p:pic>
      <p:sp>
        <p:nvSpPr>
          <p:cNvPr id="2" name="Title 1"/>
          <p:cNvSpPr>
            <a:spLocks noGrp="1"/>
          </p:cNvSpPr>
          <p:nvPr>
            <p:ph type="title"/>
          </p:nvPr>
        </p:nvSpPr>
        <p:spPr>
          <a:xfrm>
            <a:off x="2209800" y="1885950"/>
            <a:ext cx="5326568" cy="857250"/>
          </a:xfrm>
          <a:noFill/>
        </p:spPr>
        <p:txBody>
          <a:bodyPr/>
          <a:lstStyle/>
          <a:p>
            <a:r>
              <a:rPr lang="en-US">
                <a:solidFill>
                  <a:srgbClr val="7030A0"/>
                </a:solidFill>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8887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15BBB-B481-4A15-8688-494BC550AF9D}"/>
              </a:ext>
            </a:extLst>
          </p:cNvPr>
          <p:cNvGrpSpPr/>
          <p:nvPr/>
        </p:nvGrpSpPr>
        <p:grpSpPr>
          <a:xfrm>
            <a:off x="6096000" y="1318417"/>
            <a:ext cx="3285106" cy="3386933"/>
            <a:chOff x="6276785" y="2774940"/>
            <a:chExt cx="3001150" cy="3094176"/>
          </a:xfrm>
        </p:grpSpPr>
        <p:pic>
          <p:nvPicPr>
            <p:cNvPr id="5" name="Picture 3">
              <a:extLst>
                <a:ext uri="{FF2B5EF4-FFF2-40B4-BE49-F238E27FC236}">
                  <a16:creationId xmlns:a16="http://schemas.microsoft.com/office/drawing/2014/main" id="{E8F30905-48CC-4A51-9689-10BD32708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2A77B3E1-B3E4-4500-A61E-A5A48C4F9F4E}"/>
                </a:ext>
              </a:extLst>
            </p:cNvPr>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10" name="Group 9">
            <a:extLst>
              <a:ext uri="{FF2B5EF4-FFF2-40B4-BE49-F238E27FC236}">
                <a16:creationId xmlns:a16="http://schemas.microsoft.com/office/drawing/2014/main" id="{852EB11B-101B-4537-999D-7F0186BFB842}"/>
              </a:ext>
            </a:extLst>
          </p:cNvPr>
          <p:cNvGrpSpPr/>
          <p:nvPr/>
        </p:nvGrpSpPr>
        <p:grpSpPr>
          <a:xfrm>
            <a:off x="2889022" y="1318416"/>
            <a:ext cx="3285106" cy="3386933"/>
            <a:chOff x="6059096" y="2612569"/>
            <a:chExt cx="3001150" cy="3094177"/>
          </a:xfrm>
        </p:grpSpPr>
        <p:pic>
          <p:nvPicPr>
            <p:cNvPr id="11" name="Picture 3">
              <a:extLst>
                <a:ext uri="{FF2B5EF4-FFF2-40B4-BE49-F238E27FC236}">
                  <a16:creationId xmlns:a16="http://schemas.microsoft.com/office/drawing/2014/main" id="{58AD6893-AC15-46F3-A01D-7D98FF989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a:extLst>
                <a:ext uri="{FF2B5EF4-FFF2-40B4-BE49-F238E27FC236}">
                  <a16:creationId xmlns:a16="http://schemas.microsoft.com/office/drawing/2014/main" id="{CBB38CA4-78CB-4AF0-B34B-FFC2FE58F67C}"/>
                </a:ext>
              </a:extLst>
            </p:cNvPr>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grpSp>
        <p:nvGrpSpPr>
          <p:cNvPr id="13" name="Group 12">
            <a:extLst>
              <a:ext uri="{FF2B5EF4-FFF2-40B4-BE49-F238E27FC236}">
                <a16:creationId xmlns:a16="http://schemas.microsoft.com/office/drawing/2014/main" id="{A1BE7289-4CD9-4C13-AA7C-98B8C6981E5C}"/>
              </a:ext>
            </a:extLst>
          </p:cNvPr>
          <p:cNvGrpSpPr/>
          <p:nvPr/>
        </p:nvGrpSpPr>
        <p:grpSpPr>
          <a:xfrm>
            <a:off x="-291873" y="1318415"/>
            <a:ext cx="3285106" cy="3386933"/>
            <a:chOff x="6059096" y="2612569"/>
            <a:chExt cx="3001150" cy="3094177"/>
          </a:xfrm>
        </p:grpSpPr>
        <p:pic>
          <p:nvPicPr>
            <p:cNvPr id="14" name="Picture 3">
              <a:extLst>
                <a:ext uri="{FF2B5EF4-FFF2-40B4-BE49-F238E27FC236}">
                  <a16:creationId xmlns:a16="http://schemas.microsoft.com/office/drawing/2014/main" id="{ADE8451C-2E3E-4D1B-8858-4D0AD534A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2C9FB711-CD8A-440B-B15A-297FAA76215E}"/>
                </a:ext>
              </a:extLst>
            </p:cNvPr>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16" name="Title 25">
            <a:extLst>
              <a:ext uri="{FF2B5EF4-FFF2-40B4-BE49-F238E27FC236}">
                <a16:creationId xmlns:a16="http://schemas.microsoft.com/office/drawing/2014/main" id="{55FF4F08-30C5-480D-9835-B0F4DC83C8DA}"/>
              </a:ext>
            </a:extLst>
          </p:cNvPr>
          <p:cNvSpPr txBox="1">
            <a:spLocks/>
          </p:cNvSpPr>
          <p:nvPr/>
        </p:nvSpPr>
        <p:spPr>
          <a:xfrm rot="20764561">
            <a:off x="758840" y="2169793"/>
            <a:ext cx="1413001" cy="857250"/>
          </a:xfrm>
          <a:prstGeom prst="rect">
            <a:avLst/>
          </a:prstGeom>
        </p:spPr>
        <p:txBody>
          <a:bodyPr vert="horz" lIns="91391" tIns="45696" rIns="91391" bIns="45696" rtlCol="0" anchor="ctr">
            <a:normAutofit fontScale="925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a:latin typeface="Arial-Rounded" pitchFamily="34" charset="0"/>
                <a:ea typeface="Arial-Rounded" pitchFamily="34" charset="0"/>
                <a:cs typeface="Arial-Rounded" pitchFamily="34" charset="0"/>
              </a:rPr>
              <a:t>con đường</a:t>
            </a:r>
          </a:p>
        </p:txBody>
      </p:sp>
      <p:sp>
        <p:nvSpPr>
          <p:cNvPr id="17" name="Title 25">
            <a:extLst>
              <a:ext uri="{FF2B5EF4-FFF2-40B4-BE49-F238E27FC236}">
                <a16:creationId xmlns:a16="http://schemas.microsoft.com/office/drawing/2014/main" id="{66B37BC7-5520-4D66-B0D3-98E79844D76C}"/>
              </a:ext>
            </a:extLst>
          </p:cNvPr>
          <p:cNvSpPr txBox="1">
            <a:spLocks/>
          </p:cNvSpPr>
          <p:nvPr/>
        </p:nvSpPr>
        <p:spPr>
          <a:xfrm rot="20764561">
            <a:off x="3832189" y="2221098"/>
            <a:ext cx="1413001" cy="857250"/>
          </a:xfrm>
          <a:prstGeom prst="rect">
            <a:avLst/>
          </a:prstGeom>
        </p:spPr>
        <p:txBody>
          <a:bodyPr vert="horz" lIns="91391" tIns="45696" rIns="91391" bIns="45696" rtlCol="0" anchor="ctr">
            <a:normAutofit fontScale="925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a:latin typeface="Arial-Rounded" pitchFamily="34" charset="0"/>
                <a:ea typeface="Arial-Rounded" pitchFamily="34" charset="0"/>
                <a:cs typeface="Arial-Rounded" pitchFamily="34" charset="0"/>
              </a:rPr>
              <a:t>con đườn</a:t>
            </a:r>
          </a:p>
        </p:txBody>
      </p:sp>
      <p:sp>
        <p:nvSpPr>
          <p:cNvPr id="18" name="Title 25">
            <a:extLst>
              <a:ext uri="{FF2B5EF4-FFF2-40B4-BE49-F238E27FC236}">
                <a16:creationId xmlns:a16="http://schemas.microsoft.com/office/drawing/2014/main" id="{8BF2F050-564F-4BA0-8136-B77D118CA809}"/>
              </a:ext>
            </a:extLst>
          </p:cNvPr>
          <p:cNvSpPr txBox="1">
            <a:spLocks/>
          </p:cNvSpPr>
          <p:nvPr/>
        </p:nvSpPr>
        <p:spPr>
          <a:xfrm rot="20764561">
            <a:off x="7085859" y="222109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a:latin typeface="Arial-Rounded" pitchFamily="34" charset="0"/>
                <a:ea typeface="Arial-Rounded" pitchFamily="34" charset="0"/>
                <a:cs typeface="Arial-Rounded" pitchFamily="34" charset="0"/>
              </a:rPr>
              <a:t>sa lạ</a:t>
            </a:r>
          </a:p>
        </p:txBody>
      </p:sp>
      <p:sp>
        <p:nvSpPr>
          <p:cNvPr id="19" name="Title 1">
            <a:extLst>
              <a:ext uri="{FF2B5EF4-FFF2-40B4-BE49-F238E27FC236}">
                <a16:creationId xmlns:a16="http://schemas.microsoft.com/office/drawing/2014/main" id="{BFE4395B-2F61-4193-9EF5-E12226DA4E0C}"/>
              </a:ext>
            </a:extLst>
          </p:cNvPr>
          <p:cNvSpPr txBox="1">
            <a:spLocks/>
          </p:cNvSpPr>
          <p:nvPr/>
        </p:nvSpPr>
        <p:spPr>
          <a:xfrm>
            <a:off x="217402" y="206328"/>
            <a:ext cx="8799709" cy="857250"/>
          </a:xfrm>
          <a:prstGeom prst="rect">
            <a:avLst/>
          </a:prstGeom>
          <a:noFill/>
        </p:spPr>
        <p:txBody>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a:solidFill>
                  <a:srgbClr val="7030A0"/>
                </a:solidFill>
                <a:latin typeface="Arial-Rounded" pitchFamily="34" charset="0"/>
                <a:ea typeface="Arial-Rounded" pitchFamily="34" charset="0"/>
                <a:cs typeface="Arial-Rounded" pitchFamily="34" charset="0"/>
              </a:rPr>
              <a:t>Tìm từ ngữ viết đúng chính tả</a:t>
            </a:r>
          </a:p>
        </p:txBody>
      </p:sp>
      <p:pic>
        <p:nvPicPr>
          <p:cNvPr id="20" name="Picture 2">
            <a:extLst>
              <a:ext uri="{FF2B5EF4-FFF2-40B4-BE49-F238E27FC236}">
                <a16:creationId xmlns:a16="http://schemas.microsoft.com/office/drawing/2014/main" id="{57727721-7E52-4830-9642-FF09B73845F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flipH="1">
            <a:off x="1007639" y="946406"/>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262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8"/>
                                        </p:tgtEl>
                                        <p:attrNameLst>
                                          <p:attrName>r</p:attrName>
                                        </p:attrNameLst>
                                      </p:cBhvr>
                                    </p:animRot>
                                    <p:animRot by="-240000">
                                      <p:cBhvr>
                                        <p:cTn id="22" dur="200" fill="hold">
                                          <p:stCondLst>
                                            <p:cond delay="200"/>
                                          </p:stCondLst>
                                        </p:cTn>
                                        <p:tgtEl>
                                          <p:spTgt spid="18"/>
                                        </p:tgtEl>
                                        <p:attrNameLst>
                                          <p:attrName>r</p:attrName>
                                        </p:attrNameLst>
                                      </p:cBhvr>
                                    </p:animRot>
                                    <p:animRot by="240000">
                                      <p:cBhvr>
                                        <p:cTn id="23" dur="200" fill="hold">
                                          <p:stCondLst>
                                            <p:cond delay="400"/>
                                          </p:stCondLst>
                                        </p:cTn>
                                        <p:tgtEl>
                                          <p:spTgt spid="18"/>
                                        </p:tgtEl>
                                        <p:attrNameLst>
                                          <p:attrName>r</p:attrName>
                                        </p:attrNameLst>
                                      </p:cBhvr>
                                    </p:animRot>
                                    <p:animRot by="-240000">
                                      <p:cBhvr>
                                        <p:cTn id="24" dur="200" fill="hold">
                                          <p:stCondLst>
                                            <p:cond delay="600"/>
                                          </p:stCondLst>
                                        </p:cTn>
                                        <p:tgtEl>
                                          <p:spTgt spid="18"/>
                                        </p:tgtEl>
                                        <p:attrNameLst>
                                          <p:attrName>r</p:attrName>
                                        </p:attrNameLst>
                                      </p:cBhvr>
                                    </p:animRot>
                                    <p:animRot by="120000">
                                      <p:cBhvr>
                                        <p:cTn id="25" dur="200" fill="hold">
                                          <p:stCondLst>
                                            <p:cond delay="800"/>
                                          </p:stCondLst>
                                        </p:cTn>
                                        <p:tgtEl>
                                          <p:spTgt spid="18"/>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8"/>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2</a:t>
            </a: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ĐI HỌC</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tranh các bạn nhỏ đang trên đường tới trường</a:t>
            </a: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Các bạn trông như thế nào khi đi học?</a:t>
            </a:r>
          </a:p>
          <a:p>
            <a:pPr marL="457200" indent="-457200" algn="just">
              <a:buAutoNum type="alphaLcPeriod"/>
            </a:pPr>
            <a:r>
              <a:rPr lang="en-US" sz="2400">
                <a:latin typeface="Arial-Rounded" pitchFamily="34" charset="0"/>
                <a:ea typeface="Arial-Rounded" pitchFamily="34" charset="0"/>
                <a:cs typeface="Arial-Rounded" pitchFamily="34" charset="0"/>
              </a:rPr>
              <a:t>Nói về cảm xúc của em sau mỗi ngày đi học</a:t>
            </a:r>
          </a:p>
        </p:txBody>
      </p:sp>
      <p:grpSp>
        <p:nvGrpSpPr>
          <p:cNvPr id="3" name="Group 2"/>
          <p:cNvGrpSpPr/>
          <p:nvPr/>
        </p:nvGrpSpPr>
        <p:grpSpPr>
          <a:xfrm>
            <a:off x="1091519" y="1623929"/>
            <a:ext cx="6846661" cy="3385105"/>
            <a:chOff x="685800" y="1961243"/>
            <a:chExt cx="7311572" cy="3614964"/>
          </a:xfrm>
        </p:grpSpPr>
        <p:pic>
          <p:nvPicPr>
            <p:cNvPr id="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2536" t="34295" r="36993" b="26770"/>
            <a:stretch/>
          </p:blipFill>
          <p:spPr bwMode="auto">
            <a:xfrm>
              <a:off x="685800" y="2728686"/>
              <a:ext cx="5265057" cy="284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63007" t="23814" r="21011" b="26770"/>
            <a:stretch/>
          </p:blipFill>
          <p:spPr bwMode="auto">
            <a:xfrm>
              <a:off x="5918200" y="1961243"/>
              <a:ext cx="2079172" cy="361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211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43616" y="779292"/>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
        <p:nvSpPr>
          <p:cNvPr id="7" name="TextBox 6"/>
          <p:cNvSpPr txBox="1"/>
          <p:nvPr/>
        </p:nvSpPr>
        <p:spPr>
          <a:xfrm>
            <a:off x="4363591" y="1641066"/>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295479"/>
            <a:ext cx="7773005"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Bài thơ có mấy khổ thơ?</a:t>
            </a:r>
          </a:p>
        </p:txBody>
      </p:sp>
      <p:sp>
        <p:nvSpPr>
          <p:cNvPr id="4" name="TextBox 3"/>
          <p:cNvSpPr txBox="1"/>
          <p:nvPr/>
        </p:nvSpPr>
        <p:spPr>
          <a:xfrm>
            <a:off x="1404573" y="-13563"/>
            <a:ext cx="5947064" cy="523172"/>
          </a:xfrm>
          <a:prstGeom prst="rect">
            <a:avLst/>
          </a:prstGeom>
          <a:noFill/>
        </p:spPr>
        <p:txBody>
          <a:bodyPr wrap="square" lIns="91391" tIns="45696" rIns="91391" bIns="45696" rtlCol="0">
            <a:spAutoFit/>
          </a:bodyPr>
          <a:lstStyle/>
          <a:p>
            <a:pPr algn="ctr"/>
            <a:r>
              <a:rPr lang="en-US" sz="2800" b="1">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58130" y="412086"/>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Hôm qua em tới trường</a:t>
            </a:r>
          </a:p>
          <a:p>
            <a:pPr algn="just"/>
            <a:r>
              <a:rPr lang="en-US" sz="2800">
                <a:latin typeface="Arial-Rounded" pitchFamily="34" charset="0"/>
                <a:ea typeface="Arial-Rounded" pitchFamily="34" charset="0"/>
                <a:cs typeface="Arial-Rounded" pitchFamily="34" charset="0"/>
              </a:rPr>
              <a:t>Mẹ dắt tay từng bước</a:t>
            </a:r>
          </a:p>
          <a:p>
            <a:pPr algn="just"/>
            <a:r>
              <a:rPr lang="en-US" sz="2800">
                <a:latin typeface="Arial-Rounded" pitchFamily="34" charset="0"/>
                <a:ea typeface="Arial-Rounded" pitchFamily="34" charset="0"/>
                <a:cs typeface="Arial-Rounded" pitchFamily="34" charset="0"/>
              </a:rPr>
              <a:t>Hôm nay mẹ lên nương</a:t>
            </a:r>
          </a:p>
          <a:p>
            <a:pPr algn="just"/>
            <a:r>
              <a:rPr lang="en-US" sz="280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Trường của em be bé</a:t>
            </a:r>
          </a:p>
          <a:p>
            <a:pPr algn="just"/>
            <a:r>
              <a:rPr lang="en-US" sz="2800">
                <a:latin typeface="Arial-Rounded" pitchFamily="34" charset="0"/>
                <a:ea typeface="Arial-Rounded" pitchFamily="34" charset="0"/>
                <a:cs typeface="Arial-Rounded" pitchFamily="34" charset="0"/>
              </a:rPr>
              <a:t>Nằm lặng giữa rừng cây</a:t>
            </a:r>
          </a:p>
          <a:p>
            <a:pPr algn="just"/>
            <a:r>
              <a:rPr lang="en-US" sz="2800">
                <a:latin typeface="Arial-Rounded" pitchFamily="34" charset="0"/>
                <a:ea typeface="Arial-Rounded" pitchFamily="34" charset="0"/>
                <a:cs typeface="Arial-Rounded" pitchFamily="34" charset="0"/>
              </a:rPr>
              <a:t>Cô giáo em tre trẻ</a:t>
            </a:r>
          </a:p>
          <a:p>
            <a:pPr algn="just"/>
            <a:r>
              <a:rPr lang="en-US" sz="280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6" name="TextBox 5"/>
          <p:cNvSpPr txBox="1"/>
          <p:nvPr/>
        </p:nvSpPr>
        <p:spPr>
          <a:xfrm>
            <a:off x="4378105" y="1273860"/>
            <a:ext cx="5486400" cy="2246720"/>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Hương rừng thơm đồi vắng</a:t>
            </a:r>
          </a:p>
          <a:p>
            <a:pPr algn="just"/>
            <a:r>
              <a:rPr lang="en-US" sz="2800">
                <a:latin typeface="Arial-Rounded" pitchFamily="34" charset="0"/>
                <a:ea typeface="Arial-Rounded" pitchFamily="34" charset="0"/>
                <a:cs typeface="Arial-Rounded" pitchFamily="34" charset="0"/>
              </a:rPr>
              <a:t>Nước suối trong thầm thì…</a:t>
            </a:r>
          </a:p>
          <a:p>
            <a:pPr algn="just"/>
            <a:r>
              <a:rPr lang="en-US" sz="2800">
                <a:latin typeface="Arial-Rounded" pitchFamily="34" charset="0"/>
                <a:ea typeface="Arial-Rounded" pitchFamily="34" charset="0"/>
                <a:cs typeface="Arial-Rounded" pitchFamily="34" charset="0"/>
              </a:rPr>
              <a:t>Cọ xòe ô che nắng</a:t>
            </a:r>
          </a:p>
          <a:p>
            <a:pPr algn="just"/>
            <a:r>
              <a:rPr lang="en-US" sz="2800">
                <a:latin typeface="Arial-Rounded" pitchFamily="34" charset="0"/>
                <a:ea typeface="Arial-Rounded" pitchFamily="34" charset="0"/>
                <a:cs typeface="Arial-Rounded" pitchFamily="34" charset="0"/>
              </a:rPr>
              <a:t>Râm mát đường em đi.</a:t>
            </a:r>
          </a:p>
          <a:p>
            <a:pPr algn="just"/>
            <a:r>
              <a:rPr lang="en-US" sz="280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1614</Words>
  <Application>Microsoft Office PowerPoint</Application>
  <PresentationFormat>On-screen Show (16:9)</PresentationFormat>
  <Paragraphs>271</Paragraphs>
  <Slides>24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.VnArial</vt:lpstr>
      <vt:lpstr>Arial</vt:lpstr>
      <vt:lpstr>Arial Rounded MT Bold</vt:lpstr>
      <vt:lpstr>Arial-Rounded</vt:lpstr>
      <vt:lpstr>AvantGarde</vt:lpstr>
      <vt:lpstr>Calibri</vt:lpstr>
      <vt:lpstr>Office Theme</vt:lpstr>
      <vt:lpstr>PowerPoint Presentation</vt:lpstr>
      <vt:lpstr>PowerPoint Presentation</vt:lpstr>
      <vt:lpstr>TIẾNG VIỆT 1</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136</cp:revision>
  <dcterms:created xsi:type="dcterms:W3CDTF">2020-12-08T15:48:47Z</dcterms:created>
  <dcterms:modified xsi:type="dcterms:W3CDTF">2022-03-01T14:37:10Z</dcterms:modified>
</cp:coreProperties>
</file>