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38" r:id="rId2"/>
    <p:sldId id="537" r:id="rId3"/>
    <p:sldId id="515" r:id="rId4"/>
    <p:sldId id="278" r:id="rId5"/>
    <p:sldId id="273" r:id="rId6"/>
    <p:sldId id="275" r:id="rId7"/>
    <p:sldId id="274" r:id="rId8"/>
    <p:sldId id="257" r:id="rId9"/>
    <p:sldId id="539" r:id="rId10"/>
    <p:sldId id="258" r:id="rId11"/>
    <p:sldId id="535" r:id="rId12"/>
    <p:sldId id="536" r:id="rId13"/>
    <p:sldId id="259" r:id="rId14"/>
    <p:sldId id="517" r:id="rId15"/>
    <p:sldId id="540" r:id="rId16"/>
    <p:sldId id="513" r:id="rId17"/>
    <p:sldId id="264" r:id="rId18"/>
    <p:sldId id="266" r:id="rId19"/>
    <p:sldId id="268" r:id="rId20"/>
    <p:sldId id="271" r:id="rId21"/>
    <p:sldId id="272" r:id="rId2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418648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51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15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30 giây ổn định</a:t>
            </a:r>
          </a:p>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718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1</a:t>
            </a:r>
            <a:r>
              <a:rPr lang="vi-VN" b="0" baseline="0"/>
              <a:t>: Phan Thị Linh – Đà Nẵng</a:t>
            </a:r>
          </a:p>
          <a:p>
            <a:r>
              <a:rPr lang="vi-VN"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b="0">
              <a:latin typeface="Arial" pitchFamily="34" charset="0"/>
              <a:cs typeface="Arial" pitchFamily="34" charset="0"/>
            </a:endParaRPr>
          </a:p>
          <a:p>
            <a:endParaRPr lang="en-US" b="0"/>
          </a:p>
          <a:p>
            <a:endParaRPr lang="en-US"/>
          </a:p>
          <a:p>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4855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HS 30 giây ổn định</a:t>
            </a:r>
          </a:p>
        </p:txBody>
      </p:sp>
      <p:sp>
        <p:nvSpPr>
          <p:cNvPr id="4" name="Slide Number Placeholder 3"/>
          <p:cNvSpPr>
            <a:spLocks noGrp="1"/>
          </p:cNvSpPr>
          <p:nvPr>
            <p:ph type="sldNum" sz="quarter" idx="5"/>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6207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7.png"/><Relationship Id="rId5" Type="http://schemas.openxmlformats.org/officeDocument/2006/relationships/image" Target="../media/image32.jp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5DFC-BC9F-460D-80B5-F3BBD8CC51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F33D5E-57F4-498F-8502-2919B2B13A9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1E5E4B2-E937-44D8-ADB8-6959D7452B1A}"/>
              </a:ext>
            </a:extLst>
          </p:cNvPr>
          <p:cNvPicPr>
            <a:picLocks noChangeAspect="1"/>
          </p:cNvPicPr>
          <p:nvPr/>
        </p:nvPicPr>
        <p:blipFill>
          <a:blip r:embed="rId3"/>
          <a:stretch>
            <a:fillRect/>
          </a:stretch>
        </p:blipFill>
        <p:spPr>
          <a:xfrm>
            <a:off x="0" y="1255"/>
            <a:ext cx="9144000" cy="5140990"/>
          </a:xfrm>
          <a:prstGeom prst="rect">
            <a:avLst/>
          </a:prstGeom>
        </p:spPr>
      </p:pic>
      <p:pic>
        <p:nvPicPr>
          <p:cNvPr id="5" name="Picture 4">
            <a:extLst>
              <a:ext uri="{FF2B5EF4-FFF2-40B4-BE49-F238E27FC236}">
                <a16:creationId xmlns:a16="http://schemas.microsoft.com/office/drawing/2014/main" id="{C34831AB-B402-4F8A-8F1A-244E1B8F8161}"/>
              </a:ext>
            </a:extLst>
          </p:cNvPr>
          <p:cNvPicPr>
            <a:picLocks noChangeAspect="1"/>
          </p:cNvPicPr>
          <p:nvPr/>
        </p:nvPicPr>
        <p:blipFill>
          <a:blip r:embed="rId4"/>
          <a:stretch>
            <a:fillRect/>
          </a:stretch>
        </p:blipFill>
        <p:spPr>
          <a:xfrm rot="4345160">
            <a:off x="7857012" y="-26380"/>
            <a:ext cx="1265122" cy="1162589"/>
          </a:xfrm>
          <a:prstGeom prst="rect">
            <a:avLst/>
          </a:prstGeom>
        </p:spPr>
      </p:pic>
      <p:sp>
        <p:nvSpPr>
          <p:cNvPr id="6" name="Title 1">
            <a:extLst>
              <a:ext uri="{FF2B5EF4-FFF2-40B4-BE49-F238E27FC236}">
                <a16:creationId xmlns:a16="http://schemas.microsoft.com/office/drawing/2014/main" id="{E1BEAC58-C354-4B65-B19F-CBFB3AD79703}"/>
              </a:ext>
            </a:extLst>
          </p:cNvPr>
          <p:cNvSpPr txBox="1">
            <a:spLocks/>
          </p:cNvSpPr>
          <p:nvPr/>
        </p:nvSpPr>
        <p:spPr>
          <a:xfrm>
            <a:off x="1690266" y="112122"/>
            <a:ext cx="5326568" cy="857250"/>
          </a:xfrm>
          <a:prstGeom prst="rect">
            <a:avLst/>
          </a:prstGeom>
          <a:noFill/>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a:solidFill>
                  <a:srgbClr val="7030A0"/>
                </a:solidFill>
                <a:latin typeface="Arial-Rounded" pitchFamily="34" charset="0"/>
                <a:ea typeface="Arial-Rounded" pitchFamily="34" charset="0"/>
                <a:cs typeface="Arial-Rounded" pitchFamily="34" charset="0"/>
              </a:rPr>
              <a:t>Chuẩn bị</a:t>
            </a:r>
          </a:p>
        </p:txBody>
      </p:sp>
      <p:pic>
        <p:nvPicPr>
          <p:cNvPr id="7" name="Picture 6">
            <a:extLst>
              <a:ext uri="{FF2B5EF4-FFF2-40B4-BE49-F238E27FC236}">
                <a16:creationId xmlns:a16="http://schemas.microsoft.com/office/drawing/2014/main" id="{FCD46996-4451-429A-8253-C802F1B2FD1D}"/>
              </a:ext>
            </a:extLst>
          </p:cNvPr>
          <p:cNvPicPr>
            <a:picLocks noChangeAspect="1"/>
          </p:cNvPicPr>
          <p:nvPr/>
        </p:nvPicPr>
        <p:blipFill rotWithShape="1">
          <a:blip r:embed="rId5"/>
          <a:srcRect t="3588"/>
          <a:stretch/>
        </p:blipFill>
        <p:spPr>
          <a:xfrm rot="20556517">
            <a:off x="2717021" y="1213406"/>
            <a:ext cx="1499494" cy="1977933"/>
          </a:xfrm>
          <a:prstGeom prst="rect">
            <a:avLst/>
          </a:prstGeom>
        </p:spPr>
      </p:pic>
      <p:pic>
        <p:nvPicPr>
          <p:cNvPr id="8" name="Picture 7">
            <a:extLst>
              <a:ext uri="{FF2B5EF4-FFF2-40B4-BE49-F238E27FC236}">
                <a16:creationId xmlns:a16="http://schemas.microsoft.com/office/drawing/2014/main" id="{64ACB0ED-8D17-414B-B5A1-3876BD3B7A23}"/>
              </a:ext>
            </a:extLst>
          </p:cNvPr>
          <p:cNvPicPr>
            <a:picLocks noChangeAspect="1"/>
          </p:cNvPicPr>
          <p:nvPr/>
        </p:nvPicPr>
        <p:blipFill>
          <a:blip r:embed="rId6"/>
          <a:stretch>
            <a:fillRect/>
          </a:stretch>
        </p:blipFill>
        <p:spPr>
          <a:xfrm rot="1399821">
            <a:off x="4754596" y="1235714"/>
            <a:ext cx="1415728" cy="1990644"/>
          </a:xfrm>
          <a:prstGeom prst="rect">
            <a:avLst/>
          </a:prstGeom>
        </p:spPr>
      </p:pic>
      <p:pic>
        <p:nvPicPr>
          <p:cNvPr id="11" name="Picture 2" descr="Bảng đen/ Bảng trắng/ Bảng học sinh khổ A4 giảm chỉ còn 18,000 đ">
            <a:extLst>
              <a:ext uri="{FF2B5EF4-FFF2-40B4-BE49-F238E27FC236}">
                <a16:creationId xmlns:a16="http://schemas.microsoft.com/office/drawing/2014/main" id="{007E82F1-BCC3-4D24-9184-3DC6748A28E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8523" l="0" r="9875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84847" y="3362982"/>
            <a:ext cx="1917934" cy="1420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ange Cartoon Ruler Clip Art - Orange Cartoon Ruler Vector Image | Clip  art, School clipart, Free clip art">
            <a:extLst>
              <a:ext uri="{FF2B5EF4-FFF2-40B4-BE49-F238E27FC236}">
                <a16:creationId xmlns:a16="http://schemas.microsoft.com/office/drawing/2014/main" id="{1EDFF8B6-BAEF-4859-9A39-BC9367B9DA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9757" y="3021999"/>
            <a:ext cx="690562" cy="1484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Pencil - ClipArt Best - ClipArt Best - ClipArt Best">
            <a:extLst>
              <a:ext uri="{FF2B5EF4-FFF2-40B4-BE49-F238E27FC236}">
                <a16:creationId xmlns:a16="http://schemas.microsoft.com/office/drawing/2014/main" id="{45D572C0-F6F6-4E51-B268-4FFB7C34289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3333" y1="9375" x2="12000" y2="89286"/>
                        <a14:foregroundMark x1="88000" y1="4911" x2="88000" y2="4911"/>
                        <a14:foregroundMark x1="96444" y1="15625" x2="95111" y2="11607"/>
                        <a14:foregroundMark x1="83111" y1="4911" x2="84000" y2="11161"/>
                        <a14:foregroundMark x1="5333" y1="96875" x2="16889" y2="89732"/>
                        <a14:foregroundMark x1="2667" y1="92411" x2="5333" y2="99107"/>
                      </a14:backgroundRemoval>
                    </a14:imgEffect>
                  </a14:imgLayer>
                </a14:imgProps>
              </a:ext>
              <a:ext uri="{28A0092B-C50C-407E-A947-70E740481C1C}">
                <a14:useLocalDpi xmlns:a14="http://schemas.microsoft.com/office/drawing/2010/main" val="0"/>
              </a:ext>
            </a:extLst>
          </a:blip>
          <a:srcRect/>
          <a:stretch>
            <a:fillRect/>
          </a:stretch>
        </p:blipFill>
        <p:spPr bwMode="auto">
          <a:xfrm>
            <a:off x="4717008" y="3464136"/>
            <a:ext cx="1223602" cy="1218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út lông bảng Doraemon có đầu xoá | Shopee Việt Nam">
            <a:extLst>
              <a:ext uri="{FF2B5EF4-FFF2-40B4-BE49-F238E27FC236}">
                <a16:creationId xmlns:a16="http://schemas.microsoft.com/office/drawing/2014/main" id="{65C7355F-598C-4211-82A6-5C13EF21FF2B}"/>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219" b="97500" l="2344" r="95469"/>
                    </a14:imgEffect>
                  </a14:imgLayer>
                </a14:imgProps>
              </a:ext>
              <a:ext uri="{28A0092B-C50C-407E-A947-70E740481C1C}">
                <a14:useLocalDpi xmlns:a14="http://schemas.microsoft.com/office/drawing/2010/main" val="0"/>
              </a:ext>
            </a:extLst>
          </a:blip>
          <a:srcRect/>
          <a:stretch>
            <a:fillRect/>
          </a:stretch>
        </p:blipFill>
        <p:spPr bwMode="auto">
          <a:xfrm>
            <a:off x="2910175" y="3425314"/>
            <a:ext cx="1467828" cy="146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7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312671"/>
            <a:ext cx="4764231"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đông vui	thân thiện	sôi nổi</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7" y="2002924"/>
            <a:ext cx="3308350" cy="29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DD1FF-3628-4389-B5F2-856CBCD17D95}"/>
              </a:ext>
            </a:extLst>
          </p:cNvPr>
          <p:cNvPicPr>
            <a:picLocks noChangeAspect="1"/>
          </p:cNvPicPr>
          <p:nvPr/>
        </p:nvPicPr>
        <p:blipFill>
          <a:blip r:embed="rId3"/>
          <a:stretch>
            <a:fillRect/>
          </a:stretch>
        </p:blipFill>
        <p:spPr>
          <a:xfrm>
            <a:off x="0" y="1255"/>
            <a:ext cx="9144000" cy="5140990"/>
          </a:xfrm>
          <a:prstGeom prst="rect">
            <a:avLst/>
          </a:prstGeom>
        </p:spPr>
      </p:pic>
      <p:sp>
        <p:nvSpPr>
          <p:cNvPr id="4" name="Title 1">
            <a:extLst>
              <a:ext uri="{FF2B5EF4-FFF2-40B4-BE49-F238E27FC236}">
                <a16:creationId xmlns:a16="http://schemas.microsoft.com/office/drawing/2014/main" id="{A820202E-C7B6-4A86-A1D2-04C0F07EB133}"/>
              </a:ext>
            </a:extLst>
          </p:cNvPr>
          <p:cNvSpPr txBox="1">
            <a:spLocks/>
          </p:cNvSpPr>
          <p:nvPr/>
        </p:nvSpPr>
        <p:spPr>
          <a:xfrm>
            <a:off x="533400" y="895350"/>
            <a:ext cx="6324600" cy="1828800"/>
          </a:xfrm>
          <a:prstGeom prst="rect">
            <a:avLst/>
          </a:prstGeom>
          <a:noFill/>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sz="6000">
                <a:solidFill>
                  <a:srgbClr val="7030A0"/>
                </a:solidFill>
                <a:latin typeface="Arial-Rounded" pitchFamily="34" charset="0"/>
                <a:ea typeface="Arial-Rounded" pitchFamily="34" charset="0"/>
                <a:cs typeface="Arial-Rounded" pitchFamily="34" charset="0"/>
              </a:rPr>
              <a:t>Giải lao</a:t>
            </a:r>
          </a:p>
        </p:txBody>
      </p:sp>
    </p:spTree>
    <p:extLst>
      <p:ext uri="{BB962C8B-B14F-4D97-AF65-F5344CB8AC3E}">
        <p14:creationId xmlns:p14="http://schemas.microsoft.com/office/powerpoint/2010/main" val="319568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838D-BD01-4B94-B157-DDAA47D95872}"/>
              </a:ext>
            </a:extLst>
          </p:cNvPr>
          <p:cNvSpPr>
            <a:spLocks noGrp="1"/>
          </p:cNvSpPr>
          <p:nvPr>
            <p:ph type="title"/>
          </p:nvPr>
        </p:nvSpPr>
        <p:spPr/>
        <p:txBody>
          <a:bodyPr/>
          <a:lstStyle/>
          <a:p>
            <a:endParaRPr lang="en-US"/>
          </a:p>
        </p:txBody>
      </p:sp>
      <p:pic>
        <p:nvPicPr>
          <p:cNvPr id="3" name="30 seconds countdown (Đồng hồ đếm ngược 30 giây)">
            <a:hlinkClick r:id="" action="ppaction://media"/>
            <a:extLst>
              <a:ext uri="{FF2B5EF4-FFF2-40B4-BE49-F238E27FC236}">
                <a16:creationId xmlns:a16="http://schemas.microsoft.com/office/drawing/2014/main" id="{E8C6A417-D1FF-4A40-B8AB-D0B0D21E55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3217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dẫn tôi đi trên con đường làng dài và hẹp.</a:t>
            </a: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Con đường tôi đã đi lại nhiều mà sao thấy lạ.</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7215413"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sp>
        <p:nvSpPr>
          <p:cNvPr id="26" name="Oval 25"/>
          <p:cNvSpPr/>
          <p:nvPr/>
        </p:nvSpPr>
        <p:spPr>
          <a:xfrm>
            <a:off x="6707038" y="203529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000" kern="1200" dirty="0">
                <a:solidFill>
                  <a:prstClr val="white"/>
                </a:solidFill>
                <a:latin typeface="HP001 4 hàng" pitchFamily="34" charset="0"/>
                <a:ea typeface="+mn-ea"/>
                <a:cs typeface="+mn-cs"/>
              </a:rPr>
              <a:t>Mⁿ</a:t>
            </a:r>
          </a:p>
        </p:txBody>
      </p:sp>
      <p:sp>
        <p:nvSpPr>
          <p:cNvPr id="36" name="Rectangle 35">
            <a:extLst>
              <a:ext uri="{FF2B5EF4-FFF2-40B4-BE49-F238E27FC236}">
                <a16:creationId xmlns:a16="http://schemas.microsoft.com/office/drawing/2014/main" id="{0D1EC33D-5BF7-5745-A323-3457196CEBE5}"/>
              </a:ext>
            </a:extLst>
          </p:cNvPr>
          <p:cNvSpPr/>
          <p:nvPr/>
        </p:nvSpPr>
        <p:spPr>
          <a:xfrm>
            <a:off x="4482548" y="2575930"/>
            <a:ext cx="3733800" cy="1107996"/>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600" kern="1200" dirty="0" err="1">
                <a:solidFill>
                  <a:prstClr val="white"/>
                </a:solidFill>
                <a:latin typeface="Arial" panose="020B0604020202020204" pitchFamily="34" charset="0"/>
                <a:ea typeface="Arial-Rounded" panose="020B0500000000000000" pitchFamily="34" charset="0"/>
                <a:cs typeface="Arial" panose="020B0604020202020204" pitchFamily="34" charset="0"/>
              </a:rPr>
              <a:t>M</a:t>
            </a:r>
            <a:r>
              <a:rPr lang="en-US" sz="6600" kern="1200" dirty="0" err="1">
                <a:solidFill>
                  <a:prstClr val="white"/>
                </a:solidFill>
                <a:latin typeface="HP001 5H Normal" panose="020B0603050302020204" pitchFamily="34" charset="0"/>
                <a:ea typeface="Arial-Rounded" panose="020B0500000000000000" pitchFamily="34" charset="0"/>
                <a:cs typeface="HP001 5H Normal" panose="020B0603050302020204" pitchFamily="34" charset="0"/>
              </a:rPr>
              <a:t>Ɨ</a:t>
            </a:r>
            <a:endParaRPr lang="en-US" sz="6000" kern="1200" dirty="0">
              <a:solidFill>
                <a:prstClr val="white"/>
              </a:solidFill>
              <a:latin typeface="HP001 5H Normal" panose="020B0603050302020204" pitchFamily="34" charset="0"/>
              <a:ea typeface="Arial-Rounded" panose="020B0500000000000000" pitchFamily="34" charset="0"/>
              <a:cs typeface="HP001 5H Normal" panose="020B0603050302020204" pitchFamily="34" charset="0"/>
            </a:endParaRPr>
          </a:p>
        </p:txBody>
      </p:sp>
      <p:pic>
        <p:nvPicPr>
          <p:cNvPr id="2" name="M">
            <a:hlinkClick r:id="" action="ppaction://media"/>
            <a:extLst>
              <a:ext uri="{FF2B5EF4-FFF2-40B4-BE49-F238E27FC236}">
                <a16:creationId xmlns:a16="http://schemas.microsoft.com/office/drawing/2014/main" id="{A088BCB8-18BD-428D-8B8C-59839C886B4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400800" y="69560"/>
            <a:ext cx="2743200" cy="2743200"/>
          </a:xfrm>
          <a:prstGeom prst="rect">
            <a:avLst/>
          </a:prstGeom>
        </p:spPr>
      </p:pic>
    </p:spTree>
    <p:extLst>
      <p:ext uri="{BB962C8B-B14F-4D97-AF65-F5344CB8AC3E}">
        <p14:creationId xmlns:p14="http://schemas.microsoft.com/office/powerpoint/2010/main" val="8936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97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4"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92" y="602301"/>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n-US" sz="6000">
                <a:solidFill>
                  <a:prstClr val="white"/>
                </a:solidFill>
                <a:latin typeface="HP001 4 hàng" pitchFamily="34" charset="0"/>
              </a:rPr>
              <a:t>C</a:t>
            </a:r>
            <a:r>
              <a:rPr lang="el-GR" sz="6000">
                <a:solidFill>
                  <a:prstClr val="white"/>
                </a:solidFill>
                <a:latin typeface="HP001 4 hàng" pitchFamily="34" charset="0"/>
              </a:rPr>
              <a:t>Ϊ </a:t>
            </a:r>
            <a:endParaRPr lang="en-US" sz="6000" kern="1200" dirty="0">
              <a:solidFill>
                <a:prstClr val="white"/>
              </a:solidFill>
              <a:latin typeface="HP001 4 hàng" pitchFamily="34" charset="0"/>
              <a:ea typeface="+mn-ea"/>
              <a:cs typeface="+mn-cs"/>
            </a:endParaRPr>
          </a:p>
        </p:txBody>
      </p:sp>
      <p:sp>
        <p:nvSpPr>
          <p:cNvPr id="36" name="Rectangle 35">
            <a:extLst>
              <a:ext uri="{FF2B5EF4-FFF2-40B4-BE49-F238E27FC236}">
                <a16:creationId xmlns:a16="http://schemas.microsoft.com/office/drawing/2014/main" id="{0D1EC33D-5BF7-5745-A323-3457196CEBE5}"/>
              </a:ext>
            </a:extLst>
          </p:cNvPr>
          <p:cNvSpPr/>
          <p:nvPr/>
        </p:nvSpPr>
        <p:spPr>
          <a:xfrm>
            <a:off x="3953536" y="2561117"/>
            <a:ext cx="3733800" cy="1107996"/>
          </a:xfrm>
          <a:prstGeom prst="rect">
            <a:avLst/>
          </a:prstGeom>
        </p:spPr>
        <p:txBody>
          <a:bodyPr wrap="square">
            <a:spAutoFit/>
          </a:bodyPr>
          <a:lstStyle/>
          <a:p>
            <a:pPr algn="just" defTabSz="914253">
              <a:defRPr/>
            </a:pPr>
            <a:r>
              <a:rPr lang="vi-VN" sz="5800" kern="1200">
                <a:solidFill>
                  <a:prstClr val="white"/>
                </a:solidFill>
                <a:latin typeface="HP001 4 hàng" pitchFamily="34" charset="0"/>
                <a:ea typeface="+mn-ea"/>
                <a:cs typeface="+mn-cs"/>
              </a:rPr>
              <a:t> </a:t>
            </a:r>
            <a:r>
              <a:rPr lang="en-US" sz="6600">
                <a:solidFill>
                  <a:prstClr val="white"/>
                </a:solidFill>
                <a:latin typeface="Arial" panose="020B0604020202020204" pitchFamily="34" charset="0"/>
                <a:cs typeface="Arial" panose="020B0604020202020204" pitchFamily="34" charset="0"/>
              </a:rPr>
              <a:t>C</a:t>
            </a:r>
            <a:r>
              <a:rPr lang="el-GR" sz="6000">
                <a:solidFill>
                  <a:prstClr val="white"/>
                </a:solidFill>
                <a:latin typeface="HP001 4 hàng" pitchFamily="34" charset="0"/>
              </a:rPr>
              <a:t>Ϊ </a:t>
            </a:r>
            <a:endParaRPr lang="en-US" sz="6000" kern="1200" dirty="0">
              <a:solidFill>
                <a:prstClr val="white"/>
              </a:solidFill>
              <a:latin typeface="HP001 4 hàng" panose="020B0603050302020204" pitchFamily="34" charset="0"/>
              <a:ea typeface="Arial-Rounded" panose="020B0500000000000000" pitchFamily="34" charset="0"/>
              <a:cs typeface="HP001 5H Normal" panose="020B0603050302020204" pitchFamily="34" charset="0"/>
            </a:endParaRPr>
          </a:p>
        </p:txBody>
      </p:sp>
      <p:pic>
        <p:nvPicPr>
          <p:cNvPr id="2" name="C">
            <a:hlinkClick r:id="" action="ppaction://media"/>
            <a:extLst>
              <a:ext uri="{FF2B5EF4-FFF2-40B4-BE49-F238E27FC236}">
                <a16:creationId xmlns:a16="http://schemas.microsoft.com/office/drawing/2014/main" id="{AE796B43-B040-467E-A30A-FB162FE0D32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43650" y="16606"/>
            <a:ext cx="2800350" cy="2800350"/>
          </a:xfrm>
          <a:prstGeom prst="rect">
            <a:avLst/>
          </a:prstGeom>
        </p:spPr>
      </p:pic>
    </p:spTree>
    <p:extLst>
      <p:ext uri="{BB962C8B-B14F-4D97-AF65-F5344CB8AC3E}">
        <p14:creationId xmlns:p14="http://schemas.microsoft.com/office/powerpoint/2010/main" val="8069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bldLst>
      <p:bldP spid="34"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CC68DE-F93F-4F48-9E64-5D6051E63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10" name="Rectangle 9">
            <a:extLst>
              <a:ext uri="{FF2B5EF4-FFF2-40B4-BE49-F238E27FC236}">
                <a16:creationId xmlns:a16="http://schemas.microsoft.com/office/drawing/2014/main" id="{42A76F4D-FF65-41F2-B413-1D4137D0B36A}"/>
              </a:ext>
            </a:extLst>
          </p:cNvPr>
          <p:cNvSpPr/>
          <p:nvPr/>
        </p:nvSpPr>
        <p:spPr>
          <a:xfrm>
            <a:off x="1471080" y="1526216"/>
            <a:ext cx="4929720" cy="984885"/>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vi-VN" sz="5800">
                <a:solidFill>
                  <a:prstClr val="white"/>
                </a:solidFill>
                <a:latin typeface="HP001 4 hàng" pitchFamily="34" charset="0"/>
              </a:rPr>
              <a:t>đưŊg làng</a:t>
            </a:r>
            <a:endParaRPr lang="en-US" sz="6000" kern="1200" dirty="0">
              <a:solidFill>
                <a:prstClr val="white"/>
              </a:solidFill>
              <a:latin typeface="HP001 4 hàng" pitchFamily="34" charset="0"/>
              <a:ea typeface="+mn-ea"/>
              <a:cs typeface="+mn-cs"/>
            </a:endParaRPr>
          </a:p>
        </p:txBody>
      </p:sp>
    </p:spTree>
    <p:extLst>
      <p:ext uri="{BB962C8B-B14F-4D97-AF65-F5344CB8AC3E}">
        <p14:creationId xmlns:p14="http://schemas.microsoft.com/office/powerpoint/2010/main" val="17164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Mẹ dẫn Ǉċ đi Λłn cΪ đưŊg làng dài</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và Ǘ−p. CΪ đưŊg Ǉċ đã đi lại ηΗϛu jà</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sao </a:t>
            </a:r>
            <a:r>
              <a:rPr lang="el-GR" sz="3500" b="1">
                <a:solidFill>
                  <a:srgbClr val="7030A0"/>
                </a:solidFill>
                <a:latin typeface="HP001 4 hàng" pitchFamily="34" charset="0"/>
              </a:rPr>
              <a:t>κ</a:t>
            </a:r>
            <a:r>
              <a:rPr lang="vi-VN" sz="3500" b="1">
                <a:solidFill>
                  <a:srgbClr val="7030A0"/>
                </a:solidFill>
                <a:latin typeface="HP001 4 hàng" pitchFamily="34" charset="0"/>
              </a:rPr>
              <a:t>ấy lạ</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56059"/>
            <a:ext cx="8451273"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tiếng cùng vần với mỗi tiếng </a:t>
            </a:r>
            <a:r>
              <a:rPr lang="en-US" sz="2800" b="1" i="1">
                <a:latin typeface="Arial-Rounded" pitchFamily="34" charset="0"/>
                <a:ea typeface="Arial-Rounded" pitchFamily="34" charset="0"/>
                <a:cs typeface="Arial-Rounded" pitchFamily="34" charset="0"/>
              </a:rPr>
              <a:t>ương, ươn, ươi, ươu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594186"/>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ương</a:t>
            </a:r>
          </a:p>
        </p:txBody>
      </p:sp>
      <p:grpSp>
        <p:nvGrpSpPr>
          <p:cNvPr id="23" name="Group 22"/>
          <p:cNvGrpSpPr/>
          <p:nvPr/>
        </p:nvGrpSpPr>
        <p:grpSpPr>
          <a:xfrm>
            <a:off x="869568" y="1363554"/>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1838237"/>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Rounded" pitchFamily="34" charset="0"/>
                <a:ea typeface="Arial-Rounded" pitchFamily="34" charset="0"/>
                <a:cs typeface="Arial-Rounded" pitchFamily="34" charset="0"/>
              </a:rPr>
              <a:t>nương</a:t>
            </a:r>
          </a:p>
        </p:txBody>
      </p:sp>
      <p:sp>
        <p:nvSpPr>
          <p:cNvPr id="36" name="Rectangle 35"/>
          <p:cNvSpPr/>
          <p:nvPr/>
        </p:nvSpPr>
        <p:spPr>
          <a:xfrm>
            <a:off x="1171770" y="2151391"/>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lương</a:t>
            </a:r>
          </a:p>
        </p:txBody>
      </p:sp>
      <p:sp>
        <p:nvSpPr>
          <p:cNvPr id="37" name="Rectangle 36"/>
          <p:cNvSpPr/>
          <p:nvPr/>
        </p:nvSpPr>
        <p:spPr>
          <a:xfrm rot="19920687">
            <a:off x="2275642" y="1892316"/>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Rounded" pitchFamily="34" charset="0"/>
                <a:ea typeface="Arial-Rounded" pitchFamily="34" charset="0"/>
                <a:cs typeface="Arial-Rounded" pitchFamily="34" charset="0"/>
              </a:rPr>
              <a:t>nướng</a:t>
            </a:r>
          </a:p>
        </p:txBody>
      </p:sp>
      <p:sp>
        <p:nvSpPr>
          <p:cNvPr id="52" name="Oval 51"/>
          <p:cNvSpPr/>
          <p:nvPr/>
        </p:nvSpPr>
        <p:spPr>
          <a:xfrm>
            <a:off x="4722481" y="57631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ươn</a:t>
            </a:r>
          </a:p>
        </p:txBody>
      </p:sp>
      <p:grpSp>
        <p:nvGrpSpPr>
          <p:cNvPr id="53" name="Group 52"/>
          <p:cNvGrpSpPr/>
          <p:nvPr/>
        </p:nvGrpSpPr>
        <p:grpSpPr>
          <a:xfrm>
            <a:off x="4757731" y="1345686"/>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182036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sườn</a:t>
            </a:r>
          </a:p>
        </p:txBody>
      </p:sp>
      <p:sp>
        <p:nvSpPr>
          <p:cNvPr id="58" name="Rectangle 57"/>
          <p:cNvSpPr/>
          <p:nvPr/>
        </p:nvSpPr>
        <p:spPr>
          <a:xfrm>
            <a:off x="5059933" y="213352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mượn</a:t>
            </a:r>
          </a:p>
        </p:txBody>
      </p:sp>
      <p:sp>
        <p:nvSpPr>
          <p:cNvPr id="59" name="Rectangle 58"/>
          <p:cNvSpPr/>
          <p:nvPr/>
        </p:nvSpPr>
        <p:spPr>
          <a:xfrm rot="19920687">
            <a:off x="6194505" y="191129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ươn</a:t>
            </a:r>
          </a:p>
        </p:txBody>
      </p:sp>
      <p:sp>
        <p:nvSpPr>
          <p:cNvPr id="60" name="Oval 59"/>
          <p:cNvSpPr/>
          <p:nvPr/>
        </p:nvSpPr>
        <p:spPr>
          <a:xfrm>
            <a:off x="2521559" y="272159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ươi</a:t>
            </a:r>
          </a:p>
        </p:txBody>
      </p:sp>
      <p:grpSp>
        <p:nvGrpSpPr>
          <p:cNvPr id="61" name="Group 60"/>
          <p:cNvGrpSpPr/>
          <p:nvPr/>
        </p:nvGrpSpPr>
        <p:grpSpPr>
          <a:xfrm>
            <a:off x="2556809" y="3490966"/>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396564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cười</a:t>
            </a:r>
          </a:p>
        </p:txBody>
      </p:sp>
      <p:sp>
        <p:nvSpPr>
          <p:cNvPr id="66" name="Rectangle 65"/>
          <p:cNvSpPr/>
          <p:nvPr/>
        </p:nvSpPr>
        <p:spPr>
          <a:xfrm>
            <a:off x="2859011" y="427880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tươi</a:t>
            </a:r>
          </a:p>
        </p:txBody>
      </p:sp>
      <p:sp>
        <p:nvSpPr>
          <p:cNvPr id="67" name="Rectangle 66"/>
          <p:cNvSpPr/>
          <p:nvPr/>
        </p:nvSpPr>
        <p:spPr>
          <a:xfrm rot="19920687">
            <a:off x="3993583" y="405657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tưới</a:t>
            </a:r>
          </a:p>
        </p:txBody>
      </p:sp>
      <p:sp>
        <p:nvSpPr>
          <p:cNvPr id="68" name="Oval 67"/>
          <p:cNvSpPr/>
          <p:nvPr/>
        </p:nvSpPr>
        <p:spPr>
          <a:xfrm>
            <a:off x="6578046" y="2746929"/>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ươu</a:t>
            </a:r>
          </a:p>
        </p:txBody>
      </p:sp>
      <p:grpSp>
        <p:nvGrpSpPr>
          <p:cNvPr id="69" name="Group 68"/>
          <p:cNvGrpSpPr/>
          <p:nvPr/>
        </p:nvGrpSpPr>
        <p:grpSpPr>
          <a:xfrm>
            <a:off x="6613296" y="3516297"/>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3990980"/>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hươu</a:t>
            </a:r>
          </a:p>
        </p:txBody>
      </p:sp>
      <p:sp>
        <p:nvSpPr>
          <p:cNvPr id="74" name="Rectangle 73"/>
          <p:cNvSpPr/>
          <p:nvPr/>
        </p:nvSpPr>
        <p:spPr>
          <a:xfrm>
            <a:off x="6915498" y="4304134"/>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rượu</a:t>
            </a:r>
          </a:p>
        </p:txBody>
      </p:sp>
      <p:sp>
        <p:nvSpPr>
          <p:cNvPr id="75" name="Rectangle 74"/>
          <p:cNvSpPr/>
          <p:nvPr/>
        </p:nvSpPr>
        <p:spPr>
          <a:xfrm rot="19920687">
            <a:off x="8050070" y="4081908"/>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Rounded" pitchFamily="34" charset="0"/>
                <a:ea typeface="Arial-Rounded" pitchFamily="34" charset="0"/>
                <a:cs typeface="Arial-Rounded" pitchFamily="34" charset="0"/>
              </a:rPr>
              <a:t>khướu</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ngày đầu tiên đi học</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989158"/>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838D-BD01-4B94-B157-DDAA47D95872}"/>
              </a:ext>
            </a:extLst>
          </p:cNvPr>
          <p:cNvSpPr>
            <a:spLocks noGrp="1"/>
          </p:cNvSpPr>
          <p:nvPr>
            <p:ph type="title"/>
          </p:nvPr>
        </p:nvSpPr>
        <p:spPr/>
        <p:txBody>
          <a:bodyPr/>
          <a:lstStyle/>
          <a:p>
            <a:endParaRPr lang="en-US"/>
          </a:p>
        </p:txBody>
      </p:sp>
      <p:pic>
        <p:nvPicPr>
          <p:cNvPr id="3" name="30 seconds countdown (Đồng hồ đếm ngược 30 giây)">
            <a:hlinkClick r:id="" action="ppaction://media"/>
            <a:extLst>
              <a:ext uri="{FF2B5EF4-FFF2-40B4-BE49-F238E27FC236}">
                <a16:creationId xmlns:a16="http://schemas.microsoft.com/office/drawing/2014/main" id="{E8C6A417-D1FF-4A40-B8AB-D0B0D21E55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1982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19150"/>
            <a:ext cx="7162800" cy="1384995"/>
          </a:xfrm>
          <a:prstGeom prst="rect">
            <a:avLst/>
          </a:prstGeom>
          <a:no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a:t>
            </a:r>
          </a:p>
          <a:p>
            <a:pPr algn="ctr"/>
            <a:r>
              <a:rPr lang="en-US" sz="2800" b="1">
                <a:latin typeface="Arial-Rounded" pitchFamily="34" charset="0"/>
                <a:ea typeface="Arial-Rounded" pitchFamily="34" charset="0"/>
                <a:cs typeface="Arial-Rounded" pitchFamily="34" charset="0"/>
              </a:rPr>
              <a:t> + Xem lại bài trang 44 đến trang 47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Đi học </a:t>
            </a:r>
            <a:r>
              <a:rPr lang="en-US" sz="2800" b="1">
                <a:latin typeface="Arial-Rounded" pitchFamily="34" charset="0"/>
                <a:ea typeface="Arial-Rounded" pitchFamily="34" charset="0"/>
                <a:cs typeface="Arial-Rounded" pitchFamily="34" charset="0"/>
              </a:rPr>
              <a:t>(trang 48 + 49)</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1311" y="0"/>
            <a:ext cx="9121379" cy="2266950"/>
          </a:xfrm>
          <a:prstGeom prst="rect">
            <a:avLst/>
          </a:prstGeom>
          <a:solidFill>
            <a:srgbClr val="0086EA"/>
          </a:solidFill>
          <a:effectLst>
            <a:glow rad="50800">
              <a:schemeClr val="accent5">
                <a:satMod val="175000"/>
                <a:alpha val="18000"/>
              </a:schemeClr>
            </a:glow>
          </a:effectLst>
        </p:spPr>
        <p:txBody>
          <a:bodyPr vert="horz" lIns="68471" tIns="34235" rIns="68471" bIns="3423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95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247224" y="182620"/>
            <a:ext cx="1529732" cy="14057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807082" y="941190"/>
            <a:ext cx="6248091" cy="994172"/>
          </a:xfrm>
        </p:spPr>
        <p:txBody>
          <a:bodyPr>
            <a:noAutofit/>
          </a:bodyPr>
          <a:lstStyle/>
          <a:p>
            <a:pPr algn="ctr"/>
            <a:r>
              <a:rPr lang="en-US" sz="7950" b="1">
                <a:solidFill>
                  <a:schemeClr val="bg1"/>
                </a:solidFill>
                <a:latin typeface="AvantGarde" pitchFamily="2" charset="0"/>
                <a:ea typeface="AvantGarde" pitchFamily="2" charset="0"/>
                <a:cs typeface="AvantGarde" pitchFamily="2" charset="0"/>
              </a:rPr>
              <a:t>TIẾNG VIỆT</a:t>
            </a:r>
            <a:r>
              <a:rPr lang="en-US" sz="7950" b="1">
                <a:solidFill>
                  <a:schemeClr val="bg1"/>
                </a:solidFill>
                <a:latin typeface="Arial" panose="020B0604020202020204" pitchFamily="34" charset="0"/>
                <a:ea typeface="AvantGarde" pitchFamily="2" charset="0"/>
                <a:cs typeface="Arial" panose="020B0604020202020204" pitchFamily="34" charset="0"/>
              </a:rPr>
              <a:t> 1</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70971"/>
            <a:ext cx="2753973" cy="339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6A69D-B6DD-4AA7-BDA7-99951FB05FFD}"/>
              </a:ext>
            </a:extLst>
          </p:cNvPr>
          <p:cNvPicPr>
            <a:picLocks noChangeAspect="1"/>
          </p:cNvPicPr>
          <p:nvPr/>
        </p:nvPicPr>
        <p:blipFill>
          <a:blip r:embed="rId5"/>
          <a:stretch>
            <a:fillRect/>
          </a:stretch>
        </p:blipFill>
        <p:spPr>
          <a:xfrm>
            <a:off x="3803375" y="2800350"/>
            <a:ext cx="2101856" cy="2040201"/>
          </a:xfrm>
          <a:prstGeom prst="rect">
            <a:avLst/>
          </a:prstGeom>
        </p:spPr>
      </p:pic>
    </p:spTree>
    <p:extLst>
      <p:ext uri="{BB962C8B-B14F-4D97-AF65-F5344CB8AC3E}">
        <p14:creationId xmlns:p14="http://schemas.microsoft.com/office/powerpoint/2010/main" val="131698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379EED-C5D9-4F75-BD3B-6A8C93F676A4}"/>
              </a:ext>
            </a:extLst>
          </p:cNvPr>
          <p:cNvPicPr>
            <a:picLocks noChangeAspect="1"/>
          </p:cNvPicPr>
          <p:nvPr/>
        </p:nvPicPr>
        <p:blipFill>
          <a:blip r:embed="rId2"/>
          <a:stretch>
            <a:fillRect/>
          </a:stretch>
        </p:blipFill>
        <p:spPr>
          <a:xfrm>
            <a:off x="0" y="1255"/>
            <a:ext cx="9144000" cy="5140990"/>
          </a:xfrm>
          <a:prstGeom prst="rect">
            <a:avLst/>
          </a:prstGeom>
        </p:spPr>
      </p:pic>
      <p:sp>
        <p:nvSpPr>
          <p:cNvPr id="2" name="Title 1"/>
          <p:cNvSpPr>
            <a:spLocks noGrp="1"/>
          </p:cNvSpPr>
          <p:nvPr>
            <p:ph type="title"/>
          </p:nvPr>
        </p:nvSpPr>
        <p:spPr>
          <a:xfrm>
            <a:off x="2209800" y="1885950"/>
            <a:ext cx="5326568" cy="857250"/>
          </a:xfrm>
          <a:noFill/>
        </p:spPr>
        <p:txBody>
          <a:bodyPr/>
          <a:lstStyle/>
          <a:p>
            <a:r>
              <a:rPr lang="en-US">
                <a:solidFill>
                  <a:srgbClr val="7030A0"/>
                </a:solidFill>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8887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a:latin typeface="Arial-Rounded" pitchFamily="34" charset="0"/>
                <a:ea typeface="Arial-Rounded" pitchFamily="34" charset="0"/>
                <a:cs typeface="Arial-Rounded" pitchFamily="34" charset="0"/>
              </a:rPr>
              <a:t>Em hãy đọc đoạn 1 bài </a:t>
            </a:r>
            <a:r>
              <a:rPr lang="en-US" sz="2800" i="1">
                <a:latin typeface="Arial-Rounded" pitchFamily="34" charset="0"/>
                <a:ea typeface="Arial-Rounded" pitchFamily="34" charset="0"/>
                <a:cs typeface="Arial-Rounded" pitchFamily="34" charset="0"/>
              </a:rPr>
              <a:t>Tôi đi học</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69" y="1136763"/>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419350"/>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Cũng như tôi, mấy cậu học trò mới (…) đứng nép bên người thân.</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Nếu được quay lại ngày đầu đi học, em sẽ thế nào?</a:t>
            </a:r>
          </a:p>
        </p:txBody>
      </p:sp>
      <p:grpSp>
        <p:nvGrpSpPr>
          <p:cNvPr id="5" name="Group 4"/>
          <p:cNvGrpSpPr/>
          <p:nvPr/>
        </p:nvGrpSpPr>
        <p:grpSpPr>
          <a:xfrm>
            <a:off x="2729345" y="1268839"/>
            <a:ext cx="4343400" cy="864158"/>
            <a:chOff x="2729345" y="1268839"/>
            <a:chExt cx="4343400" cy="864158"/>
          </a:xfrm>
        </p:grpSpPr>
        <p:pic>
          <p:nvPicPr>
            <p:cNvPr id="411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900055" y="2452184"/>
            <a:ext cx="1814945" cy="864158"/>
            <a:chOff x="4343400" y="1268839"/>
            <a:chExt cx="1814945" cy="864158"/>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TÔI ĐI HỌC</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pic>
        <p:nvPicPr>
          <p:cNvPr id="21" name="Picture 2" descr="African American Kids Walk To School - Go To School Clipart Png Transparent  Png - Full Size Clipart (#3972298) - PinClipart">
            <a:extLst>
              <a:ext uri="{FF2B5EF4-FFF2-40B4-BE49-F238E27FC236}">
                <a16:creationId xmlns:a16="http://schemas.microsoft.com/office/drawing/2014/main" id="{FEE5BFB1-471E-4400-8220-010B4D9F10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2369" y="3120867"/>
            <a:ext cx="2016125" cy="181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2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264888" y="2458831"/>
            <a:ext cx="8610600"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Cô giáo (………..) nhìn các bạn chơi ở sân trường.</a:t>
            </a:r>
          </a:p>
        </p:txBody>
      </p:sp>
      <p:sp>
        <p:nvSpPr>
          <p:cNvPr id="12" name="TextBox 11"/>
          <p:cNvSpPr txBox="1"/>
          <p:nvPr/>
        </p:nvSpPr>
        <p:spPr>
          <a:xfrm>
            <a:off x="5502985" y="1457562"/>
            <a:ext cx="2112818" cy="584763"/>
          </a:xfrm>
          <a:prstGeom prst="rect">
            <a:avLst/>
          </a:prstGeom>
          <a:solidFill>
            <a:srgbClr val="EBAAF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xa lạ</a:t>
            </a:r>
          </a:p>
        </p:txBody>
      </p:sp>
      <p:sp>
        <p:nvSpPr>
          <p:cNvPr id="13" name="TextBox 12"/>
          <p:cNvSpPr txBox="1"/>
          <p:nvPr/>
        </p:nvSpPr>
        <p:spPr>
          <a:xfrm>
            <a:off x="893618" y="1457562"/>
            <a:ext cx="2112818"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buổi mai</a:t>
            </a:r>
          </a:p>
        </p:txBody>
      </p:sp>
      <p:sp>
        <p:nvSpPr>
          <p:cNvPr id="10" name="TextBox 9"/>
          <p:cNvSpPr txBox="1"/>
          <p:nvPr/>
        </p:nvSpPr>
        <p:spPr>
          <a:xfrm>
            <a:off x="3484418" y="1457561"/>
            <a:ext cx="1600200" cy="584763"/>
          </a:xfrm>
          <a:prstGeom prst="rect">
            <a:avLst/>
          </a:prstGeom>
          <a:solidFill>
            <a:srgbClr val="EBAAF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âu yếm</a:t>
            </a: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38237"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Cô giáo âu </a:t>
            </a:r>
            <a:r>
              <a:rPr lang="el-GR" sz="3500" b="1">
                <a:solidFill>
                  <a:srgbClr val="7030A0"/>
                </a:solidFill>
                <a:latin typeface="HP001 4 hàng" pitchFamily="34" charset="0"/>
              </a:rPr>
              <a:t>ΐ</a:t>
            </a:r>
            <a:r>
              <a:rPr lang="vi-VN" sz="3500" b="1">
                <a:solidFill>
                  <a:srgbClr val="7030A0"/>
                </a:solidFill>
                <a:latin typeface="HP001 4 hàng" pitchFamily="34" charset="0"/>
              </a:rPr>
              <a:t>Ğm </a:t>
            </a:r>
            <a:r>
              <a:rPr lang="el-GR" sz="3500" b="1">
                <a:solidFill>
                  <a:srgbClr val="7030A0"/>
                </a:solidFill>
                <a:latin typeface="HP001 4 hàng" pitchFamily="34" charset="0"/>
              </a:rPr>
              <a:t>η</a:t>
            </a:r>
            <a:r>
              <a:rPr lang="vi-VN" sz="3500" b="1">
                <a:solidFill>
                  <a:srgbClr val="7030A0"/>
                </a:solidFill>
                <a:latin typeface="HP001 4 hàng" pitchFamily="34" charset="0"/>
              </a:rPr>
              <a:t>ìn các bạn </a:t>
            </a:r>
            <a:r>
              <a:rPr lang="el-GR" sz="3500" b="1">
                <a:solidFill>
                  <a:srgbClr val="7030A0"/>
                </a:solidFill>
                <a:latin typeface="HP001 4 hàng" pitchFamily="34" charset="0"/>
              </a:rPr>
              <a:t>εΠ </a:t>
            </a:r>
            <a:r>
              <a:rPr lang="vi-VN" sz="3500" b="1">
                <a:solidFill>
                  <a:srgbClr val="7030A0"/>
                </a:solidFill>
                <a:latin typeface="HP001 4 hàng" pitchFamily="34" charset="0"/>
              </a:rPr>
              <a:t>ở sâ</a:t>
            </a:r>
            <a:r>
              <a:rPr lang="en-US" sz="3500" b="1">
                <a:solidFill>
                  <a:srgbClr val="7030A0"/>
                </a:solidFill>
                <a:latin typeface="HP001 4 hàng" pitchFamily="34" charset="0"/>
              </a:rPr>
              <a:t>n</a:t>
            </a: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a:solidFill>
                  <a:srgbClr val="7030A0"/>
                </a:solidFill>
                <a:latin typeface="HP001 4 hàng" pitchFamily="34" charset="0"/>
              </a:rPr>
              <a:t>ǇrưŊg</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pic>
        <p:nvPicPr>
          <p:cNvPr id="2" name="C">
            <a:hlinkClick r:id="" action="ppaction://media"/>
            <a:extLst>
              <a:ext uri="{FF2B5EF4-FFF2-40B4-BE49-F238E27FC236}">
                <a16:creationId xmlns:a16="http://schemas.microsoft.com/office/drawing/2014/main" id="{D7DEB6AE-125D-48AB-A321-F6A3D0144D3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243406" y="61196"/>
            <a:ext cx="1900594" cy="1900594"/>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2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3"/>
                                        </p:tgtEl>
                                        <p:attrNameLst>
                                          <p:attrName>r</p:attrName>
                                        </p:attrNameLst>
                                      </p:cBhvr>
                                    </p:animRot>
                                    <p:animRot by="-240000">
                                      <p:cBhvr>
                                        <p:cTn id="23" dur="200" fill="hold">
                                          <p:stCondLst>
                                            <p:cond delay="200"/>
                                          </p:stCondLst>
                                        </p:cTn>
                                        <p:tgtEl>
                                          <p:spTgt spid="13"/>
                                        </p:tgtEl>
                                        <p:attrNameLst>
                                          <p:attrName>r</p:attrName>
                                        </p:attrNameLst>
                                      </p:cBhvr>
                                    </p:animRot>
                                    <p:animRot by="240000">
                                      <p:cBhvr>
                                        <p:cTn id="24" dur="200" fill="hold">
                                          <p:stCondLst>
                                            <p:cond delay="400"/>
                                          </p:stCondLst>
                                        </p:cTn>
                                        <p:tgtEl>
                                          <p:spTgt spid="13"/>
                                        </p:tgtEl>
                                        <p:attrNameLst>
                                          <p:attrName>r</p:attrName>
                                        </p:attrNameLst>
                                      </p:cBhvr>
                                    </p:animRot>
                                    <p:animRot by="-240000">
                                      <p:cBhvr>
                                        <p:cTn id="25" dur="200" fill="hold">
                                          <p:stCondLst>
                                            <p:cond delay="600"/>
                                          </p:stCondLst>
                                        </p:cTn>
                                        <p:tgtEl>
                                          <p:spTgt spid="13"/>
                                        </p:tgtEl>
                                        <p:attrNameLst>
                                          <p:attrName>r</p:attrName>
                                        </p:attrNameLst>
                                      </p:cBhvr>
                                    </p:animRot>
                                    <p:animRot by="120000">
                                      <p:cBhvr>
                                        <p:cTn id="26" dur="200" fill="hold">
                                          <p:stCondLst>
                                            <p:cond delay="800"/>
                                          </p:stCondLst>
                                        </p:cTn>
                                        <p:tgtEl>
                                          <p:spTgt spid="1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5" name="hammer.wav"/>
                                        </p:tgtEl>
                                      </p:cMediaNode>
                                    </p:audio>
                                  </p:sub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3.61111E-6 1.32221E-6 L -0.18525 0.18968 " pathEditMode="relative" rAng="0" ptsTypes="AA">
                                      <p:cBhvr>
                                        <p:cTn id="40" dur="2000" fill="hold"/>
                                        <p:tgtEl>
                                          <p:spTgt spid="10"/>
                                        </p:tgtEl>
                                        <p:attrNameLst>
                                          <p:attrName>ppt_x</p:attrName>
                                          <p:attrName>ppt_y</p:attrName>
                                        </p:attrNameLst>
                                      </p:cBhvr>
                                      <p:rCtr x="-9271" y="9484"/>
                                    </p:animMotion>
                                  </p:childTnLst>
                                  <p:subTnLst>
                                    <p:audio>
                                      <p:cMediaNode>
                                        <p:cTn display="0" masterRel="sameClick">
                                          <p:stCondLst>
                                            <p:cond evt="begin" delay="0">
                                              <p:tn val="3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video>
              <p:cMediaNode vol="80000">
                <p:cTn id="41" fill="hold" display="0">
                  <p:stCondLst>
                    <p:cond delay="indefinite"/>
                  </p:stCondLst>
                </p:cTn>
                <p:tgtEl>
                  <p:spTgt spid="2"/>
                </p:tgtEl>
              </p:cMediaNode>
            </p:video>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
                                        </p:tgtEl>
                                      </p:cBhvr>
                                    </p:cmd>
                                  </p:childTnLst>
                                </p:cTn>
                              </p:par>
                            </p:childTnLst>
                          </p:cTn>
                        </p:par>
                      </p:childTnLst>
                    </p:cTn>
                  </p:par>
                </p:childTnLst>
              </p:cTn>
              <p:nextCondLst>
                <p:cond evt="onClick" delay="0">
                  <p:tgtEl>
                    <p:spTgt spid="2"/>
                  </p:tgtEl>
                </p:cond>
              </p:nextCondLst>
            </p:seq>
          </p:childTnLst>
        </p:cTn>
      </p:par>
    </p:tnLst>
    <p:bldLst>
      <p:bldP spid="12" grpId="0" animBg="1"/>
      <p:bldP spid="13" grpId="0" animBg="1"/>
      <p:bldP spid="10" grpId="0" animBg="1"/>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00483-CC40-44CD-85DF-7BCC673AFADE}"/>
              </a:ext>
            </a:extLst>
          </p:cNvPr>
          <p:cNvPicPr>
            <a:picLocks noChangeAspect="1"/>
          </p:cNvPicPr>
          <p:nvPr/>
        </p:nvPicPr>
        <p:blipFill>
          <a:blip r:embed="rId2"/>
          <a:stretch>
            <a:fillRect/>
          </a:stretch>
        </p:blipFill>
        <p:spPr>
          <a:xfrm>
            <a:off x="559347" y="1200150"/>
            <a:ext cx="8025305" cy="2198146"/>
          </a:xfrm>
          <a:prstGeom prst="rect">
            <a:avLst/>
          </a:prstGeom>
        </p:spPr>
      </p:pic>
      <p:sp>
        <p:nvSpPr>
          <p:cNvPr id="5" name="Rectangle 4">
            <a:extLst>
              <a:ext uri="{FF2B5EF4-FFF2-40B4-BE49-F238E27FC236}">
                <a16:creationId xmlns:a16="http://schemas.microsoft.com/office/drawing/2014/main" id="{207AA56E-7BCF-4ED7-864B-04F97E4098DD}"/>
              </a:ext>
            </a:extLst>
          </p:cNvPr>
          <p:cNvSpPr/>
          <p:nvPr/>
        </p:nvSpPr>
        <p:spPr>
          <a:xfrm>
            <a:off x="3810000" y="3333750"/>
            <a:ext cx="2113616" cy="461665"/>
          </a:xfrm>
          <a:prstGeom prst="rect">
            <a:avLst/>
          </a:prstGeom>
        </p:spPr>
        <p:txBody>
          <a:bodyPr wrap="square">
            <a:spAutoFit/>
          </a:bodyPr>
          <a:lstStyle/>
          <a:p>
            <a:pPr algn="just"/>
            <a:r>
              <a:rPr lang="en-US" sz="2400" b="1" dirty="0">
                <a:solidFill>
                  <a:srgbClr val="0070C0"/>
                </a:solidFill>
                <a:latin typeface="Arial" panose="020B0604020202020204" pitchFamily="34" charset="0"/>
                <a:cs typeface="Arial" panose="020B0604020202020204" pitchFamily="34" charset="0"/>
              </a:rPr>
              <a:t> Trang 14</a:t>
            </a:r>
          </a:p>
        </p:txBody>
      </p:sp>
    </p:spTree>
    <p:extLst>
      <p:ext uri="{BB962C8B-B14F-4D97-AF65-F5344CB8AC3E}">
        <p14:creationId xmlns:p14="http://schemas.microsoft.com/office/powerpoint/2010/main" val="64592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780</Words>
  <Application>Microsoft Office PowerPoint</Application>
  <PresentationFormat>On-screen Show (16:9)</PresentationFormat>
  <Paragraphs>121</Paragraphs>
  <Slides>21</Slides>
  <Notes>14</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Arial-Rounded</vt:lpstr>
      <vt:lpstr>AvantGarde</vt:lpstr>
      <vt:lpstr>Calibri</vt:lpstr>
      <vt:lpstr>HP001 4 hàng</vt:lpstr>
      <vt:lpstr>HP001 5H Normal</vt:lpstr>
      <vt:lpstr>Office Theme</vt:lpstr>
      <vt:lpstr>PowerPoint Presentation</vt:lpstr>
      <vt:lpstr>PowerPoint Presentation</vt:lpstr>
      <vt:lpstr>TIẾNG VIỆT 1</vt:lpstr>
      <vt:lpstr>Ôn và khởi động</vt:lpstr>
      <vt:lpstr>Ôn và khởi động</vt:lpstr>
      <vt:lpstr>Em hãy đọc đoạn 1 bài Tôi đi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149</cp:revision>
  <dcterms:created xsi:type="dcterms:W3CDTF">2020-12-08T15:48:47Z</dcterms:created>
  <dcterms:modified xsi:type="dcterms:W3CDTF">2022-02-28T14:58:39Z</dcterms:modified>
</cp:coreProperties>
</file>