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68" r:id="rId6"/>
    <p:sldId id="269" r:id="rId7"/>
    <p:sldId id="270" r:id="rId8"/>
    <p:sldId id="271" r:id="rId9"/>
    <p:sldId id="259" r:id="rId10"/>
    <p:sldId id="272" r:id="rId11"/>
    <p:sldId id="274" r:id="rId12"/>
    <p:sldId id="275" r:id="rId13"/>
    <p:sldId id="276" r:id="rId14"/>
    <p:sldId id="277" r:id="rId15"/>
    <p:sldId id="258" r:id="rId16"/>
    <p:sldId id="278" r:id="rId17"/>
    <p:sldId id="279" r:id="rId18"/>
    <p:sldId id="280" r:id="rId19"/>
    <p:sldId id="281" r:id="rId20"/>
    <p:sldId id="266" r:id="rId21"/>
    <p:sldId id="282" r:id="rId22"/>
    <p:sldId id="283" r:id="rId23"/>
    <p:sldId id="267"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0B23C-A550-4125-BD3B-D4B5ECFD77C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2949-67E3-4EB6-983C-F38C9924093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Trong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Trái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trẻ</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màu</a:t>
            </a:r>
            <a:r>
              <a:rPr lang="en-US" sz="1800" i="1" dirty="0">
                <a:effectLst/>
                <a:latin typeface="Times New Roman" panose="02020603050405020304" pitchFamily="18" charset="0"/>
                <a:ea typeface="Calibri" panose="020F0502020204030204" pitchFamily="34" charset="0"/>
              </a:rPr>
              <a:t> da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nhỏ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riêng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giúp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8" name="Picture 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1.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1"/>
            <a:stretch>
              <a:fillRect/>
            </a:stretch>
          </a:blipFill>
        </p:spPr>
        <p:txBody>
          <a:bodyPr/>
          <a:lstStyle/>
          <a:p>
            <a:endParaRPr lang="en-US"/>
          </a:p>
        </p:txBody>
      </p:sp>
      <p:sp>
        <p:nvSpPr>
          <p:cNvPr id="3" name="Freeform 3"/>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1"/>
            <a:stretch>
              <a:fillRect/>
            </a:stretch>
          </a:blipFill>
        </p:spPr>
        <p:txBody>
          <a:bodyPr/>
          <a:lstStyle/>
          <a:p>
            <a:endParaRPr lang="en-US"/>
          </a:p>
        </p:txBody>
      </p:sp>
      <p:sp>
        <p:nvSpPr>
          <p:cNvPr id="4" name="Freeform 4"/>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2"/>
            <a:stretch>
              <a:fillRect/>
            </a:stretch>
          </a:blipFill>
        </p:spPr>
        <p:txBody>
          <a:bodyPr/>
          <a:lstStyle/>
          <a:p>
            <a:endParaRPr lang="en-US"/>
          </a:p>
        </p:txBody>
      </p:sp>
      <p:sp>
        <p:nvSpPr>
          <p:cNvPr id="5" name="Freeform 5"/>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2"/>
            <a:stretch>
              <a:fillRect/>
            </a:stretch>
          </a:blipFill>
        </p:spPr>
        <p:txBody>
          <a:bodyPr/>
          <a:lstStyle/>
          <a:p>
            <a:endParaRPr lang="en-US"/>
          </a:p>
        </p:txBody>
      </p:sp>
      <p:sp>
        <p:nvSpPr>
          <p:cNvPr id="6" name="Freeform 6"/>
          <p:cNvSpPr/>
          <p:nvPr/>
        </p:nvSpPr>
        <p:spPr>
          <a:xfrm>
            <a:off x="11660624" y="-777479"/>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3"/>
            <a:stretch>
              <a:fillRect/>
            </a:stretch>
          </a:blipFill>
        </p:spPr>
        <p:txBody>
          <a:bodyPr/>
          <a:lstStyle/>
          <a:p>
            <a:endParaRPr lang="en-US"/>
          </a:p>
        </p:txBody>
      </p:sp>
      <p:sp>
        <p:nvSpPr>
          <p:cNvPr id="7" name="Freeform 7"/>
          <p:cNvSpPr/>
          <p:nvPr/>
        </p:nvSpPr>
        <p:spPr>
          <a:xfrm>
            <a:off x="-951790" y="-1028700"/>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3"/>
            <a:stretch>
              <a:fillRect/>
            </a:stretch>
          </a:blipFill>
        </p:spPr>
        <p:txBody>
          <a:bodyPr/>
          <a:lstStyle/>
          <a:p>
            <a:endParaRPr lang="en-US"/>
          </a:p>
        </p:txBody>
      </p:sp>
      <p:sp>
        <p:nvSpPr>
          <p:cNvPr id="8" name="Freeform 8"/>
          <p:cNvSpPr/>
          <p:nvPr/>
        </p:nvSpPr>
        <p:spPr>
          <a:xfrm>
            <a:off x="3257550" y="1677930"/>
            <a:ext cx="11772900" cy="6342650"/>
          </a:xfrm>
          <a:custGeom>
            <a:avLst/>
            <a:gdLst/>
            <a:ahLst/>
            <a:cxnLst/>
            <a:rect l="l" t="t" r="r" b="b"/>
            <a:pathLst>
              <a:path w="11772900" h="6342650">
                <a:moveTo>
                  <a:pt x="0" y="0"/>
                </a:moveTo>
                <a:lnTo>
                  <a:pt x="11772900" y="0"/>
                </a:lnTo>
                <a:lnTo>
                  <a:pt x="11772900" y="6342650"/>
                </a:lnTo>
                <a:lnTo>
                  <a:pt x="0" y="6342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42593" y="4385177"/>
            <a:ext cx="6526661" cy="6086111"/>
          </a:xfrm>
          <a:custGeom>
            <a:avLst/>
            <a:gdLst/>
            <a:ahLst/>
            <a:cxnLst/>
            <a:rect l="l" t="t" r="r" b="b"/>
            <a:pathLst>
              <a:path w="6526661" h="6086111">
                <a:moveTo>
                  <a:pt x="0" y="0"/>
                </a:moveTo>
                <a:lnTo>
                  <a:pt x="6526661" y="0"/>
                </a:lnTo>
                <a:lnTo>
                  <a:pt x="6526661" y="6086111"/>
                </a:lnTo>
                <a:lnTo>
                  <a:pt x="0" y="6086111"/>
                </a:lnTo>
                <a:lnTo>
                  <a:pt x="0" y="0"/>
                </a:lnTo>
                <a:close/>
              </a:path>
            </a:pathLst>
          </a:custGeom>
          <a:blipFill>
            <a:blip r:embed="rId6"/>
            <a:stretch>
              <a:fillRect/>
            </a:stretch>
          </a:blipFill>
        </p:spPr>
        <p:txBody>
          <a:bodyPr/>
          <a:lstStyle/>
          <a:p>
            <a:endParaRPr lang="en-US"/>
          </a:p>
        </p:txBody>
      </p:sp>
      <p:sp>
        <p:nvSpPr>
          <p:cNvPr id="10" name="Freeform 10"/>
          <p:cNvSpPr/>
          <p:nvPr/>
        </p:nvSpPr>
        <p:spPr>
          <a:xfrm flipH="1">
            <a:off x="14097000" y="3009900"/>
            <a:ext cx="3845304"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7"/>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4876800" y="3086100"/>
            <a:ext cx="8608298" cy="4102964"/>
          </a:xfrm>
          <a:prstGeom prst="rect">
            <a:avLst/>
          </a:prstGeom>
        </p:spPr>
      </p:pic>
      <p:pic>
        <p:nvPicPr>
          <p:cNvPr id="14" name="Picture 13"/>
          <p:cNvPicPr>
            <a:picLocks noChangeAspect="1"/>
          </p:cNvPicPr>
          <p:nvPr/>
        </p:nvPicPr>
        <p:blipFill>
          <a:blip r:embed="rId9"/>
          <a:stretch>
            <a:fillRect/>
          </a:stretch>
        </p:blipFill>
        <p:spPr>
          <a:xfrm>
            <a:off x="7010400" y="342900"/>
            <a:ext cx="4374333" cy="1981200"/>
          </a:xfrm>
          <a:prstGeom prst="rect">
            <a:avLst/>
          </a:prstGeom>
        </p:spPr>
      </p:pic>
      <p:pic>
        <p:nvPicPr>
          <p:cNvPr id="15" name="Picture 14" descr="A round pink label with white text and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685800" y="647700"/>
            <a:ext cx="9906000" cy="3400979"/>
            <a:chOff x="676348" y="769676"/>
            <a:chExt cx="3968803" cy="2267319"/>
          </a:xfrm>
        </p:grpSpPr>
        <p:sp>
          <p:nvSpPr>
            <p:cNvPr id="3"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p:cNvSpPr txBox="1"/>
          <p:nvPr/>
        </p:nvSpPr>
        <p:spPr>
          <a:xfrm>
            <a:off x="6172200" y="4152900"/>
            <a:ext cx="11125200" cy="1754326"/>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p:cNvSpPr/>
          <p:nvPr/>
        </p:nvSpPr>
        <p:spPr>
          <a:xfrm>
            <a:off x="7924800" y="6438900"/>
            <a:ext cx="8534400" cy="3429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dáng vóc, thân hình, tư thế và tác phong làm việc, cách bơi của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685800" y="647700"/>
            <a:ext cx="9906000" cy="3400979"/>
            <a:chOff x="676348" y="769676"/>
            <a:chExt cx="3968803" cy="2267319"/>
          </a:xfrm>
        </p:grpSpPr>
        <p:sp>
          <p:nvSpPr>
            <p:cNvPr id="3"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p:cNvSpPr txBox="1"/>
          <p:nvPr/>
        </p:nvSpPr>
        <p:spPr>
          <a:xfrm>
            <a:off x="6172200" y="4152900"/>
            <a:ext cx="11125200" cy="923330"/>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p:cNvSpPr/>
          <p:nvPr/>
        </p:nvSpPr>
        <p:spPr>
          <a:xfrm>
            <a:off x="7924800" y="6438900"/>
            <a:ext cx="8534400" cy="28194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thái độ, cảm xúc của bạn bè với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685800" y="686580"/>
            <a:ext cx="7824678" cy="3971714"/>
            <a:chOff x="676348" y="769676"/>
            <a:chExt cx="3968803" cy="2203699"/>
          </a:xfrm>
        </p:grpSpPr>
        <p:sp>
          <p:nvSpPr>
            <p:cNvPr id="3"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rot="20877293">
              <a:off x="1033681" y="859976"/>
              <a:ext cx="3406483" cy="211339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Trong phần thân bài, đặc điểm của người được tả (một đứa trẻ lớn lên với nắng, nước mặn và gió biển) hiện ra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5"/>
          <a:stretch>
            <a:fillRect/>
          </a:stretch>
        </p:blipFill>
        <p:spPr>
          <a:xfrm>
            <a:off x="7086600" y="4381500"/>
            <a:ext cx="10497269"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graphicFrame>
        <p:nvGraphicFramePr>
          <p:cNvPr id="45" name="Table 44"/>
          <p:cNvGraphicFramePr>
            <a:graphicFrameLocks noGrp="1"/>
          </p:cNvGraphicFramePr>
          <p:nvPr/>
        </p:nvGraphicFramePr>
        <p:xfrm>
          <a:off x="0" y="0"/>
          <a:ext cx="18288000" cy="10286998"/>
        </p:xfrm>
        <a:graphic>
          <a:graphicData uri="http://schemas.openxmlformats.org/drawingml/2006/table">
            <a:tbl>
              <a:tblPr firstRow="1" firstCol="1" bandRow="1">
                <a:tableStyleId>{5C22544A-7EE6-4342-B048-85BDC9FD1C3A}</a:tableStyleId>
              </a:tblPr>
              <a:tblGrid>
                <a:gridCol w="2827130"/>
                <a:gridCol w="5565912"/>
                <a:gridCol w="9894958"/>
              </a:tblGrid>
              <a:tr h="1263895">
                <a:tc rowSpan="5">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Ngoại hình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Tầm vóc so với lứa tuổi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Cao hơn hẳn các bạn một cái đầu.</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1956999">
                <a:tc vMerge="1">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Dáng người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Thân hình rắn chắc, cân đối, nở nang: cổ mập, vai rộng, ngực nở căng, bụng thon hằn rõ những múi, hai cánh tay gân guốc như hai cái bơi chèo, cặp đùi dế chắc nịch.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05857">
                <a:tc vMerge="1">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Nước da</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3200">
                          <a:effectLst/>
                          <a:latin typeface="Cambria" panose="02040503050406030204" pitchFamily="18" charset="0"/>
                          <a:ea typeface="Cambria" panose="02040503050406030204" pitchFamily="18" charset="0"/>
                        </a:rPr>
                        <a:t>Nước da rám đỏ khoẻ mạnh</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95647">
                <a:tc vMerge="1">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Gương mặt</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Cặp mắt to và sáng. Miệng tươi, hay cười. Cái trán hơi dô ra.</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05857">
                <a:tc vMerge="1">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Trang phục</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Cởi trần</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52886">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Hoạt động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Việc làm cử chỉ...</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Lúc đan lưới:</a:t>
                      </a:r>
                      <a:r>
                        <a:rPr lang="en-US" sz="3200"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tay Thắng cầm kim tre đưa lên đưa xuống thoăn thoắt coi bộ rất thành thạo. </a:t>
                      </a: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 Lúc trông thấy các bạn: nó vội vàng đặt tấm lưới trên gối xuống, bước đến bên mạn thuyền, bám tay vào cọc chèo và đu mình xuống nước, êm không một tiếng động. Nó ngụp một cái lặn biến đi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05857">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Sở trường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Điểm mạnh nổi trội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Bơi ngụp, lặn xuống nước giỏi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685800" y="647700"/>
            <a:ext cx="9906000" cy="3138599"/>
            <a:chOff x="676348" y="769676"/>
            <a:chExt cx="3968803" cy="2092399"/>
          </a:xfrm>
        </p:grpSpPr>
        <p:sp>
          <p:nvSpPr>
            <p:cNvPr id="3"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rot="20877293">
              <a:off x="910781" y="1284289"/>
              <a:ext cx="3610331" cy="96436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Bằng cách nào, tác giả làm nổi bật đặc điểm của người được tả?</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Top Corners One Rounded and One Snipped 11"/>
          <p:cNvSpPr/>
          <p:nvPr/>
        </p:nvSpPr>
        <p:spPr>
          <a:xfrm>
            <a:off x="5867400" y="42291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từ</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ngữ</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có</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sức</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gợi</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Rectangle: Top Corners One Rounded and One Snipped 10"/>
          <p:cNvSpPr/>
          <p:nvPr/>
        </p:nvSpPr>
        <p:spPr>
          <a:xfrm>
            <a:off x="11277600" y="63627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Sử</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dụng</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hình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ảnh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so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sánh</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Rectangle: Top Corners One Rounded and One Snipped 12"/>
          <p:cNvSpPr/>
          <p:nvPr/>
        </p:nvSpPr>
        <p:spPr>
          <a:xfrm>
            <a:off x="8763000" y="8724900"/>
            <a:ext cx="3352800" cy="10668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0" name="Table 9"/>
          <p:cNvGraphicFramePr>
            <a:graphicFrameLocks noGrp="1"/>
          </p:cNvGraphicFramePr>
          <p:nvPr/>
        </p:nvGraphicFramePr>
        <p:xfrm>
          <a:off x="1524000" y="1442022"/>
          <a:ext cx="15087600" cy="7968678"/>
        </p:xfrm>
        <a:graphic>
          <a:graphicData uri="http://schemas.openxmlformats.org/drawingml/2006/table">
            <a:tbl>
              <a:tblPr firstRow="1" firstCol="1" bandRow="1">
                <a:tableStyleId>{5C22544A-7EE6-4342-B048-85BDC9FD1C3A}</a:tableStyleId>
              </a:tblPr>
              <a:tblGrid>
                <a:gridCol w="5456116"/>
                <a:gridCol w="9631484"/>
              </a:tblGrid>
              <a:tr h="4546217">
                <a:tc>
                  <a:txBody>
                    <a:bodyPr/>
                    <a:lstStyle/>
                    <a:p>
                      <a:pPr marL="0" marR="0" algn="ctr">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ngoại hình:</a:t>
                      </a:r>
                      <a:r>
                        <a:rPr lang="nl-NL" sz="360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40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hoạt động: </a:t>
                      </a:r>
                      <a:r>
                        <a:rPr lang="nl-NL" sz="4000" b="0" dirty="0">
                          <a:solidFill>
                            <a:srgbClr val="002060"/>
                          </a:solidFill>
                          <a:effectLst/>
                          <a:latin typeface="Cambria" panose="02040503050406030204" pitchFamily="18" charset="0"/>
                          <a:ea typeface="Cambria" panose="02040503050406030204" pitchFamily="18" charset="0"/>
                        </a:rPr>
                        <a:t>đưa lên đưa xuống thoăn thoắt,</a:t>
                      </a:r>
                      <a:r>
                        <a:rPr lang="nl-NL" sz="3600" b="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đu mình xuống nước.  </a:t>
                      </a:r>
                      <a:endParaRPr lang="en-US" sz="40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2461">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Sử dụng hình ảnh so sánh</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ngoại hình: </a:t>
                      </a:r>
                      <a:r>
                        <a:rPr lang="nl-NL" sz="44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44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hoạt động: </a:t>
                      </a:r>
                      <a:r>
                        <a:rPr lang="nl-NL" sz="44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44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p:cNvGrpSpPr/>
          <p:nvPr/>
        </p:nvGrpSpPr>
        <p:grpSpPr>
          <a:xfrm>
            <a:off x="1490472" y="342900"/>
            <a:ext cx="14740128" cy="1696212"/>
            <a:chOff x="1490472" y="749808"/>
            <a:chExt cx="9564624" cy="1207008"/>
          </a:xfrm>
        </p:grpSpPr>
        <p:sp>
          <p:nvSpPr>
            <p:cNvPr id="21" name="Rectangle: Rounded Corners 20"/>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Trao đổi về những điểm cần lưu ý khi viết bài văn tả người.</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2" name="Rectangle: Top Corners One Rounded and One Snipped 1"/>
          <p:cNvSpPr/>
          <p:nvPr/>
        </p:nvSpPr>
        <p:spPr>
          <a:xfrm>
            <a:off x="1676400" y="32385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Bố</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cục</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 name="Rectangle: Top Corners One Rounded and One Snipped 2"/>
          <p:cNvSpPr/>
          <p:nvPr/>
        </p:nvSpPr>
        <p:spPr>
          <a:xfrm>
            <a:off x="8458200" y="3238500"/>
            <a:ext cx="80772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chi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tiết</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miêu</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 name="Rectangle: Top Corners One Rounded and One Snipped 3"/>
          <p:cNvSpPr/>
          <p:nvPr/>
        </p:nvSpPr>
        <p:spPr>
          <a:xfrm>
            <a:off x="7162800" y="56769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p:cNvSpPr txBox="1"/>
          <p:nvPr/>
        </p:nvSpPr>
        <p:spPr>
          <a:xfrm>
            <a:off x="2667000" y="800100"/>
            <a:ext cx="13654700" cy="830997"/>
          </a:xfrm>
          <a:prstGeom prst="rect">
            <a:avLst/>
          </a:prstGeom>
          <a:noFill/>
        </p:spPr>
        <p:txBody>
          <a:bodyPr wrap="none" rtlCol="0">
            <a:spAutoFit/>
          </a:bodyPr>
          <a:lstStyle/>
          <a:p>
            <a:r>
              <a:rPr lang="vi-VN" sz="4800" dirty="0">
                <a:solidFill>
                  <a:schemeClr val="accent2"/>
                </a:solidFill>
                <a:latin typeface="#9Slide03 BoosterNextFYBlack" panose="02000A03000000020004" pitchFamily="2" charset="-93"/>
              </a:rPr>
              <a:t>Những điểm cần lưu ý khi viết bài văn tả người:</a:t>
            </a:r>
            <a:endParaRPr lang="vi-VN" sz="4800" dirty="0">
              <a:solidFill>
                <a:schemeClr val="accent2"/>
              </a:solidFill>
              <a:latin typeface="#9Slide03 BoosterNextFYBlack" panose="02000A03000000020004" pitchFamily="2" charset="-93"/>
            </a:endParaRPr>
          </a:p>
        </p:txBody>
      </p:sp>
      <p:grpSp>
        <p:nvGrpSpPr>
          <p:cNvPr id="10" name="Group 9"/>
          <p:cNvGrpSpPr/>
          <p:nvPr/>
        </p:nvGrpSpPr>
        <p:grpSpPr>
          <a:xfrm>
            <a:off x="1905000" y="2400300"/>
            <a:ext cx="14935200" cy="7467600"/>
            <a:chOff x="981091" y="1984248"/>
            <a:chExt cx="6720840" cy="4096512"/>
          </a:xfrm>
        </p:grpSpPr>
        <p:grpSp>
          <p:nvGrpSpPr>
            <p:cNvPr id="11" name="Group 10"/>
            <p:cNvGrpSpPr/>
            <p:nvPr/>
          </p:nvGrpSpPr>
          <p:grpSpPr>
            <a:xfrm>
              <a:off x="981091" y="1984248"/>
              <a:ext cx="6720840" cy="4096512"/>
              <a:chOff x="981091" y="1984248"/>
              <a:chExt cx="6720840" cy="4096512"/>
            </a:xfrm>
          </p:grpSpPr>
          <p:grpSp>
            <p:nvGrpSpPr>
              <p:cNvPr id="13" name="Group 12"/>
              <p:cNvGrpSpPr/>
              <p:nvPr/>
            </p:nvGrpSpPr>
            <p:grpSpPr>
              <a:xfrm>
                <a:off x="981091" y="1984248"/>
                <a:ext cx="6720840" cy="4096512"/>
                <a:chOff x="981091" y="1984248"/>
                <a:chExt cx="6720840" cy="4096512"/>
              </a:xfrm>
            </p:grpSpPr>
            <p:sp>
              <p:nvSpPr>
                <p:cNvPr id="15" name="Rectangle: Diagonal Corners Rounded 14"/>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Diagonal Corners Rounded 15"/>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p:cNvSpPr txBox="1"/>
            <p:nvPr/>
          </p:nvSpPr>
          <p:spPr>
            <a:xfrm>
              <a:off x="1189813" y="2674671"/>
              <a:ext cx="6428630" cy="2937771"/>
            </a:xfrm>
            <a:prstGeom prst="rect">
              <a:avLst/>
            </a:prstGeom>
            <a:noFill/>
          </p:spPr>
          <p:txBody>
            <a:bodyPr wrap="square">
              <a:spAutoFit/>
            </a:bodyPr>
            <a:lstStyle/>
            <a:p>
              <a:pPr marL="0" marR="0">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Bố cục của bài văn phải đảm bảo có đủ 3 phần: mở bài, thân bài, kết bài.</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3800"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endParaRPr lang="en-US"/>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1"/>
            <a:stretch>
              <a:fillRect/>
            </a:stretch>
          </a:blipFill>
        </p:spPr>
        <p:txBody>
          <a:bodyPr/>
          <a:lstStyle/>
          <a:p>
            <a:endParaRPr lang="en-US"/>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2"/>
            <a:stretch>
              <a:fillRect/>
            </a:stretch>
          </a:blipFill>
        </p:spPr>
        <p:txBody>
          <a:bodyPr/>
          <a:lstStyle/>
          <a:p>
            <a:endParaRPr lang="en-US"/>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3200400" y="2462544"/>
            <a:ext cx="114300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60"/>
                </a:lnSpc>
              </a:pPr>
            </a:p>
          </p:txBody>
        </p:sp>
      </p:grpSp>
      <p:sp>
        <p:nvSpPr>
          <p:cNvPr id="9" name="Freeform 9"/>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3"/>
            <a:stretch>
              <a:fillRect/>
            </a:stretch>
          </a:blipFill>
        </p:spPr>
        <p:txBody>
          <a:bodyPr/>
          <a:lstStyle/>
          <a:p>
            <a:endParaRPr lang="en-US"/>
          </a:p>
        </p:txBody>
      </p:sp>
      <p:sp>
        <p:nvSpPr>
          <p:cNvPr id="10" name="Freeform 10"/>
          <p:cNvSpPr/>
          <p:nvPr/>
        </p:nvSpPr>
        <p:spPr>
          <a:xfrm>
            <a:off x="-668186" y="0"/>
            <a:ext cx="7017176" cy="423662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3"/>
            <a:stretch>
              <a:fillRect/>
            </a:stretch>
          </a:blipFill>
        </p:spPr>
        <p:txBody>
          <a:bodyPr/>
          <a:lstStyle/>
          <a:p>
            <a:endParaRPr lang="en-US"/>
          </a:p>
        </p:txBody>
      </p:sp>
      <p:pic>
        <p:nvPicPr>
          <p:cNvPr id="13" name="Picture 12"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619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p:cNvGrpSpPr/>
          <p:nvPr/>
        </p:nvGrpSpPr>
        <p:grpSpPr>
          <a:xfrm>
            <a:off x="1490472" y="342900"/>
            <a:ext cx="14740128" cy="1696212"/>
            <a:chOff x="1490472" y="749808"/>
            <a:chExt cx="9564624" cy="1207008"/>
          </a:xfrm>
        </p:grpSpPr>
        <p:sp>
          <p:nvSpPr>
            <p:cNvPr id="21" name="Rectangle: Rounded Corners 20"/>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1.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các đoạn văn hoặc bài văn tả người (trẻ em, người lớn,...).</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9" name="TextBox 8"/>
          <p:cNvSpPr txBox="1"/>
          <p:nvPr/>
        </p:nvSpPr>
        <p:spPr>
          <a:xfrm>
            <a:off x="1143000" y="2552700"/>
            <a:ext cx="16230600" cy="7478970"/>
          </a:xfrm>
          <a:prstGeom prst="rect">
            <a:avLst/>
          </a:prstGeom>
          <a:noFill/>
        </p:spPr>
        <p:txBody>
          <a:bodyPr wrap="square" rtlCol="0">
            <a:spAutoFit/>
          </a:bodyPr>
          <a:lstStyle/>
          <a:p>
            <a:pPr algn="ctr"/>
            <a:r>
              <a:rPr lang="vi-VN" sz="3000" b="1" i="1" dirty="0">
                <a:solidFill>
                  <a:srgbClr val="000000"/>
                </a:solidFill>
                <a:effectLst/>
                <a:latin typeface="Cambria" panose="02040503050406030204" pitchFamily="18" charset="0"/>
                <a:ea typeface="Cambria" panose="02040503050406030204" pitchFamily="18" charset="0"/>
              </a:rPr>
              <a:t>Bài văn tả bà của em (tham khảo):</a:t>
            </a:r>
            <a:endParaRPr lang="vi-VN" sz="3000" b="1"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endParaRPr lang="vi-VN" sz="3000" b="0"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endParaRPr lang="vi-VN" sz="3000" b="0"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endParaRPr lang="vi-VN" sz="3000" b="0"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endParaRPr lang="vi-VN" sz="30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1"/>
            <a:stretch>
              <a:fillRect/>
            </a:stretch>
          </a:blipFill>
        </p:spPr>
        <p:txBody>
          <a:bodyPr/>
          <a:lstStyle/>
          <a:p>
            <a:endParaRPr lang="en-US"/>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1"/>
            <a:stretch>
              <a:fillRect/>
            </a:stretch>
          </a:blipFill>
        </p:spPr>
        <p:txBody>
          <a:bodyPr/>
          <a:lstStyle/>
          <a:p>
            <a:endParaRPr lang="en-US"/>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2"/>
            <a:stretch>
              <a:fillRect/>
            </a:stretch>
          </a:blipFill>
        </p:spPr>
        <p:txBody>
          <a:bodyPr/>
          <a:lstStyle/>
          <a:p>
            <a:endParaRPr lang="en-US"/>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a:p>
          </p:txBody>
        </p:sp>
        <p:sp>
          <p:nvSpPr>
            <p:cNvPr id="11" name="TextBox 11"/>
            <p:cNvSpPr txBox="1"/>
            <p:nvPr/>
          </p:nvSpPr>
          <p:spPr>
            <a:xfrm>
              <a:off x="0" y="-38100"/>
              <a:ext cx="2516495" cy="400739"/>
            </a:xfrm>
            <a:prstGeom prst="rect">
              <a:avLst/>
            </a:prstGeom>
          </p:spPr>
          <p:txBody>
            <a:bodyPr lIns="50800" tIns="50800" rIns="50800" bIns="50800" rtlCol="0" anchor="ctr"/>
            <a:lstStyle/>
            <a:p>
              <a:pPr algn="ctr">
                <a:lnSpc>
                  <a:spcPts val="2660"/>
                </a:lnSpc>
              </a:p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3"/>
            <a:stretch>
              <a:fillRect/>
            </a:stretch>
          </a:blipFill>
        </p:spPr>
        <p:txBody>
          <a:bodyPr/>
          <a:lstStyle/>
          <a:p>
            <a:endParaRPr lang="en-US"/>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3"/>
            <a:stretch>
              <a:fillRect/>
            </a:stretch>
          </a:blipFill>
        </p:spPr>
        <p:txBody>
          <a:bodyPr/>
          <a:lstStyle/>
          <a:p>
            <a:endParaRPr lang="en-US"/>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4"/>
            <a:stretch>
              <a:fillRect/>
            </a:stretch>
          </a:blipFill>
        </p:spPr>
        <p:txBody>
          <a:bodyPr/>
          <a:lstStyle/>
          <a:p>
            <a:endParaRPr lang="en-US"/>
          </a:p>
        </p:txBody>
      </p:sp>
      <p:pic>
        <p:nvPicPr>
          <p:cNvPr id="19" name="Picture 18" descr="A close up of a tex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p:cNvGrpSpPr/>
          <p:nvPr/>
        </p:nvGrpSpPr>
        <p:grpSpPr>
          <a:xfrm>
            <a:off x="2514600" y="266700"/>
            <a:ext cx="12877800" cy="1696212"/>
            <a:chOff x="1490472" y="749808"/>
            <a:chExt cx="9564624" cy="1207008"/>
          </a:xfrm>
        </p:grpSpPr>
        <p:sp>
          <p:nvSpPr>
            <p:cNvPr id="21" name="Rectangle: Rounded Corners 20"/>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sách báo viết về người tốt, việc tốt.</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pic>
        <p:nvPicPr>
          <p:cNvPr id="3074" name="Picture 2" descr="Tìm hiểu cách viết bài văn tả người trang 11, 12 lớp 5 | Kết nối tri thức Giải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57500"/>
            <a:ext cx="12573000" cy="628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endParaRPr lang="en-US"/>
          </a:p>
        </p:txBody>
      </p:sp>
      <p:sp>
        <p:nvSpPr>
          <p:cNvPr id="3" name="Freeform 3"/>
          <p:cNvSpPr/>
          <p:nvPr/>
        </p:nvSpPr>
        <p:spPr>
          <a:xfrm>
            <a:off x="8486869"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1"/>
            <a:stretch>
              <a:fillRect/>
            </a:stretch>
          </a:blipFill>
        </p:spPr>
        <p:txBody>
          <a:bodyPr/>
          <a:lstStyle/>
          <a:p>
            <a:endParaRPr lang="en-US"/>
          </a:p>
        </p:txBody>
      </p:sp>
      <p:sp>
        <p:nvSpPr>
          <p:cNvPr id="4" name="Freeform 4"/>
          <p:cNvSpPr/>
          <p:nvPr/>
        </p:nvSpPr>
        <p:spPr>
          <a:xfrm>
            <a:off x="12845506" y="5509549"/>
            <a:ext cx="2287236" cy="3044574"/>
          </a:xfrm>
          <a:custGeom>
            <a:avLst/>
            <a:gdLst/>
            <a:ahLst/>
            <a:cxnLst/>
            <a:rect l="l" t="t" r="r" b="b"/>
            <a:pathLst>
              <a:path w="2287236" h="3044574">
                <a:moveTo>
                  <a:pt x="0" y="0"/>
                </a:moveTo>
                <a:lnTo>
                  <a:pt x="2287236" y="0"/>
                </a:lnTo>
                <a:lnTo>
                  <a:pt x="2287236" y="3044574"/>
                </a:lnTo>
                <a:lnTo>
                  <a:pt x="0" y="3044574"/>
                </a:lnTo>
                <a:lnTo>
                  <a:pt x="0" y="0"/>
                </a:lnTo>
                <a:close/>
              </a:path>
            </a:pathLst>
          </a:custGeom>
          <a:blipFill>
            <a:blip r:embed="rId2"/>
            <a:stretch>
              <a:fillRect/>
            </a:stretch>
          </a:blipFill>
        </p:spPr>
        <p:txBody>
          <a:bodyPr/>
          <a:lstStyle/>
          <a:p>
            <a:endParaRPr lang="en-US"/>
          </a:p>
        </p:txBody>
      </p:sp>
      <p:sp>
        <p:nvSpPr>
          <p:cNvPr id="5" name="Freeform 5"/>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590800" y="2462544"/>
            <a:ext cx="134874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60"/>
                </a:lnSpc>
              </a:pPr>
            </a:p>
          </p:txBody>
        </p:sp>
      </p:grpSp>
      <p:sp>
        <p:nvSpPr>
          <p:cNvPr id="9" name="Freeform 9"/>
          <p:cNvSpPr/>
          <p:nvPr/>
        </p:nvSpPr>
        <p:spPr>
          <a:xfrm>
            <a:off x="1422251" y="585730"/>
            <a:ext cx="4746264" cy="2865557"/>
          </a:xfrm>
          <a:custGeom>
            <a:avLst/>
            <a:gdLst/>
            <a:ahLst/>
            <a:cxnLst/>
            <a:rect l="l" t="t" r="r" b="b"/>
            <a:pathLst>
              <a:path w="4746264" h="2865557">
                <a:moveTo>
                  <a:pt x="0" y="0"/>
                </a:moveTo>
                <a:lnTo>
                  <a:pt x="4746264" y="0"/>
                </a:lnTo>
                <a:lnTo>
                  <a:pt x="4746264" y="2865557"/>
                </a:lnTo>
                <a:lnTo>
                  <a:pt x="0" y="2865557"/>
                </a:lnTo>
                <a:lnTo>
                  <a:pt x="0" y="0"/>
                </a:lnTo>
                <a:close/>
              </a:path>
            </a:pathLst>
          </a:custGeom>
          <a:blipFill>
            <a:blip r:embed="rId3"/>
            <a:stretch>
              <a:fillRect/>
            </a:stretch>
          </a:blipFill>
        </p:spPr>
        <p:txBody>
          <a:bodyPr/>
          <a:lstStyle/>
          <a:p>
            <a:endParaRPr lang="en-US"/>
          </a:p>
        </p:txBody>
      </p:sp>
      <p:pic>
        <p:nvPicPr>
          <p:cNvPr id="12" name="Picture 11"/>
          <p:cNvPicPr>
            <a:picLocks noChangeAspect="1"/>
          </p:cNvPicPr>
          <p:nvPr/>
        </p:nvPicPr>
        <p:blipFill>
          <a:blip r:embed="rId4"/>
          <a:stretch>
            <a:fillRect/>
          </a:stretch>
        </p:blipFill>
        <p:spPr>
          <a:xfrm>
            <a:off x="4038600" y="2857500"/>
            <a:ext cx="11125200" cy="452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6"/>
          <p:cNvGrpSpPr/>
          <p:nvPr/>
        </p:nvGrpSpPr>
        <p:grpSpPr>
          <a:xfrm>
            <a:off x="4191000" y="952500"/>
            <a:ext cx="9554815"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4777408" y="1195055"/>
            <a:ext cx="8720826"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vi-VN"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4"/>
            <a:stretch>
              <a:fillRect/>
            </a:stretch>
          </a:blipFill>
        </p:spPr>
        <p:txBody>
          <a:bodyPr/>
          <a:lstStyle/>
          <a:p>
            <a:endParaRPr lang="en-US"/>
          </a:p>
        </p:txBody>
      </p:sp>
      <p:grpSp>
        <p:nvGrpSpPr>
          <p:cNvPr id="14" name="Group 13"/>
          <p:cNvGrpSpPr/>
          <p:nvPr/>
        </p:nvGrpSpPr>
        <p:grpSpPr>
          <a:xfrm rot="722021">
            <a:off x="5438212" y="5174584"/>
            <a:ext cx="10359097" cy="2614960"/>
            <a:chOff x="676348" y="769676"/>
            <a:chExt cx="3968803" cy="2092399"/>
          </a:xfrm>
        </p:grpSpPr>
        <p:sp>
          <p:nvSpPr>
            <p:cNvPr id="15"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1" i="0" u="none" strike="noStrike" kern="0" cap="none" spc="0" normalizeH="0" baseline="0" noProof="0">
                <a:ln>
                  <a:noFill/>
                </a:ln>
                <a:solidFill>
                  <a:srgbClr val="FF0000"/>
                </a:solidFill>
                <a:effectLst/>
                <a:uLnTx/>
                <a:uFillTx/>
              </a:endParaRPr>
            </a:p>
          </p:txBody>
        </p:sp>
        <p:sp>
          <p:nvSpPr>
            <p:cNvPr id="16" name="TextBox 15"/>
            <p:cNvSpPr txBox="1"/>
            <p:nvPr/>
          </p:nvSpPr>
          <p:spPr>
            <a:xfrm rot="20877293">
              <a:off x="1555677" y="995279"/>
              <a:ext cx="2210141" cy="1427096"/>
            </a:xfrm>
            <a:prstGeom prst="rect">
              <a:avLst/>
            </a:prstGeom>
            <a:noFill/>
          </p:spPr>
          <p:txBody>
            <a:bodyPr wrap="none" rtlCol="0">
              <a:spAutoFit/>
            </a:bodyPr>
            <a:lstStyle/>
            <a:p>
              <a:pPr marL="20955" marR="0" algn="just">
                <a:lnSpc>
                  <a:spcPct val="120000"/>
                </a:lnSpc>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Bạn</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có</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màu</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vàng</a:t>
              </a:r>
              <a:endParaRPr lang="en-US" sz="4800" b="1" dirty="0">
                <a:solidFill>
                  <a:srgbClr val="FF0000"/>
                </a:solidFill>
                <a:effectLst/>
                <a:latin typeface="Cambria" panose="02040503050406030204" pitchFamily="18" charset="0"/>
                <a:ea typeface="Cambria" panose="02040503050406030204" pitchFamily="18" charset="0"/>
              </a:endParaRPr>
            </a:p>
            <a:p>
              <a:pPr marL="20955"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trắng</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đen</a:t>
              </a:r>
              <a:r>
                <a:rPr lang="en-US" sz="4800" b="1"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6"/>
          <p:cNvGrpSpPr/>
          <p:nvPr/>
        </p:nvGrpSpPr>
        <p:grpSpPr>
          <a:xfrm>
            <a:off x="4191000" y="952500"/>
            <a:ext cx="11887200"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4777408" y="1195055"/>
            <a:ext cx="10767392" cy="2769989"/>
          </a:xfrm>
          <a:prstGeom prst="rect">
            <a:avLst/>
          </a:prstGeom>
        </p:spPr>
        <p:txBody>
          <a:bodyPr wrap="square" lIns="0" tIns="0" rIns="0" bIns="0" rtlCol="0" anchor="t">
            <a:spAutoFit/>
          </a:bodyPr>
          <a:lstStyle/>
          <a:p>
            <a:pPr lvl="0" algn="ctr"/>
            <a:r>
              <a:rPr lang="vi-VN" sz="6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p:cNvGrpSpPr/>
          <p:nvPr/>
        </p:nvGrpSpPr>
        <p:grpSpPr>
          <a:xfrm rot="722021">
            <a:off x="5438210" y="5174585"/>
            <a:ext cx="10359097" cy="2614961"/>
            <a:chOff x="676348" y="769676"/>
            <a:chExt cx="3968803" cy="2092399"/>
          </a:xfrm>
        </p:grpSpPr>
        <p:sp>
          <p:nvSpPr>
            <p:cNvPr id="15"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6" name="TextBox 15"/>
            <p:cNvSpPr txBox="1"/>
            <p:nvPr/>
          </p:nvSpPr>
          <p:spPr>
            <a:xfrm rot="20877293">
              <a:off x="1005723" y="1060662"/>
              <a:ext cx="3269690" cy="1314323"/>
            </a:xfrm>
            <a:prstGeom prst="rect">
              <a:avLst/>
            </a:prstGeom>
            <a:noFill/>
          </p:spPr>
          <p:txBody>
            <a:bodyPr wrap="square" rtlCol="0">
              <a:spAutoFit/>
            </a:bodyPr>
            <a:lstStyle/>
            <a:p>
              <a:pPr marL="20955" marR="0" lvl="0" indent="0" algn="ctr" defTabSz="914400" rtl="0" eaLnBrk="1" fontAlgn="auto" latinLnBrk="0" hangingPunct="1">
                <a:lnSpc>
                  <a:spcPct val="120000"/>
                </a:lnSpc>
                <a:spcBef>
                  <a:spcPts val="0"/>
                </a:spcBef>
                <a:spcAft>
                  <a:spcPts val="0"/>
                </a:spcAft>
                <a:buClrTx/>
                <a:buSzTx/>
                <a:buFontTx/>
                <a:buNone/>
                <a:defRPr/>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bạn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giống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như</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những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thơm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quý</a:t>
              </a:r>
              <a:r>
                <a:rPr lang="en-US" sz="4400" b="1" dirty="0">
                  <a:solidFill>
                    <a:srgbClr val="FF0000"/>
                  </a:solidFill>
                  <a:effectLst/>
                  <a:latin typeface="Cambria" panose="02040503050406030204" pitchFamily="18" charset="0"/>
                  <a:ea typeface="Cambria" panose="020405030504060302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38100"/>
              <a:ext cx="2516495" cy="400739"/>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neon colored word on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3909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endParaRPr lang="en-US"/>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endParaRPr lang="en-US"/>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endParaRPr lang="en-US"/>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endParaRPr lang="en-US"/>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a:p>
          </p:txBody>
        </p:sp>
        <p:sp>
          <p:nvSpPr>
            <p:cNvPr id="19" name="TextBox 4"/>
            <p:cNvSpPr txBox="1"/>
            <p:nvPr/>
          </p:nvSpPr>
          <p:spPr>
            <a:xfrm>
              <a:off x="0" y="-38100"/>
              <a:ext cx="3847845" cy="1326225"/>
            </a:xfrm>
            <a:prstGeom prst="rect">
              <a:avLst/>
            </a:prstGeom>
          </p:spPr>
          <p:txBody>
            <a:bodyPr lIns="50800" tIns="50800" rIns="50800" bIns="50800" rtlCol="0" anchor="ctr"/>
            <a:lstStyle/>
            <a:p>
              <a:pPr algn="ctr">
                <a:lnSpc>
                  <a:spcPts val="2660"/>
                </a:lnSpc>
              </a:pPr>
            </a:p>
          </p:txBody>
        </p:sp>
      </p:grpSp>
      <p:grpSp>
        <p:nvGrpSpPr>
          <p:cNvPr id="20" name="Group 19"/>
          <p:cNvGrpSpPr/>
          <p:nvPr/>
        </p:nvGrpSpPr>
        <p:grpSpPr>
          <a:xfrm>
            <a:off x="1490472" y="342900"/>
            <a:ext cx="14740128" cy="1696212"/>
            <a:chOff x="1490472" y="749808"/>
            <a:chExt cx="9564624" cy="1207008"/>
          </a:xfrm>
        </p:grpSpPr>
        <p:sp>
          <p:nvSpPr>
            <p:cNvPr id="21" name="Rectangle: Rounded Corners 20"/>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0" dirty="0">
                  <a:solidFill>
                    <a:srgbClr val="FF0000"/>
                  </a:solidFill>
                  <a:effectLst/>
                  <a:latin typeface="#9Slide03 BoosterNextFYBlack" panose="02000A03000000020004" pitchFamily="2" charset="-93"/>
                  <a:ea typeface="MS Mincho" panose="02020609040205080304" pitchFamily="49" charset="-128"/>
                </a:rPr>
                <a:t>1. </a:t>
              </a:r>
              <a:r>
                <a:rPr lang="vi-VN" sz="5400" b="0" dirty="0">
                  <a:solidFill>
                    <a:srgbClr val="FF0000"/>
                  </a:solidFill>
                  <a:effectLst/>
                  <a:latin typeface="#9Slide03 BoosterNextFYBlack" panose="02000A03000000020004" pitchFamily="2" charset="-93"/>
                  <a:ea typeface="MS Mincho" panose="02020609040205080304" pitchFamily="49" charset="-128"/>
                </a:rPr>
                <a:t>Đọc bài văn dưới đây và thực hiện yêu cầu.</a:t>
              </a:r>
              <a:endParaRPr lang="vi-VN" sz="5400" b="1" dirty="0">
                <a:solidFill>
                  <a:srgbClr val="FF0000"/>
                </a:solidFill>
                <a:effectLst/>
                <a:latin typeface="#9Slide03 BoosterNextFYBlack" panose="02000A03000000020004" pitchFamily="2" charset="-93"/>
                <a:ea typeface="Times New Roman" panose="02020603050405020304" pitchFamily="18" charset="0"/>
              </a:endParaRPr>
            </a:p>
          </p:txBody>
        </p:sp>
      </p:grpSp>
      <p:pic>
        <p:nvPicPr>
          <p:cNvPr id="25" name="Picture 24"/>
          <p:cNvPicPr>
            <a:picLocks noChangeAspect="1"/>
          </p:cNvPicPr>
          <p:nvPr/>
        </p:nvPicPr>
        <p:blipFill>
          <a:blip r:embed="rId3"/>
          <a:stretch>
            <a:fillRect/>
          </a:stretch>
        </p:blipFill>
        <p:spPr>
          <a:xfrm>
            <a:off x="10515600" y="7734300"/>
            <a:ext cx="7019925" cy="2447925"/>
          </a:xfrm>
          <a:prstGeom prst="rect">
            <a:avLst/>
          </a:prstGeom>
        </p:spPr>
      </p:pic>
      <p:sp>
        <p:nvSpPr>
          <p:cNvPr id="26" name="TextBox 25"/>
          <p:cNvSpPr txBox="1"/>
          <p:nvPr/>
        </p:nvSpPr>
        <p:spPr>
          <a:xfrm>
            <a:off x="1143000" y="2019300"/>
            <a:ext cx="16078200" cy="7971413"/>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Chú bé vùng biển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Thắng, con cá vược của thôn Bần, là địch thủ bơi lội đáng gờm nhất của bọn trẻ.</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Bọn trẻ đứng trên bờ nhìn nó lặn vừa ghen vừa phục.</a:t>
            </a:r>
            <a:endParaRPr lang="vi-VN" sz="3200" b="0" i="0" dirty="0">
              <a:solidFill>
                <a:srgbClr val="000000"/>
              </a:solidFill>
              <a:effectLst/>
              <a:latin typeface="Cambria" panose="02040503050406030204" pitchFamily="18" charset="0"/>
              <a:ea typeface="Cambria" panose="02040503050406030204" pitchFamily="18" charset="0"/>
            </a:endParaRP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Trần Vân)</a:t>
            </a:r>
            <a:endParaRPr lang="vi-VN" sz="32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685800" y="647700"/>
            <a:ext cx="7824678" cy="3138599"/>
            <a:chOff x="676348" y="769676"/>
            <a:chExt cx="3968803" cy="2092399"/>
          </a:xfrm>
        </p:grpSpPr>
        <p:sp>
          <p:nvSpPr>
            <p:cNvPr id="3"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4" name="TextBox 3"/>
            <p:cNvSpPr txBox="1"/>
            <p:nvPr/>
          </p:nvSpPr>
          <p:spPr>
            <a:xfrm rot="20877293">
              <a:off x="1031120" y="1174529"/>
              <a:ext cx="3406483" cy="1046440"/>
            </a:xfrm>
            <a:prstGeom prst="rect">
              <a:avLst/>
            </a:prstGeom>
            <a:noFill/>
          </p:spPr>
          <p:txBody>
            <a:bodyPr wrap="square" rtlCol="0">
              <a:spAutoFit/>
            </a:bodyPr>
            <a:lstStyle/>
            <a:p>
              <a:pPr algn="ctr" defTabSz="1371600"/>
              <a:r>
                <a:rPr lang="vi-VN" sz="4800" b="1" i="0" dirty="0">
                  <a:solidFill>
                    <a:srgbClr val="000000"/>
                  </a:solidFill>
                  <a:effectLst/>
                  <a:latin typeface="Cambria" panose="02040503050406030204" pitchFamily="18" charset="0"/>
                  <a:ea typeface="Cambria" panose="02040503050406030204" pitchFamily="18" charset="0"/>
                </a:rPr>
                <a:t>a. Người được tả trong bài văn trên là ai?</a:t>
              </a:r>
              <a:endParaRPr lang="vi-VN" sz="4800" b="1" dirty="0">
                <a:solidFill>
                  <a:prstClr val="black"/>
                </a:solidFill>
                <a:latin typeface="Cambria" panose="02040503050406030204" pitchFamily="18" charset="0"/>
                <a:ea typeface="Cambria" panose="02040503050406030204" pitchFamily="18" charset="0"/>
              </a:endParaRPr>
            </a:p>
          </p:txBody>
        </p:sp>
      </p:grpSp>
      <p:sp>
        <p:nvSpPr>
          <p:cNvPr id="9" name="Freeform 23"/>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0" name="TextBox 9"/>
          <p:cNvSpPr txBox="1"/>
          <p:nvPr/>
        </p:nvSpPr>
        <p:spPr>
          <a:xfrm>
            <a:off x="7620000" y="4152900"/>
            <a:ext cx="8774145" cy="4247317"/>
          </a:xfrm>
          <a:prstGeom prst="rect">
            <a:avLst/>
          </a:prstGeom>
          <a:noFill/>
        </p:spPr>
        <p:txBody>
          <a:bodyPr wrap="square">
            <a:spAutoFit/>
          </a:bodyPr>
          <a:lstStyle/>
          <a:p>
            <a:pPr algn="just" defTabSz="1371600"/>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endPar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685800" y="647700"/>
            <a:ext cx="9906000" cy="3400979"/>
            <a:chOff x="676348" y="769676"/>
            <a:chExt cx="3968803" cy="2267319"/>
          </a:xfrm>
        </p:grpSpPr>
        <p:sp>
          <p:nvSpPr>
            <p:cNvPr id="3" name="Freeform 3"/>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p:cNvSpPr txBox="1"/>
          <p:nvPr/>
        </p:nvSpPr>
        <p:spPr>
          <a:xfrm>
            <a:off x="6172200" y="4152900"/>
            <a:ext cx="11125200" cy="1754326"/>
          </a:xfrm>
          <a:prstGeom prst="rect">
            <a:avLst/>
          </a:prstGeom>
          <a:noFill/>
        </p:spPr>
        <p:txBody>
          <a:bodyPr wrap="square">
            <a:spAutoFit/>
          </a:bodyPr>
          <a:lstStyle/>
          <a:p>
            <a:pPr lvl="0" algn="just" defTabSz="1371600"/>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p:cNvSpPr/>
          <p:nvPr/>
        </p:nvSpPr>
        <p:spPr>
          <a:xfrm>
            <a:off x="7924800" y="6438900"/>
            <a:ext cx="8534400" cy="2667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002060"/>
                </a:solidFill>
              </a:rPr>
              <a:t>Nội dung chính: </a:t>
            </a:r>
            <a:r>
              <a:rPr lang="vi-VN" sz="4800" dirty="0">
                <a:solidFill>
                  <a:srgbClr val="002060"/>
                </a:solidFill>
              </a:rPr>
              <a:t>Giới thiệu nhân vật Thắng và tài năng của cậu bé.</a:t>
            </a:r>
            <a:endParaRPr lang="vi-VN" sz="4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5767</Words>
  <Application>WPS Presentation</Application>
  <PresentationFormat>Custom</PresentationFormat>
  <Paragraphs>143</Paragraphs>
  <Slides>21</Slides>
  <Notes>1</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SimSun</vt:lpstr>
      <vt:lpstr>Wingdings</vt:lpstr>
      <vt:lpstr>Calibri</vt:lpstr>
      <vt:lpstr>Cambria</vt:lpstr>
      <vt:lpstr>Loubag</vt:lpstr>
      <vt:lpstr>Segoe Print</vt:lpstr>
      <vt:lpstr>Times New Roman</vt:lpstr>
      <vt:lpstr>Calibri</vt:lpstr>
      <vt:lpstr>#9Slide03 BoosterNextFYBlack</vt:lpstr>
      <vt:lpstr>Bodoni MT Black</vt:lpstr>
      <vt:lpstr>MS Mincho</vt:lpstr>
      <vt:lpstr>Microsoft YaHei</vt:lpstr>
      <vt:lpstr>Arial Unicode MS</vt:lpstr>
      <vt:lpstr>Yu Gothic UI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hn</cp:lastModifiedBy>
  <cp:revision>18</cp:revision>
  <dcterms:created xsi:type="dcterms:W3CDTF">2006-08-16T00:00:00Z</dcterms:created>
  <dcterms:modified xsi:type="dcterms:W3CDTF">2026-01-21T02:23:57Z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A6A544BF7D664D7D89DFB1F9DAC3253F_12</vt:lpwstr>
  </property>
  <property fmtid="{D5CDD505-2E9C-101B-9397-08002B2CF9AE}" pid="3" name="KSOProductBuildVer">
    <vt:lpwstr>1033-12.2.0.23196</vt:lpwstr>
  </property>
</Properties>
</file>