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75" r:id="rId7"/>
    <p:sldId id="266" r:id="rId8"/>
    <p:sldId id="276" r:id="rId9"/>
    <p:sldId id="277" r:id="rId10"/>
    <p:sldId id="267" r:id="rId11"/>
    <p:sldId id="279" r:id="rId12"/>
    <p:sldId id="268" r:id="rId13"/>
    <p:sldId id="281" r:id="rId14"/>
  </p:sldIdLst>
  <p:sldSz cx="9144000" cy="5143500" type="screen16x9"/>
  <p:notesSz cx="6858000" cy="9144000"/>
  <p:embeddedFontLst>
    <p:embeddedFont>
      <p:font typeface="DFPOP1-W9" panose="020B0604020202020204" charset="-128"/>
      <p:regular r:id="rId16"/>
    </p:embeddedFont>
    <p:embeddedFont>
      <p:font typeface="HL Hoctro" panose="02000000000000000000" pitchFamily="2" charset="0"/>
      <p:regular r:id="rId17"/>
    </p:embeddedFont>
    <p:embeddedFont>
      <p:font typeface="宋体" panose="02010600030101010101" pitchFamily="2" charset="-122"/>
      <p:regular r:id="rId18"/>
    </p:embeddedFont>
    <p:embeddedFont>
      <p:font typeface="Arial-Rounded" panose="020B0500000000000000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76"/>
            <p14:sldId id="277"/>
          </p14:sldIdLst>
        </p14:section>
        <p14:section name="Tiết 2" id="{47239A1A-9B72-4DA5-96A7-F8786F163078}">
          <p14:sldIdLst>
            <p14:sldId id="267"/>
            <p14:sldId id="279"/>
            <p14:sldId id="268"/>
            <p14:sldId id="281"/>
          </p14:sldIdLst>
        </p14:section>
        <p14:section name="Tiết 3" id="{8DB3B22B-32B6-4C3F-838D-DF98A9DBE4B7}">
          <p14:sldIdLst/>
        </p14:section>
        <p14:section name="Tiết 4" id="{30D029CA-39C5-4833-936C-43C5EF84299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4CA420"/>
    <a:srgbClr val="F14420"/>
    <a:srgbClr val="679C31"/>
    <a:srgbClr val="920000"/>
    <a:srgbClr val="F56636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8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5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05" y="340206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26996" y="1748343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135599" y="3033470"/>
            <a:ext cx="4872801" cy="6873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 hỏi của sói</a:t>
            </a:r>
            <a:endParaRPr lang="zh-CN" altLang="en-US" sz="3600" dirty="0">
              <a:solidFill>
                <a:srgbClr val="FF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3743355" y="2036066"/>
            <a:ext cx="16209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400" b="1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5400" b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4800" b="1" dirty="0">
              <a:solidFill>
                <a:srgbClr val="FF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09812" y="659053"/>
            <a:ext cx="7908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 vào vở câu trả lời cho câu hỏi c ở mục 3</a:t>
            </a:r>
            <a:endParaRPr lang="zh-CN" altLang="en-US" sz="3200" b="1" dirty="0">
              <a:solidFill>
                <a:srgbClr val="4CA42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0" y="2001493"/>
            <a:ext cx="8582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Sói lúc nào cũng</a:t>
            </a:r>
            <a:r>
              <a:rPr lang="en-US" altLang="zh-CN" sz="32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 thấy buồn bực vì</a:t>
            </a:r>
            <a:r>
              <a:rPr lang="en-US" altLang="zh-CN" sz="32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2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5043400" y="2054459"/>
            <a:ext cx="1466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24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7709835" y="1509886"/>
            <a:ext cx="10632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2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26337" y="2073109"/>
            <a:ext cx="2872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ói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bè</a:t>
            </a:r>
            <a:r>
              <a:rPr lang="en-US" altLang="zh-CN" sz="2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400" b="1" dirty="0">
              <a:solidFill>
                <a:srgbClr val="FF000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0" grpId="1"/>
      <p:bldP spid="11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389"/>
            <a:ext cx="9144000" cy="461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0" y="3988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r>
              <a:rPr lang="en-US" altLang="zh-CN" sz="320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vi-VN" sz="2600" b="1">
                <a:solidFill>
                  <a:schemeClr val="accent6"/>
                </a:solidFill>
                <a:latin typeface="Arial-Rounded" charset="-93"/>
                <a:ea typeface="Arial-Rounded" charset="-93"/>
                <a:cs typeface="Arial-Rounded" charset="-93"/>
              </a:rPr>
              <a:t>Quan sát </a:t>
            </a:r>
            <a:r>
              <a:rPr lang="en-US" sz="2600" b="1" smtClean="0">
                <a:solidFill>
                  <a:schemeClr val="accent6"/>
                </a:solidFill>
                <a:latin typeface="Arial-Rounded" charset="-93"/>
                <a:ea typeface="Arial-Rounded" charset="-93"/>
                <a:cs typeface="Arial-Rounded" charset="-93"/>
              </a:rPr>
              <a:t>các </a:t>
            </a:r>
            <a:r>
              <a:rPr lang="vi-VN" sz="2600" b="1" smtClean="0">
                <a:solidFill>
                  <a:schemeClr val="accent6"/>
                </a:solidFill>
                <a:latin typeface="Arial-Rounded" charset="-93"/>
                <a:ea typeface="Arial-Rounded" charset="-93"/>
                <a:cs typeface="Arial-Rounded" charset="-93"/>
              </a:rPr>
              <a:t>con vật </a:t>
            </a:r>
            <a:r>
              <a:rPr lang="vi-VN" sz="2600" b="1">
                <a:solidFill>
                  <a:schemeClr val="accent6"/>
                </a:solidFill>
                <a:latin typeface="Arial-Rounded" charset="-93"/>
                <a:ea typeface="Arial-Rounded" charset="-93"/>
                <a:cs typeface="Arial-Rounded" charset="-93"/>
              </a:rPr>
              <a:t>trong </a:t>
            </a:r>
            <a:r>
              <a:rPr lang="vi-VN" sz="2600" b="1" smtClean="0">
                <a:solidFill>
                  <a:schemeClr val="accent6"/>
                </a:solidFill>
                <a:latin typeface="Arial-Rounded" charset="-93"/>
                <a:ea typeface="Arial-Rounded" charset="-93"/>
                <a:cs typeface="Arial-Rounded" charset="-93"/>
              </a:rPr>
              <a:t>tranh</a:t>
            </a:r>
            <a:endParaRPr lang="zh-CN" altLang="en-US" sz="2600" dirty="0">
              <a:solidFill>
                <a:schemeClr val="accent6"/>
              </a:solidFill>
              <a:latin typeface="Arial-Rounded" charset="-93"/>
              <a:ea typeface="Arial-Rounded" charset="-93"/>
              <a:cs typeface="Arial-Rounded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. doc">
            <a:hlinkClick r:id="" action="ppaction://media"/>
            <a:extLst>
              <a:ext uri="{FF2B5EF4-FFF2-40B4-BE49-F238E27FC236}">
                <a16:creationId xmlns:a16="http://schemas.microsoft.com/office/drawing/2014/main" id="{63FE8135-451D-4BD7-A1C7-412565081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024"/>
            <a:ext cx="91440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334508"/>
            <a:ext cx="9143999" cy="904077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 HỎI CỦA SÓI</a:t>
            </a:r>
            <a:endParaRPr lang="en-US" altLang="zh-CN" sz="36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sz="2000" dirty="0">
                <a:latin typeface="Arial-Rounded" charset="-93"/>
                <a:ea typeface="Arial-Rounded" charset="-93"/>
                <a:cs typeface="Arial-Rounded" charset="-93"/>
              </a:rPr>
              <a:t> 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Một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chú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sóc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đang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chuyền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trên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cành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cây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bỗng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trượt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chân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,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rơi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trúng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đầu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lão</a:t>
            </a:r>
            <a:r>
              <a:rPr lang="en-US" sz="2100" dirty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sói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đang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ngái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ngủ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.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Sói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chồm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dậy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,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túm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lấy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sóc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.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Sóc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van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nài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:</a:t>
            </a:r>
          </a:p>
          <a:p>
            <a:pPr algn="just"/>
            <a:r>
              <a:rPr lang="en-US" sz="2100" dirty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	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- Xin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hãy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thả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tôi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ra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!</a:t>
            </a:r>
          </a:p>
          <a:p>
            <a:pPr algn="just"/>
            <a:r>
              <a:rPr lang="en-US" sz="2100" dirty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	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Sói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nói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:</a:t>
            </a:r>
          </a:p>
          <a:p>
            <a:pPr algn="just"/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	-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Được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, ta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sẽ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thả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,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nhưng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ngươi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hãy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cho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ta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biết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: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Vì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sao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bọn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sóc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các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ngươi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cứ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nhảy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nhót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vui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đùa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suốt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ngày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,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còn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ta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lúc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nào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cũng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thấy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buồn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bực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?</a:t>
            </a:r>
          </a:p>
          <a:p>
            <a:pPr algn="just"/>
            <a:r>
              <a:rPr lang="en-US" sz="2100" dirty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	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Sóc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bảo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:</a:t>
            </a:r>
          </a:p>
          <a:p>
            <a:pPr algn="just"/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	-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Thả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tôi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ra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,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rồi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tôi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sẽ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nói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.</a:t>
            </a:r>
          </a:p>
          <a:p>
            <a:pPr algn="just"/>
            <a:r>
              <a:rPr lang="en-US" sz="2100" dirty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	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Sói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thả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sóc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ra.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Sóc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nhảy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tót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lên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cây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cao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,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rồi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đáp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vọng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xuống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:</a:t>
            </a:r>
          </a:p>
          <a:p>
            <a:pPr algn="just"/>
            <a:r>
              <a:rPr lang="en-US" sz="2100" dirty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	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-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Mỗi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khi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nhìn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thấy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anh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,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chúng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tôi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đều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bỏ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chạy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vì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anh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hay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gây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gổ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.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Anh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buồn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bực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vì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anh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không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có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bạn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bè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.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Còn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chúng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tôi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lúc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nào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cũng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vui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vì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chúng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tôi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có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nhiều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bạn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tốt</a:t>
            </a:r>
            <a:r>
              <a:rPr lang="en-US" sz="2100" dirty="0" smtClean="0">
                <a:solidFill>
                  <a:srgbClr val="002060"/>
                </a:solidFill>
                <a:latin typeface="Arial-Rounded" charset="-93"/>
                <a:ea typeface="Arial-Rounded" charset="-93"/>
                <a:cs typeface="Arial-Rounded" charset="-93"/>
              </a:rPr>
              <a:t>.</a:t>
            </a:r>
            <a:endParaRPr lang="vi-VN" sz="2100" dirty="0">
              <a:solidFill>
                <a:srgbClr val="002060"/>
              </a:solidFill>
              <a:latin typeface="Arial-Rounded" charset="-93"/>
              <a:ea typeface="Arial-Rounded" charset="-93"/>
              <a:cs typeface="Arial-Rounded" charset="-93"/>
            </a:endParaRPr>
          </a:p>
          <a:p>
            <a:r>
              <a:rPr lang="vi-VN" sz="2400" dirty="0"/>
              <a:t/>
            </a:r>
            <a:br>
              <a:rPr lang="vi-VN" sz="2400" dirty="0"/>
            </a:br>
            <a:r>
              <a:rPr lang="en-US" sz="3200" i="1" dirty="0">
                <a:latin typeface="Arial-Rounded" charset="-93"/>
                <a:ea typeface="Arial-Rounded" charset="-93"/>
                <a:cs typeface="Arial-Rounded" charset="-93"/>
              </a:rPr>
              <a:t>	</a:t>
            </a:r>
            <a:r>
              <a:rPr lang="en-US" sz="3200" i="1" dirty="0" smtClean="0">
                <a:latin typeface="Arial-Rounded" charset="-93"/>
                <a:ea typeface="Arial-Rounded" charset="-93"/>
                <a:cs typeface="Arial-Rounded" charset="-93"/>
              </a:rPr>
              <a:t>						</a:t>
            </a:r>
            <a:r>
              <a:rPr lang="vi-VN" sz="3200" dirty="0"/>
              <a:t/>
            </a:r>
            <a:br>
              <a:rPr lang="vi-VN" sz="3200" dirty="0"/>
            </a:br>
            <a:endParaRPr lang="vi-VN" sz="3200" dirty="0">
              <a:latin typeface="Arial-Rounded" charset="-93"/>
              <a:ea typeface="Arial-Rounded" charset="-93"/>
              <a:cs typeface="Arial-Rounded" charset="-93"/>
            </a:endParaRPr>
          </a:p>
          <a:p>
            <a:r>
              <a:rPr lang="vi-VN" sz="3200" dirty="0"/>
              <a:t/>
            </a:r>
            <a:br>
              <a:rPr lang="vi-VN" sz="3200" dirty="0"/>
            </a:br>
            <a:endParaRPr lang="en-US" altLang="zh-CN" sz="32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32126" y="74002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697998" y="3747526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793442" y="820411"/>
            <a:ext cx="221064" cy="35087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090976" y="820411"/>
            <a:ext cx="221064" cy="3508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67513" y="149515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accent6"/>
                </a:solidFill>
                <a:latin typeface="Arial-Rounded" charset="-93"/>
                <a:ea typeface="Arial-Rounded" charset="-93"/>
                <a:cs typeface="Arial-Rounded" charset="-93"/>
              </a:rPr>
              <a:t>a. </a:t>
            </a:r>
            <a:r>
              <a:rPr lang="en-US" sz="3200" smtClean="0">
                <a:solidFill>
                  <a:schemeClr val="accent6"/>
                </a:solidFill>
                <a:latin typeface="Arial-Rounded" charset="-93"/>
                <a:ea typeface="Arial-Rounded" charset="-93"/>
                <a:cs typeface="Arial-Rounded" charset="-93"/>
              </a:rPr>
              <a:t>Chuyện gì xảy ra khi sóc đang chuyền trên cành cây</a:t>
            </a:r>
            <a:r>
              <a:rPr lang="vi-VN" sz="3200" smtClean="0">
                <a:solidFill>
                  <a:schemeClr val="accent6"/>
                </a:solidFill>
                <a:latin typeface="Arial-Rounded" charset="-93"/>
                <a:ea typeface="Arial-Rounded" charset="-93"/>
                <a:cs typeface="Arial-Rounded" charset="-93"/>
              </a:rPr>
              <a:t>?</a:t>
            </a:r>
            <a:endParaRPr lang="zh-CN" altLang="en-US" sz="3200" dirty="0">
              <a:solidFill>
                <a:schemeClr val="accent6"/>
              </a:solidFill>
              <a:latin typeface="Arial-Rounded" charset="-93"/>
              <a:ea typeface="Arial-Rounded" charset="-93"/>
              <a:cs typeface="Arial-Rounded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67513" y="149515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accent6"/>
                </a:solidFill>
                <a:latin typeface="Arial-Rounded" charset="-93"/>
                <a:ea typeface="Arial-Rounded" charset="-93"/>
                <a:cs typeface="Arial-Rounded" charset="-93"/>
              </a:rPr>
              <a:t>b. </a:t>
            </a:r>
            <a:r>
              <a:rPr lang="en-US" sz="3200" smtClean="0">
                <a:solidFill>
                  <a:schemeClr val="accent6"/>
                </a:solidFill>
                <a:latin typeface="Arial-Rounded" charset="-93"/>
                <a:ea typeface="Arial-Rounded" charset="-93"/>
                <a:cs typeface="Arial-Rounded" charset="-93"/>
              </a:rPr>
              <a:t>Sói hỏi sóc điều gì?</a:t>
            </a:r>
            <a:endParaRPr lang="zh-CN" altLang="en-US" sz="3200" dirty="0">
              <a:solidFill>
                <a:schemeClr val="accent6"/>
              </a:solidFill>
              <a:latin typeface="Arial-Rounded" charset="-93"/>
              <a:ea typeface="Arial-Rounded" charset="-93"/>
              <a:cs typeface="Arial-Rounded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19177" y="154988"/>
            <a:ext cx="85056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accent6"/>
                </a:solidFill>
                <a:latin typeface="Arial-Rounded" charset="-93"/>
                <a:ea typeface="Arial-Rounded" charset="-93"/>
                <a:cs typeface="Arial-Rounded" charset="-93"/>
              </a:rPr>
              <a:t>C. </a:t>
            </a:r>
            <a:r>
              <a:rPr lang="en-US" sz="3200" smtClean="0">
                <a:solidFill>
                  <a:schemeClr val="accent6"/>
                </a:solidFill>
                <a:latin typeface="Arial-Rounded" charset="-93"/>
                <a:ea typeface="Arial-Rounded" charset="-93"/>
                <a:cs typeface="Arial-Rounded" charset="-93"/>
              </a:rPr>
              <a:t>Vì sao sói lúc nào cũng cảm thấy buồn bực?</a:t>
            </a:r>
            <a:endParaRPr lang="vi-VN" sz="3200">
              <a:solidFill>
                <a:schemeClr val="accent6"/>
              </a:solidFill>
              <a:latin typeface="Arial-Rounded" charset="-93"/>
              <a:ea typeface="Arial-Rounded" charset="-93"/>
              <a:cs typeface="Arial-Rounded" charset="-93"/>
            </a:endParaRPr>
          </a:p>
          <a:p>
            <a:r>
              <a:rPr lang="vi-VN" sz="3200"/>
              <a:t/>
            </a:r>
            <a:br>
              <a:rPr lang="vi-VN" sz="3200"/>
            </a:b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6732"/>
            <a:ext cx="9144000" cy="391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2954521b-b4ab-4ce3-8aa8-8bfa99a4c36e"/>
    <ds:schemaRef ds:uri="http://purl.org/dc/dcmitype/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137</Words>
  <Application>Microsoft Office PowerPoint</Application>
  <PresentationFormat>On-screen Show (16:9)</PresentationFormat>
  <Paragraphs>41</Paragraphs>
  <Slides>10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华康少女文字W5</vt:lpstr>
      <vt:lpstr>DFPOP1-W9</vt:lpstr>
      <vt:lpstr>Times New Roman</vt:lpstr>
      <vt:lpstr>Arial</vt:lpstr>
      <vt:lpstr>HL Hoctro</vt:lpstr>
      <vt:lpstr>宋体</vt:lpstr>
      <vt:lpstr>Arial-Rounded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10</cp:lastModifiedBy>
  <cp:revision>63</cp:revision>
  <dcterms:created xsi:type="dcterms:W3CDTF">2020-08-13T09:19:08Z</dcterms:created>
  <dcterms:modified xsi:type="dcterms:W3CDTF">2026-03-30T02:13:44Z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