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5" r:id="rId3"/>
  </p:sldMasterIdLst>
  <p:notesMasterIdLst>
    <p:notesMasterId r:id="rId13"/>
  </p:notesMasterIdLst>
  <p:handoutMasterIdLst>
    <p:handoutMasterId r:id="rId14"/>
  </p:handoutMasterIdLst>
  <p:sldIdLst>
    <p:sldId id="258" r:id="rId4"/>
    <p:sldId id="259" r:id="rId5"/>
    <p:sldId id="2637" r:id="rId6"/>
    <p:sldId id="2644" r:id="rId7"/>
    <p:sldId id="2640" r:id="rId8"/>
    <p:sldId id="2642" r:id="rId9"/>
    <p:sldId id="2645" r:id="rId10"/>
    <p:sldId id="283" r:id="rId11"/>
    <p:sldId id="264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>
            <a:extLst>
              <a:ext uri="{FF2B5EF4-FFF2-40B4-BE49-F238E27FC236}">
                <a16:creationId xmlns:a16="http://schemas.microsoft.com/office/drawing/2014/main" id="{808373F4-15C3-4211-BE21-EC17290B2D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B273132-09F5-4BE0-BC0B-C98E84FBCE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6E07E-C741-49C1-837F-8EFAA1ABE142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AF54EB9-C2B4-46B1-96D0-C25D27CBC0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7736F26-2751-48EF-9F25-D7335F7DAA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E22B0-B3A3-4EDE-980E-4C24A7C09E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966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8146F-EC84-4884-8F67-5AA34861068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F3159-D132-4A80-BB20-CFB7A49D9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6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3EC11-6B9A-4A70-A112-46CA8BB5CD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72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F3159-D132-4A80-BB20-CFB7A49D9E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1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447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3650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acebook.com/nkpowerskills" TargetMode="Externa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acebook.com/nkpowerskills" TargetMode="Externa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77108" y="615462"/>
            <a:ext cx="2356338" cy="580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FF94-436A-412F-84C1-836747AA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12F8F-0711-41AE-BF03-C0D7BBD9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8A8E2-9F3E-48D3-8981-514BE48AD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A8338-B490-4D53-9E69-5D3C1CE52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DE9-F4C7-4771-962B-1B3FE4A01F1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464D9-9948-4987-9527-7C89BE2C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9BE96-2774-44F2-9A52-CC432BB4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4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A344-4DCB-4165-B0D2-87150D39B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7388E4-A740-4980-A0E9-9AD8402C6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F599F-ABCB-4BFB-8BE6-11DAD797E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273A7-C200-4F09-B06F-168C937E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DE9-F4C7-4771-962B-1B3FE4A01F1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28CF3-21CB-4154-9EA8-1043F5D4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1860E-32BB-4C34-B8E0-E4755875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55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215E-606B-4129-BBEF-C8376E46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EFDB52-12F3-45A3-A26C-390DAAF4D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9281-6579-4DDB-BE14-308073199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DE9-F4C7-4771-962B-1B3FE4A01F1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8D1AA-2EA8-4F20-B9F4-796E879C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0E073-870C-4E04-BC1D-F0BFC7FCA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48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BF1693-B64D-4BE7-B234-F3A541506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12CAB-FFA6-4320-8E38-681C6B30A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F1C58-7E87-4235-A9AF-20B023989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DE9-F4C7-4771-962B-1B3FE4A01F1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808EF-D98E-4B6E-8637-78A6D8247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49F90-C46F-4CEA-ACC9-DE6F687E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85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47542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009165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767650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09" lvl="2" indent="-406381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278" lvl="3" indent="-406381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8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8" lvl="5" indent="-406381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81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8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81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09" lvl="2" indent="-406381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278" lvl="3" indent="-406381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8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8" lvl="5" indent="-406381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81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8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81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469731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8344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09" lvl="2" indent="-406381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278" lvl="3" indent="-406381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8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8" lvl="5" indent="-406381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81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8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81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38363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80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551274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126334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30478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293016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522664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742095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A327F-81D7-4126-85C5-15C0D509B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4B581-A09A-410F-BC05-62E1F9C73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74BAC-7B84-458D-9220-7C126DDA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DE9-F4C7-4771-962B-1B3FE4A01F1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1C044-E3E0-44C2-86DB-D84B22E1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54D6F-0E8A-47AF-A09B-F2A62980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21743DE7-69FA-47B1-B38F-69A31C788E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8629" r="49500"/>
          <a:stretch/>
        </p:blipFill>
        <p:spPr>
          <a:xfrm>
            <a:off x="0" y="-2810977"/>
            <a:ext cx="12192000" cy="20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1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C0BE-12BB-43E1-9ABB-4151FECD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DC680-3B9C-4C51-9AA7-210139111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482F4-FB21-4DCF-AD00-C1C0CCB2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DE9-F4C7-4771-962B-1B3FE4A01F1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30D3C-9B85-4CD9-9393-9EFF2692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FBD30-EFB0-4176-9CDC-50BEC046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5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186A-0217-440C-86C5-1B9CB609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3E21A-AD8E-46F3-85B2-6849C50C4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C4DE9-5A2C-486A-BFAD-1507940F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DE9-F4C7-4771-962B-1B3FE4A01F1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D6435-106F-4ACF-BC86-79B28032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BBA3E-1A6C-4349-AEC8-646AD2CD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830C9265-4194-4513-935D-827D77AA1F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8629" r="49500"/>
          <a:stretch/>
        </p:blipFill>
        <p:spPr>
          <a:xfrm>
            <a:off x="0" y="-2810977"/>
            <a:ext cx="12192000" cy="20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DA86-0968-4DFD-A3F1-2B728153A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053AE-2048-4C9D-A74B-B55E49D76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9F789-211B-4DDB-9223-C582B364E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D70FC-DC5F-44F7-8F0B-F540821C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DE9-F4C7-4771-962B-1B3FE4A01F1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45741-3AA7-4F32-B2D5-0F1040D7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20DF8-2704-4470-B445-CC9779D6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1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BCF71-CB77-4F03-BC32-14319BBF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490A0-C51F-4AEA-8900-201015D5E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49F79-BA40-4669-BDB5-4CF0ACC75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9179D-F2A1-4F22-ABCB-2A69C88D6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B8E59-2F19-46FB-820D-36F8DD000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62DF71-C6F9-4FA4-B13D-E640E0D6A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DE9-F4C7-4771-962B-1B3FE4A01F1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9E5557-9DB2-4ADE-B31F-BF42A1A2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B5B0B1-BF82-487B-BE78-776B6807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DE6F-DBA5-4CF4-AA47-E05B2CCF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DBB63-5AEE-4882-9EB0-5E8E6868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DE9-F4C7-4771-962B-1B3FE4A01F1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9861-E5C6-4BA0-A4A6-EEDD9B0F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3AEE9-6D0D-4A71-AA13-07D836D6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8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AAA8F-E5D2-4AB8-B7DB-DDF42903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0DE9-F4C7-4771-962B-1B3FE4A01F1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4748D-DF3D-4127-909B-3E43458F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9C680-8827-4BD3-8FE3-0D54C76F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4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7EDE587-C76F-4046-BF11-10210BE07B84}"/>
              </a:ext>
            </a:extLst>
          </p:cNvPr>
          <p:cNvGrpSpPr/>
          <p:nvPr userDrawn="1"/>
        </p:nvGrpSpPr>
        <p:grpSpPr>
          <a:xfrm>
            <a:off x="-9832" y="-9832"/>
            <a:ext cx="12281033" cy="6934450"/>
            <a:chOff x="-9832" y="-9832"/>
            <a:chExt cx="12281033" cy="693445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CD8677B-0C46-40CC-8C62-854F6596D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0" r="9835" b="2652"/>
            <a:stretch/>
          </p:blipFill>
          <p:spPr>
            <a:xfrm rot="5400000" flipH="1">
              <a:off x="2667001" y="-2667000"/>
              <a:ext cx="6858001" cy="12192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65CE16-27C6-4466-8ACE-EDB9F8860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26" t="35653" r="1115" b="53484"/>
            <a:stretch/>
          </p:blipFill>
          <p:spPr>
            <a:xfrm flipV="1">
              <a:off x="2012930" y="5364914"/>
              <a:ext cx="1593124" cy="14065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63154A0-5BD0-4DB5-968F-4DD42117F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26" t="35653" r="1115" b="53484"/>
            <a:stretch/>
          </p:blipFill>
          <p:spPr>
            <a:xfrm>
              <a:off x="5896440" y="98650"/>
              <a:ext cx="1593124" cy="1406514"/>
            </a:xfrm>
            <a:prstGeom prst="rect">
              <a:avLst/>
            </a:prstGeom>
          </p:spPr>
        </p:pic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B5BC359E-30A9-4FA8-8FFE-3CA07C530DA1}"/>
                </a:ext>
              </a:extLst>
            </p:cNvPr>
            <p:cNvSpPr/>
            <p:nvPr/>
          </p:nvSpPr>
          <p:spPr>
            <a:xfrm>
              <a:off x="362174" y="507324"/>
              <a:ext cx="11467651" cy="5843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5EE8D55-B3A2-4C51-8981-6A1BC65F2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20" t="2983" r="24916" b="73218"/>
            <a:stretch/>
          </p:blipFill>
          <p:spPr>
            <a:xfrm>
              <a:off x="-9832" y="-9832"/>
              <a:ext cx="1717264" cy="162347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83C5D43-D5A8-42D3-B823-8A24F0C535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08" t="27382" r="49380" b="63582"/>
            <a:stretch/>
          </p:blipFill>
          <p:spPr>
            <a:xfrm flipH="1">
              <a:off x="9789459" y="5896215"/>
              <a:ext cx="2481742" cy="1028403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CCBEB36-BAF6-42DD-9975-A20D0C6587E8}"/>
                </a:ext>
              </a:extLst>
            </p:cNvPr>
            <p:cNvSpPr txBox="1"/>
            <p:nvPr/>
          </p:nvSpPr>
          <p:spPr>
            <a:xfrm>
              <a:off x="1556179" y="637116"/>
              <a:ext cx="2498471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26B71"/>
                  </a:solidFill>
                  <a:effectLst/>
                  <a:uLnTx/>
                  <a:uFillTx/>
                  <a:latin typeface="印品丫丫体-D版" panose="02010601030101010101" pitchFamily="2" charset="-122"/>
                  <a:ea typeface="印品丫丫体-D版" panose="02010601030101010101" pitchFamily="2" charset="-122"/>
                  <a:cs typeface="+mn-cs"/>
                </a:rPr>
                <a:t>请输入标题</a:t>
              </a: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1477108" y="615462"/>
            <a:ext cx="2356338" cy="580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5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3BC105-C927-4B7D-9C20-2397A3D1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85D4D-BC54-4E9D-9653-58F04679A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A542E-D4BC-4D77-BDB8-A0222C985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A0DE9-F4C7-4771-962B-1B3FE4A01F1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49D8C-4723-4B8F-8424-356BA2EFD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E3723-E55B-4156-A1E2-983B2D485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0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6256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>
    <p:comb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12E0712-68BA-499B-9A79-2D7FAB087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" r="9835" b="2652"/>
          <a:stretch/>
        </p:blipFill>
        <p:spPr>
          <a:xfrm rot="5400000" flipH="1">
            <a:off x="2667001" y="-2667000"/>
            <a:ext cx="6858001" cy="12192000"/>
          </a:xfrm>
          <a:prstGeom prst="rect">
            <a:avLst/>
          </a:prstGeom>
        </p:spPr>
      </p:pic>
      <p:sp>
        <p:nvSpPr>
          <p:cNvPr id="29" name="Rectangle 4">
            <a:extLst>
              <a:ext uri="{FF2B5EF4-FFF2-40B4-BE49-F238E27FC236}">
                <a16:creationId xmlns:a16="http://schemas.microsoft.com/office/drawing/2014/main" id="{A718E694-DCEA-4A02-946A-04FD17C66A52}"/>
              </a:ext>
            </a:extLst>
          </p:cNvPr>
          <p:cNvSpPr/>
          <p:nvPr/>
        </p:nvSpPr>
        <p:spPr>
          <a:xfrm>
            <a:off x="1325918" y="1285405"/>
            <a:ext cx="9542584" cy="427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FA5C42E-BAEB-4D95-BE2D-A85381C035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2" t="67061" r="13406" b="18058"/>
          <a:stretch/>
        </p:blipFill>
        <p:spPr>
          <a:xfrm rot="4726991">
            <a:off x="751153" y="3842480"/>
            <a:ext cx="1519909" cy="223063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AAE5D377-631E-4097-882B-D8D0226D8F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" t="65553" r="76559" b="16598"/>
          <a:stretch/>
        </p:blipFill>
        <p:spPr>
          <a:xfrm>
            <a:off x="2576592" y="2928482"/>
            <a:ext cx="525274" cy="636569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097CB25-5DD1-4908-8121-BFFC8BBC0F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" t="65553" r="76559" b="16598"/>
          <a:stretch/>
        </p:blipFill>
        <p:spPr>
          <a:xfrm>
            <a:off x="8737472" y="4042981"/>
            <a:ext cx="525274" cy="63656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6B0A731-31FE-41EB-A22E-107C348379F7}"/>
              </a:ext>
            </a:extLst>
          </p:cNvPr>
          <p:cNvSpPr txBox="1"/>
          <p:nvPr/>
        </p:nvSpPr>
        <p:spPr>
          <a:xfrm>
            <a:off x="5287342" y="4679550"/>
            <a:ext cx="1442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B0A731-31FE-41EB-A22E-107C348379F7}"/>
              </a:ext>
            </a:extLst>
          </p:cNvPr>
          <p:cNvSpPr txBox="1"/>
          <p:nvPr/>
        </p:nvSpPr>
        <p:spPr>
          <a:xfrm>
            <a:off x="3893038" y="2185666"/>
            <a:ext cx="471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>
                <a:solidFill>
                  <a:prstClr val="black"/>
                </a:solidFill>
                <a:latin typeface="iCiel Cadena" panose="02000503000000020004" pitchFamily="50" charset="0"/>
              </a:rPr>
              <a:t>CHỦ ĐỀ 2: TRƯỜNG HỌC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B757A2-E634-4D58-A0A6-F83C79094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973" y="2823996"/>
            <a:ext cx="7260965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1005840" y="289560"/>
            <a:ext cx="10053224" cy="935205"/>
          </a:xfrm>
          <a:prstGeom prst="wedgeRoundRectCallout">
            <a:avLst>
              <a:gd name="adj1" fmla="val -43610"/>
              <a:gd name="adj2" fmla="val 16669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 kết nối cộng đồng?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A6FAF-DD35-4608-8FF2-7C41B2E38A21}"/>
              </a:ext>
            </a:extLst>
          </p:cNvPr>
          <p:cNvSpPr txBox="1"/>
          <p:nvPr/>
        </p:nvSpPr>
        <p:spPr>
          <a:xfrm>
            <a:off x="3258990" y="2148258"/>
            <a:ext cx="827923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578F9-D506-422A-82D9-8AFD2ED73E68}"/>
              </a:ext>
            </a:extLst>
          </p:cNvPr>
          <p:cNvSpPr txBox="1"/>
          <p:nvPr/>
        </p:nvSpPr>
        <p:spPr>
          <a:xfrm>
            <a:off x="3245130" y="2979553"/>
            <a:ext cx="829309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Khuyên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2AADCC-CEFD-4D3A-B305-16FEE3A602F7}"/>
              </a:ext>
            </a:extLst>
          </p:cNvPr>
          <p:cNvSpPr txBox="1"/>
          <p:nvPr/>
        </p:nvSpPr>
        <p:spPr>
          <a:xfrm>
            <a:off x="3231270" y="3810848"/>
            <a:ext cx="830695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39D08D04-12FD-4941-AB74-32CD61920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3137834"/>
            <a:ext cx="2888932" cy="34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3E4517-1FD4-49DF-A03B-79C73F7E89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99" y="1580089"/>
            <a:ext cx="1580007" cy="13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555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1005840" y="289560"/>
            <a:ext cx="10191247" cy="1729021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97F49-B2F3-4B6E-9F87-A9B4862F8EF5}"/>
              </a:ext>
            </a:extLst>
          </p:cNvPr>
          <p:cNvSpPr txBox="1"/>
          <p:nvPr/>
        </p:nvSpPr>
        <p:spPr>
          <a:xfrm>
            <a:off x="2312276" y="3032136"/>
            <a:ext cx="96484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t</a:t>
            </a:r>
            <a:r>
              <a:rPr lang="vi-VN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hể hiện sự quan tâm, yêu thương đồng bào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4910D-AD83-4BF0-9774-5EC7508A9198}"/>
              </a:ext>
            </a:extLst>
          </p:cNvPr>
          <p:cNvSpPr txBox="1"/>
          <p:nvPr/>
        </p:nvSpPr>
        <p:spPr>
          <a:xfrm>
            <a:off x="2312276" y="3877286"/>
            <a:ext cx="945415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chia sẻ một phần của mình với những người có hoàn cảnh khó khăn hơn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6BCADE-F878-42C3-A60B-603DEF3E2A8E}"/>
              </a:ext>
            </a:extLst>
          </p:cNvPr>
          <p:cNvSpPr txBox="1"/>
          <p:nvPr/>
        </p:nvSpPr>
        <p:spPr>
          <a:xfrm>
            <a:off x="2312275" y="5290491"/>
            <a:ext cx="945415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11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8E2C80DD-C159-406A-A5C3-EB245BB6F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74330" y="3708887"/>
            <a:ext cx="1538367" cy="28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96F669-880C-4FC6-AA60-5B3D2AD6E6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36" y="4753577"/>
            <a:ext cx="1580007" cy="13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38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959" y="2421936"/>
            <a:ext cx="6328196" cy="38956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300EF7-985D-4709-BD40-F91E05FFEAFD}"/>
              </a:ext>
            </a:extLst>
          </p:cNvPr>
          <p:cNvSpPr txBox="1"/>
          <p:nvPr/>
        </p:nvSpPr>
        <p:spPr>
          <a:xfrm>
            <a:off x="2919959" y="1343279"/>
            <a:ext cx="7648804" cy="1464231"/>
          </a:xfrm>
          <a:prstGeom prst="wedgeRoundRectCallout">
            <a:avLst>
              <a:gd name="adj1" fmla="val -5542"/>
              <a:gd name="adj2" fmla="val 92272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vi-VN" sz="4000" dirty="0">
                <a:solidFill>
                  <a:srgbClr val="000000"/>
                </a:solidFill>
                <a:cs typeface="Arial" panose="020B0604020202020204" pitchFamily="34" charset="0"/>
              </a:rPr>
              <a:t>1. Ý nghĩa của các hoạt động kết nối nhà trường với xã hội.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2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04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85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4338" y="265815"/>
            <a:ext cx="8134498" cy="492312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2698499" y="425302"/>
            <a:ext cx="7759583" cy="44895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914" b="97640" l="65815" r="98882">
                        <a14:backgroundMark x1="73962" y1="73156" x2="74760" y2="85546"/>
                      </a14:backgroundRemoval>
                    </a14:imgEffect>
                  </a14:imgLayer>
                </a14:imgProps>
              </a:ext>
            </a:extLst>
          </a:blip>
          <a:srcRect l="65340"/>
          <a:stretch/>
        </p:blipFill>
        <p:spPr>
          <a:xfrm>
            <a:off x="9886270" y="3323002"/>
            <a:ext cx="2385035" cy="37264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60" b="100000" l="0" r="33227">
                        <a14:foregroundMark x1="20767" y1="89086" x2="23003" y2="91150"/>
                        <a14:foregroundMark x1="12141" y1="94100" x2="14217" y2="94100"/>
                        <a14:backgroundMark x1="5751" y1="92625" x2="9425" y2="99705"/>
                        <a14:backgroundMark x1="22045" y1="79056" x2="28594" y2="89676"/>
                        <a14:backgroundMark x1="14856" y1="90560" x2="18530" y2="97050"/>
                      </a14:backgroundRemoval>
                    </a14:imgEffect>
                  </a14:imgLayer>
                </a14:imgProps>
              </a:ext>
            </a:extLst>
          </a:blip>
          <a:srcRect r="73732"/>
          <a:stretch/>
        </p:blipFill>
        <p:spPr>
          <a:xfrm>
            <a:off x="1175442" y="3150116"/>
            <a:ext cx="1712044" cy="35295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CDAAB04-674B-414D-82F1-4C7A86DDFE3A}"/>
              </a:ext>
            </a:extLst>
          </p:cNvPr>
          <p:cNvSpPr txBox="1"/>
          <p:nvPr/>
        </p:nvSpPr>
        <p:spPr>
          <a:xfrm>
            <a:off x="2760884" y="1165802"/>
            <a:ext cx="7697198" cy="255454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cs typeface="Times New Roman" pitchFamily="18" charset="0"/>
              </a:rPr>
              <a:t>mong rằng qua hoạt động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hôm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nay,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nâng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cs typeface="Times New Roman" pitchFamily="18" charset="0"/>
              </a:rPr>
              <a:t>sự hiểu biết và ý thức văn hóa giao thông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khiến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cs typeface="Times New Roman" pitchFamily="18" charset="0"/>
              </a:rPr>
              <a:t>tai nạn giao thông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mối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đe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dọa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hội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996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04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85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4338" y="265814"/>
            <a:ext cx="8134498" cy="525248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2698499" y="425302"/>
            <a:ext cx="7759583" cy="44895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Georgia"/>
              <a:cs typeface="Georgia"/>
              <a:sym typeface="Georgi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7DD992-3A73-4B79-A7C8-673534C817A0}"/>
              </a:ext>
            </a:extLst>
          </p:cNvPr>
          <p:cNvSpPr txBox="1"/>
          <p:nvPr/>
        </p:nvSpPr>
        <p:spPr>
          <a:xfrm>
            <a:off x="2760884" y="460056"/>
            <a:ext cx="7697198" cy="1077218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vi-VN" sz="3200" dirty="0">
                <a:solidFill>
                  <a:srgbClr val="000000"/>
                </a:solidFill>
                <a:cs typeface="Times New Roman" pitchFamily="18" charset="0"/>
              </a:rPr>
              <a:t>hia lớp thành 2 đội, mỗi đội của 4 thành viên.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DAAB04-674B-414D-82F1-4C7A86DDFE3A}"/>
              </a:ext>
            </a:extLst>
          </p:cNvPr>
          <p:cNvSpPr txBox="1"/>
          <p:nvPr/>
        </p:nvSpPr>
        <p:spPr>
          <a:xfrm>
            <a:off x="2729691" y="1790711"/>
            <a:ext cx="7697198" cy="1569660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cs typeface="Times New Roman" pitchFamily="18" charset="0"/>
              </a:rPr>
              <a:t>Các thành viên sẽ được nhân các t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ấ</a:t>
            </a:r>
            <a:r>
              <a:rPr lang="vi-VN" sz="3200" dirty="0">
                <a:solidFill>
                  <a:srgbClr val="000000"/>
                </a:solidFill>
                <a:cs typeface="Times New Roman" pitchFamily="18" charset="0"/>
              </a:rPr>
              <a:t>m thẻ ghi việc làm và ý nghĩa của những việc làm đó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8F7D64-0037-41DE-81EA-8FA6589DB297}"/>
              </a:ext>
            </a:extLst>
          </p:cNvPr>
          <p:cNvGrpSpPr/>
          <p:nvPr/>
        </p:nvGrpSpPr>
        <p:grpSpPr>
          <a:xfrm>
            <a:off x="4794296" y="-81820"/>
            <a:ext cx="3250006" cy="631428"/>
            <a:chOff x="2882537" y="2454441"/>
            <a:chExt cx="6527410" cy="1445569"/>
          </a:xfrm>
        </p:grpSpPr>
        <p:grpSp>
          <p:nvGrpSpPr>
            <p:cNvPr id="20" name="组合 23">
              <a:extLst>
                <a:ext uri="{FF2B5EF4-FFF2-40B4-BE49-F238E27FC236}">
                  <a16:creationId xmlns:a16="http://schemas.microsoft.com/office/drawing/2014/main" id="{20640D71-5D3F-4EC0-A1DC-35D8631FB13A}"/>
                </a:ext>
              </a:extLst>
            </p:cNvPr>
            <p:cNvGrpSpPr/>
            <p:nvPr/>
          </p:nvGrpSpPr>
          <p:grpSpPr>
            <a:xfrm>
              <a:off x="3272589" y="2454441"/>
              <a:ext cx="5753997" cy="1445569"/>
              <a:chOff x="3314700" y="5609052"/>
              <a:chExt cx="5391342" cy="683644"/>
            </a:xfrm>
          </p:grpSpPr>
          <p:sp>
            <p:nvSpPr>
              <p:cNvPr id="23" name="圆角矩形 25">
                <a:extLst>
                  <a:ext uri="{FF2B5EF4-FFF2-40B4-BE49-F238E27FC236}">
                    <a16:creationId xmlns:a16="http://schemas.microsoft.com/office/drawing/2014/main" id="{4278403A-70BC-4381-994B-3F12E77278A7}"/>
                  </a:ext>
                </a:extLst>
              </p:cNvPr>
              <p:cNvSpPr/>
              <p:nvPr/>
            </p:nvSpPr>
            <p:spPr>
              <a:xfrm>
                <a:off x="3410142" y="5676072"/>
                <a:ext cx="5295900" cy="616624"/>
              </a:xfrm>
              <a:prstGeom prst="roundRect">
                <a:avLst/>
              </a:prstGeom>
              <a:solidFill>
                <a:srgbClr val="F2757A"/>
              </a:solidFill>
              <a:ln w="127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圆角矩形 26">
                <a:extLst>
                  <a:ext uri="{FF2B5EF4-FFF2-40B4-BE49-F238E27FC236}">
                    <a16:creationId xmlns:a16="http://schemas.microsoft.com/office/drawing/2014/main" id="{556C2836-3030-48F9-A19F-B0A96F6E3EDB}"/>
                  </a:ext>
                </a:extLst>
              </p:cNvPr>
              <p:cNvSpPr/>
              <p:nvPr/>
            </p:nvSpPr>
            <p:spPr>
              <a:xfrm>
                <a:off x="3314700" y="5609052"/>
                <a:ext cx="5295900" cy="645899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B28AF3-AE76-4FC4-85B6-AB8BFB7E480A}"/>
                </a:ext>
              </a:extLst>
            </p:cNvPr>
            <p:cNvSpPr txBox="1"/>
            <p:nvPr/>
          </p:nvSpPr>
          <p:spPr>
            <a:xfrm>
              <a:off x="2882537" y="2476836"/>
              <a:ext cx="6527410" cy="584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Luật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chơi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630C485-EE15-4479-BE06-91548062BE5F}"/>
              </a:ext>
            </a:extLst>
          </p:cNvPr>
          <p:cNvSpPr txBox="1"/>
          <p:nvPr/>
        </p:nvSpPr>
        <p:spPr>
          <a:xfrm>
            <a:off x="2760884" y="3495161"/>
            <a:ext cx="7697198" cy="1569660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>
                <a:solidFill>
                  <a:srgbClr val="000000"/>
                </a:solidFill>
                <a:cs typeface="Times New Roman" pitchFamily="18" charset="0"/>
              </a:rPr>
              <a:t>Trong thời gian 2 phút các thành viên phải nhanh chóng gắn các tấm thẻ viêc làm với các thẻ ý nghĩa phù hợp.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24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9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2300EF7-985D-4709-BD40-F91E05FFEAFD}"/>
              </a:ext>
            </a:extLst>
          </p:cNvPr>
          <p:cNvSpPr txBox="1"/>
          <p:nvPr/>
        </p:nvSpPr>
        <p:spPr>
          <a:xfrm>
            <a:off x="1392865" y="1300748"/>
            <a:ext cx="10111563" cy="1532334"/>
          </a:xfrm>
          <a:prstGeom prst="wedgeRoundRectCallout">
            <a:avLst>
              <a:gd name="adj1" fmla="val -5542"/>
              <a:gd name="adj2" fmla="val 9227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4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4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với người thân và cảm nhận khi tham gia hoạt động kết nối v</a:t>
            </a:r>
            <a:r>
              <a:rPr lang="en-US" sz="4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ớ</a:t>
            </a:r>
            <a:r>
              <a:rPr lang="vi-VN" sz="4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cộng đ</a:t>
            </a:r>
            <a:r>
              <a:rPr lang="en-US" sz="4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ồ</a:t>
            </a:r>
            <a:r>
              <a:rPr lang="vi-VN" sz="4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5A4C336-7D31-4EE4-BCE9-109558CA66D0}"/>
              </a:ext>
            </a:extLst>
          </p:cNvPr>
          <p:cNvSpPr/>
          <p:nvPr/>
        </p:nvSpPr>
        <p:spPr>
          <a:xfrm flipH="1">
            <a:off x="4968566" y="1282553"/>
            <a:ext cx="6493331" cy="1410364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Chia sẻ những hoạt động kết nối cộng đồng mà em tham gia?</a:t>
            </a:r>
            <a:endParaRPr lang="en-US" sz="3200" dirty="0">
              <a:solidFill>
                <a:srgbClr val="00B050"/>
              </a:solidFill>
              <a:latin typeface="iCiel Cadena" panose="02000503000000020004" pitchFamily="50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0B1132C-FE3C-4F05-A43E-B53EBD704FC6}"/>
              </a:ext>
            </a:extLst>
          </p:cNvPr>
          <p:cNvSpPr/>
          <p:nvPr/>
        </p:nvSpPr>
        <p:spPr>
          <a:xfrm flipH="1">
            <a:off x="4968567" y="3085664"/>
            <a:ext cx="6493330" cy="106600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Nói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cảm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nghĩ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em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khi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thực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hiện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những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việc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làm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này</a:t>
            </a:r>
            <a:endParaRPr lang="en-US" sz="3200" dirty="0">
              <a:solidFill>
                <a:srgbClr val="00B050"/>
              </a:solidFill>
              <a:latin typeface="iCiel Cadena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5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DB18E-9745-4C52-9639-AD4E50814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6" y="821918"/>
            <a:ext cx="10869698" cy="497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5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267</Words>
  <Application>Microsoft Office PowerPoint</Application>
  <PresentationFormat>Màn hình rộng</PresentationFormat>
  <Paragraphs>21</Paragraphs>
  <Slides>9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9</vt:i4>
      </vt:variant>
    </vt:vector>
  </HeadingPairs>
  <TitlesOfParts>
    <vt:vector size="21" baseType="lpstr">
      <vt:lpstr>等线</vt:lpstr>
      <vt:lpstr>微软雅黑</vt:lpstr>
      <vt:lpstr>Arial</vt:lpstr>
      <vt:lpstr>Calibri</vt:lpstr>
      <vt:lpstr>Calibri Light</vt:lpstr>
      <vt:lpstr>iCiel Cadena</vt:lpstr>
      <vt:lpstr>Times New Roman</vt:lpstr>
      <vt:lpstr>印品丫丫体-D版</vt:lpstr>
      <vt:lpstr>字魂107号-萌趣欢乐体</vt:lpstr>
      <vt:lpstr>3_Office Theme</vt:lpstr>
      <vt:lpstr>4_Office Theme</vt:lpstr>
      <vt:lpstr>2_Simple Light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48</cp:revision>
  <dcterms:created xsi:type="dcterms:W3CDTF">2022-07-13T00:49:03Z</dcterms:created>
  <dcterms:modified xsi:type="dcterms:W3CDTF">2024-10-12T08:49:48Z</dcterms:modified>
</cp:coreProperties>
</file>