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61" r:id="rId3"/>
    <p:sldId id="290" r:id="rId4"/>
    <p:sldId id="262" r:id="rId5"/>
    <p:sldId id="264" r:id="rId6"/>
    <p:sldId id="288" r:id="rId7"/>
    <p:sldId id="298" r:id="rId8"/>
    <p:sldId id="299" r:id="rId9"/>
    <p:sldId id="751" r:id="rId10"/>
    <p:sldId id="304" r:id="rId11"/>
    <p:sldId id="305" r:id="rId12"/>
    <p:sldId id="306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B5D98-9C5C-480B-A24B-9FC09DB70A2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1FF66-7530-4636-A5FE-8AE3763C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D29DC-7712-451E-AF0E-E354B02154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55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5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DDBE7-19D9-4D9D-AC7A-291DEEF24C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A6C5FD-76F7-4364-9939-8CFA5A19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BFFA-0A31-49BB-8C40-72645D5BF88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D32B6-9D5D-420D-8D04-1627176B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CE06A-AD15-4F78-9C76-398DE17C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B3BA-766F-4AB3-971A-70DAAC239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0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06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2F612C0-F364-460F-A29E-30BDB9B57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74" y="2"/>
            <a:ext cx="5143500" cy="170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978B9-6FC9-4AA9-8006-0054D244F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9BFFA-0A31-49BB-8C40-72645D5BF88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BE69B-A5D2-46BF-9AD7-CE866D568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340E1-7629-4E2A-AB14-625C79AB0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CB3BA-766F-4AB3-971A-70DAAC239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9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34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7CE8178-E3F7-4EF9-867C-ADCA01247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8CABBF-6193-436F-9E35-3C9EF07223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10164" r="4093" b="2409"/>
          <a:stretch/>
        </p:blipFill>
        <p:spPr>
          <a:xfrm>
            <a:off x="981075" y="657225"/>
            <a:ext cx="10174605" cy="6134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84BE34-BE38-495E-A6F5-95E20BDD2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972" y="1757146"/>
            <a:ext cx="2798307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65F171-FB3A-4470-A00B-6CBB7DC4E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310" y="2442229"/>
            <a:ext cx="7413379" cy="2127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AEB2BE-21D6-4275-8B87-78586FABC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513" y="4711273"/>
            <a:ext cx="308484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CD7E96-F37F-43D9-932A-47FEEE72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542926" y="333374"/>
            <a:ext cx="11277600" cy="6353175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B152F-E66D-42C8-84DB-C8B328CA5081}"/>
              </a:ext>
            </a:extLst>
          </p:cNvPr>
          <p:cNvSpPr txBox="1"/>
          <p:nvPr/>
        </p:nvSpPr>
        <p:spPr>
          <a:xfrm>
            <a:off x="1709273" y="518992"/>
            <a:ext cx="9596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tr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ờng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5BF09-289C-4C71-8644-9E085209F3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6" y="705630"/>
            <a:ext cx="740547" cy="71412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A3A3B5B-5F45-40F9-8413-75AF502F4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486629"/>
              </p:ext>
            </p:extLst>
          </p:nvPr>
        </p:nvGraphicFramePr>
        <p:xfrm>
          <a:off x="1133856" y="2201259"/>
          <a:ext cx="10378442" cy="305654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28513">
                  <a:extLst>
                    <a:ext uri="{9D8B030D-6E8A-4147-A177-3AD203B41FA5}">
                      <a16:colId xmlns:a16="http://schemas.microsoft.com/office/drawing/2014/main" val="841260753"/>
                    </a:ext>
                  </a:extLst>
                </a:gridCol>
                <a:gridCol w="1728513">
                  <a:extLst>
                    <a:ext uri="{9D8B030D-6E8A-4147-A177-3AD203B41FA5}">
                      <a16:colId xmlns:a16="http://schemas.microsoft.com/office/drawing/2014/main" val="465378859"/>
                    </a:ext>
                  </a:extLst>
                </a:gridCol>
                <a:gridCol w="1730354">
                  <a:extLst>
                    <a:ext uri="{9D8B030D-6E8A-4147-A177-3AD203B41FA5}">
                      <a16:colId xmlns:a16="http://schemas.microsoft.com/office/drawing/2014/main" val="3500064743"/>
                    </a:ext>
                  </a:extLst>
                </a:gridCol>
                <a:gridCol w="1730354">
                  <a:extLst>
                    <a:ext uri="{9D8B030D-6E8A-4147-A177-3AD203B41FA5}">
                      <a16:colId xmlns:a16="http://schemas.microsoft.com/office/drawing/2014/main" val="390361181"/>
                    </a:ext>
                  </a:extLst>
                </a:gridCol>
                <a:gridCol w="1730354">
                  <a:extLst>
                    <a:ext uri="{9D8B030D-6E8A-4147-A177-3AD203B41FA5}">
                      <a16:colId xmlns:a16="http://schemas.microsoft.com/office/drawing/2014/main" val="1161571188"/>
                    </a:ext>
                  </a:extLst>
                </a:gridCol>
                <a:gridCol w="1730354">
                  <a:extLst>
                    <a:ext uri="{9D8B030D-6E8A-4147-A177-3AD203B41FA5}">
                      <a16:colId xmlns:a16="http://schemas.microsoft.com/office/drawing/2014/main" val="3645774027"/>
                    </a:ext>
                  </a:extLst>
                </a:gridCol>
              </a:tblGrid>
              <a:tr h="99347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Tên cây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Đặc điểm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8471"/>
                  </a:ext>
                </a:extLst>
              </a:tr>
              <a:tr h="10696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Rễ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</a:rPr>
                        <a:t>Thân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Lá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</a:rPr>
                        <a:t>Hoa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Quả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0066538"/>
                  </a:ext>
                </a:extLst>
              </a:tr>
              <a:tr h="993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98895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5C87204-2B54-4A9B-BC5B-F5D4C17C917A}"/>
              </a:ext>
            </a:extLst>
          </p:cNvPr>
          <p:cNvSpPr txBox="1"/>
          <p:nvPr/>
        </p:nvSpPr>
        <p:spPr>
          <a:xfrm>
            <a:off x="1262799" y="4443562"/>
            <a:ext cx="160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Cây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cau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49756-E30D-4CF7-AA21-2C9242B24DF6}"/>
              </a:ext>
            </a:extLst>
          </p:cNvPr>
          <p:cNvSpPr txBox="1"/>
          <p:nvPr/>
        </p:nvSpPr>
        <p:spPr>
          <a:xfrm>
            <a:off x="4572049" y="4383496"/>
            <a:ext cx="213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Thân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đứng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21CCB4-9832-463E-81A4-D36A66ADEBD2}"/>
              </a:ext>
            </a:extLst>
          </p:cNvPr>
          <p:cNvSpPr txBox="1"/>
          <p:nvPr/>
        </p:nvSpPr>
        <p:spPr>
          <a:xfrm>
            <a:off x="6379003" y="4258897"/>
            <a:ext cx="1581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Dài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màu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xanh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ED668E-4753-4099-B61E-9D1086D2B690}"/>
              </a:ext>
            </a:extLst>
          </p:cNvPr>
          <p:cNvSpPr txBox="1"/>
          <p:nvPr/>
        </p:nvSpPr>
        <p:spPr>
          <a:xfrm>
            <a:off x="9866649" y="4426686"/>
            <a:ext cx="194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Màu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xanh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4DCC8E-CB51-4940-BB0D-E7F1B3517A80}"/>
              </a:ext>
            </a:extLst>
          </p:cNvPr>
          <p:cNvSpPr txBox="1"/>
          <p:nvPr/>
        </p:nvSpPr>
        <p:spPr>
          <a:xfrm>
            <a:off x="8117945" y="4303694"/>
            <a:ext cx="2080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Màu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nhạt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E4313A-6576-44F1-812D-5F2169FF677C}"/>
              </a:ext>
            </a:extLst>
          </p:cNvPr>
          <p:cNvSpPr txBox="1"/>
          <p:nvPr/>
        </p:nvSpPr>
        <p:spPr>
          <a:xfrm>
            <a:off x="2950131" y="4467026"/>
            <a:ext cx="160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Rễ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chùm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DF22F53-8FC4-4E9F-B31A-83F135E3C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7DA4AD-7AA3-4915-A957-1661220735AE}"/>
              </a:ext>
            </a:extLst>
          </p:cNvPr>
          <p:cNvSpPr/>
          <p:nvPr/>
        </p:nvSpPr>
        <p:spPr>
          <a:xfrm>
            <a:off x="266700" y="152400"/>
            <a:ext cx="116205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ECCB88-5B2E-4386-9CDB-B624FF82A3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7"/>
          <a:stretch/>
        </p:blipFill>
        <p:spPr>
          <a:xfrm rot="10800000">
            <a:off x="7619995" y="-1"/>
            <a:ext cx="4572000" cy="18435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6F45B8-9AA3-4D58-A6E8-E734502CAB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46" y="-23070375"/>
            <a:ext cx="1105726" cy="1105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32874D-A32F-4B06-BF64-3C1FE156AC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7"/>
          <a:stretch/>
        </p:blipFill>
        <p:spPr>
          <a:xfrm rot="10800000">
            <a:off x="7619995" y="-1"/>
            <a:ext cx="4572000" cy="1843549"/>
          </a:xfrm>
          <a:prstGeom prst="rect">
            <a:avLst/>
          </a:prstGeom>
        </p:spPr>
      </p:pic>
      <p:pic>
        <p:nvPicPr>
          <p:cNvPr id="18" name="Picture 17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9B00E5F-5C6F-4599-94BA-0E0CB65945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2"/>
          <a:stretch/>
        </p:blipFill>
        <p:spPr>
          <a:xfrm>
            <a:off x="-123825" y="321536"/>
            <a:ext cx="12413803" cy="67055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A8168F-72E6-4578-9929-B1FF74A4F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6909" y="1397054"/>
            <a:ext cx="4072481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7CE8178-E3F7-4EF9-867C-ADCA01247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8CABBF-6193-436F-9E35-3C9EF07223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10164" r="4093" b="2409"/>
          <a:stretch/>
        </p:blipFill>
        <p:spPr>
          <a:xfrm>
            <a:off x="1295400" y="1150619"/>
            <a:ext cx="9860280" cy="4556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6C931B-E492-4F03-8FA5-1AA74B37F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572" y="2402502"/>
            <a:ext cx="6401355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C3DAA00-B0EE-42EC-B4A6-C229155F28E1}"/>
              </a:ext>
            </a:extLst>
          </p:cNvPr>
          <p:cNvGrpSpPr/>
          <p:nvPr/>
        </p:nvGrpSpPr>
        <p:grpSpPr>
          <a:xfrm>
            <a:off x="2850057" y="1531974"/>
            <a:ext cx="8692643" cy="954640"/>
            <a:chOff x="7254516" y="2298339"/>
            <a:chExt cx="4862865" cy="795488"/>
          </a:xfrm>
        </p:grpSpPr>
        <p:sp>
          <p:nvSpPr>
            <p:cNvPr id="14" name="Freeform 48">
              <a:extLst>
                <a:ext uri="{FF2B5EF4-FFF2-40B4-BE49-F238E27FC236}">
                  <a16:creationId xmlns:a16="http://schemas.microsoft.com/office/drawing/2014/main" id="{9C26830E-3665-4B05-97F7-1728FC1B09EE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pPr defTabSz="914377">
                <a:defRPr/>
              </a:pPr>
              <a:endParaRPr lang="zh-CN" altLang="en-US" sz="3200" kern="0">
                <a:solidFill>
                  <a:prstClr val="black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" name="Freeform: Shape 18">
              <a:extLst>
                <a:ext uri="{FF2B5EF4-FFF2-40B4-BE49-F238E27FC236}">
                  <a16:creationId xmlns:a16="http://schemas.microsoft.com/office/drawing/2014/main" id="{A5FD0CDF-EB05-4BEA-97F4-DC53C0F00442}"/>
                </a:ext>
              </a:extLst>
            </p:cNvPr>
            <p:cNvSpPr/>
            <p:nvPr/>
          </p:nvSpPr>
          <p:spPr>
            <a:xfrm>
              <a:off x="7812958" y="2326729"/>
              <a:ext cx="4162301" cy="767098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 w="12700" cap="flat" cmpd="sng" algn="ctr">
              <a:solidFill>
                <a:srgbClr val="EE327A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377">
                <a:defRPr/>
              </a:pPr>
              <a:endParaRPr lang="en-US" sz="32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7E2C60-B7AC-4B1D-8D27-E6EBAE3163C3}"/>
                </a:ext>
              </a:extLst>
            </p:cNvPr>
            <p:cNvSpPr txBox="1"/>
            <p:nvPr/>
          </p:nvSpPr>
          <p:spPr>
            <a:xfrm>
              <a:off x="7787690" y="2486724"/>
              <a:ext cx="4329691" cy="484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33019" defTabSz="914377">
                <a:lnSpc>
                  <a:spcPct val="107000"/>
                </a:lnSpc>
                <a:defRPr/>
              </a:pPr>
              <a:r>
                <a:rPr lang="nl-NL" sz="3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rPr>
                <a:t>Kể tên được một số loại hoa, quả</a:t>
              </a:r>
              <a:endParaRPr lang="en-US" sz="3200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B078A6-F505-4DD7-9752-A14B2E894764}"/>
              </a:ext>
            </a:extLst>
          </p:cNvPr>
          <p:cNvGrpSpPr/>
          <p:nvPr/>
        </p:nvGrpSpPr>
        <p:grpSpPr>
          <a:xfrm>
            <a:off x="2824394" y="2953663"/>
            <a:ext cx="7953197" cy="1090596"/>
            <a:chOff x="7228851" y="3429000"/>
            <a:chExt cx="4746408" cy="1090596"/>
          </a:xfrm>
        </p:grpSpPr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7D7CE7D1-937B-42D4-9F07-9B92C8F188F9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 w="12700" cap="flat" cmpd="sng" algn="ctr">
              <a:solidFill>
                <a:srgbClr val="CFA439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377">
                <a:defRPr/>
              </a:pPr>
              <a:endPara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E53091-1943-4E5F-98F6-3A45F1391029}"/>
                </a:ext>
              </a:extLst>
            </p:cNvPr>
            <p:cNvSpPr txBox="1"/>
            <p:nvPr/>
          </p:nvSpPr>
          <p:spPr>
            <a:xfrm>
              <a:off x="7905240" y="3650285"/>
              <a:ext cx="4070019" cy="58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33019" defTabSz="914377">
                <a:lnSpc>
                  <a:spcPct val="107000"/>
                </a:lnSpc>
                <a:defRPr/>
              </a:pPr>
              <a:r>
                <a:rPr lang="nl-NL" sz="3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rPr>
                <a:t>Nêu được đặc điểm của hoa, quả</a:t>
              </a:r>
              <a:endParaRPr lang="en-US" sz="3200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4D174BE8-D913-40BA-AC14-D1F00D814856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pPr defTabSz="914377">
                <a:defRPr/>
              </a:pPr>
              <a:endParaRPr lang="zh-CN" altLang="en-US" sz="3200" kern="0">
                <a:solidFill>
                  <a:prstClr val="black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1373C8-0D6C-45F0-A666-35FE79459FBD}"/>
              </a:ext>
            </a:extLst>
          </p:cNvPr>
          <p:cNvGrpSpPr/>
          <p:nvPr/>
        </p:nvGrpSpPr>
        <p:grpSpPr>
          <a:xfrm>
            <a:off x="2821826" y="4613394"/>
            <a:ext cx="8059292" cy="957749"/>
            <a:chOff x="7226284" y="5088735"/>
            <a:chExt cx="4717289" cy="727842"/>
          </a:xfrm>
        </p:grpSpPr>
        <p:sp>
          <p:nvSpPr>
            <p:cNvPr id="33" name="Freeform: Shape 21">
              <a:extLst>
                <a:ext uri="{FF2B5EF4-FFF2-40B4-BE49-F238E27FC236}">
                  <a16:creationId xmlns:a16="http://schemas.microsoft.com/office/drawing/2014/main" id="{29567D02-5CA5-4212-B007-F268B82273DF}"/>
                </a:ext>
              </a:extLst>
            </p:cNvPr>
            <p:cNvSpPr/>
            <p:nvPr/>
          </p:nvSpPr>
          <p:spPr>
            <a:xfrm>
              <a:off x="7812957" y="5118756"/>
              <a:ext cx="4070019" cy="69782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CFA439">
                <a:lumMod val="60000"/>
                <a:lumOff val="40000"/>
              </a:srgbClr>
            </a:solidFill>
            <a:ln w="12700" cap="flat" cmpd="sng" algn="ctr">
              <a:solidFill>
                <a:srgbClr val="CFA439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377">
                <a:defRPr/>
              </a:pPr>
              <a:endPara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6AD370-8549-4C87-BF1C-261C32DC2BAA}"/>
                </a:ext>
              </a:extLst>
            </p:cNvPr>
            <p:cNvSpPr txBox="1"/>
            <p:nvPr/>
          </p:nvSpPr>
          <p:spPr>
            <a:xfrm>
              <a:off x="7783046" y="5245466"/>
              <a:ext cx="4160527" cy="477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>
                <a:lnSpc>
                  <a:spcPct val="120000"/>
                </a:lnSpc>
              </a:pPr>
              <a:r>
                <a:rPr lang="nl-NL" sz="32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rPr>
                <a:t>So sánh được đặc điểm của hoa, quả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5" name="Freeform 48">
              <a:extLst>
                <a:ext uri="{FF2B5EF4-FFF2-40B4-BE49-F238E27FC236}">
                  <a16:creationId xmlns:a16="http://schemas.microsoft.com/office/drawing/2014/main" id="{F1773AA3-AFF5-418B-9424-6616C874358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CFA439">
                <a:lumMod val="60000"/>
                <a:lumOff val="40000"/>
              </a:srgbClr>
            </a:solidFill>
            <a:ln>
              <a:solidFill>
                <a:srgbClr val="CFA439">
                  <a:lumMod val="50000"/>
                </a:srgbClr>
              </a:solidFill>
            </a:ln>
          </p:spPr>
          <p:txBody>
            <a:bodyPr/>
            <a:lstStyle/>
            <a:p>
              <a:pPr defTabSz="914377">
                <a:defRPr/>
              </a:pPr>
              <a:endParaRPr lang="zh-CN" altLang="en-US" sz="3200" kern="0">
                <a:solidFill>
                  <a:prstClr val="black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6" name="Picture 2" descr="https://i.pinimg.com/564x/22/27/c4/2227c47778bf9f246509ee9b62dbae0e.jpg">
            <a:extLst>
              <a:ext uri="{FF2B5EF4-FFF2-40B4-BE49-F238E27FC236}">
                <a16:creationId xmlns:a16="http://schemas.microsoft.com/office/drawing/2014/main" id="{C1CB6D79-6309-4CDA-8242-795A37BDD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705" y="1834391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D0DA8040-D0CF-4708-8992-B3D89B74ED62}"/>
              </a:ext>
            </a:extLst>
          </p:cNvPr>
          <p:cNvSpPr/>
          <p:nvPr/>
        </p:nvSpPr>
        <p:spPr>
          <a:xfrm>
            <a:off x="3608585" y="535579"/>
            <a:ext cx="5547835" cy="810460"/>
          </a:xfrm>
          <a:prstGeom prst="roundRect">
            <a:avLst/>
          </a:prstGeom>
          <a:solidFill>
            <a:sysClr val="window" lastClr="FFFFFF">
              <a:alpha val="87000"/>
            </a:sysClr>
          </a:solidFill>
          <a:ln w="12700" cap="flat" cmpd="sng" algn="ctr">
            <a:solidFill>
              <a:srgbClr val="CFA439">
                <a:shade val="50000"/>
              </a:srgb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3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04288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7EE03-900D-4C87-B15D-C92F73F8F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4D2D83-E509-4D85-BEFE-885BF1487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5"/>
          <a:stretch/>
        </p:blipFill>
        <p:spPr>
          <a:xfrm>
            <a:off x="0" y="103909"/>
            <a:ext cx="8976360" cy="665018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135D118-EAFA-4E83-A205-B407CC4394A3}"/>
              </a:ext>
            </a:extLst>
          </p:cNvPr>
          <p:cNvGrpSpPr/>
          <p:nvPr/>
        </p:nvGrpSpPr>
        <p:grpSpPr>
          <a:xfrm>
            <a:off x="4638675" y="1005056"/>
            <a:ext cx="6681366" cy="4562367"/>
            <a:chOff x="834764" y="380993"/>
            <a:chExt cx="5959576" cy="456236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CE50616-BADB-4760-861C-4179DB7DC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8" b="25158"/>
            <a:stretch/>
          </p:blipFill>
          <p:spPr>
            <a:xfrm>
              <a:off x="834764" y="380993"/>
              <a:ext cx="5959576" cy="4562367"/>
            </a:xfrm>
            <a:prstGeom prst="rect">
              <a:avLst/>
            </a:prstGeom>
          </p:spPr>
        </p:pic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F3BCC4E-8CB2-4188-8A94-7C19850F8CF4}"/>
                </a:ext>
              </a:extLst>
            </p:cNvPr>
            <p:cNvSpPr/>
            <p:nvPr/>
          </p:nvSpPr>
          <p:spPr>
            <a:xfrm>
              <a:off x="1574157" y="2107258"/>
              <a:ext cx="4621620" cy="2463531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8F3C8E7-6018-421E-B5C9-E908C9791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029" y="3324939"/>
            <a:ext cx="510889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CD7E96-F37F-43D9-932A-47FEEE72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542926" y="495301"/>
            <a:ext cx="11277600" cy="5981700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8431D5-5775-4646-920A-48B7B95B283D}"/>
              </a:ext>
            </a:extLst>
          </p:cNvPr>
          <p:cNvSpPr txBox="1"/>
          <p:nvPr/>
        </p:nvSpPr>
        <p:spPr>
          <a:xfrm>
            <a:off x="1766423" y="690442"/>
            <a:ext cx="9596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Chỉ, nói tên các bộ phận của hoa và quả.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8C2E97-A17D-469C-9CBC-64A881F4A9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6" y="705630"/>
            <a:ext cx="740547" cy="714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FA6A1B-F0A6-4447-84CE-E210CC491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228850"/>
            <a:ext cx="6877336" cy="314325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64AD579-9625-49E0-9EB2-E9CAF7BF2226}"/>
              </a:ext>
            </a:extLst>
          </p:cNvPr>
          <p:cNvSpPr/>
          <p:nvPr/>
        </p:nvSpPr>
        <p:spPr>
          <a:xfrm>
            <a:off x="6701155" y="1694834"/>
            <a:ext cx="5100320" cy="1077218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Các bộ phận của hoa: nhụy hoa, nhị hoa, cánh hoa, đài hoa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D89379E-C995-4DE3-82DA-4EED35361432}"/>
              </a:ext>
            </a:extLst>
          </p:cNvPr>
          <p:cNvSpPr/>
          <p:nvPr/>
        </p:nvSpPr>
        <p:spPr>
          <a:xfrm>
            <a:off x="7701280" y="3133108"/>
            <a:ext cx="4233545" cy="1105517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Các bộ phận của quả: Vỏ, thịt quả, hạt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4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CD7E96-F37F-43D9-932A-47FEEE72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542926" y="495301"/>
            <a:ext cx="11277600" cy="5981700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8431D5-5775-4646-920A-48B7B95B283D}"/>
              </a:ext>
            </a:extLst>
          </p:cNvPr>
          <p:cNvSpPr txBox="1"/>
          <p:nvPr/>
        </p:nvSpPr>
        <p:spPr>
          <a:xfrm>
            <a:off x="1766423" y="690442"/>
            <a:ext cx="9596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Nhận xét và so sánh về màu sắc, hình dạng của hoa, quả.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8C2E97-A17D-469C-9CBC-64A881F4A9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6" y="705630"/>
            <a:ext cx="740547" cy="714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A05B4F-E48D-45FD-A7DE-3EBEA7AA8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659" y="2177323"/>
            <a:ext cx="5892753" cy="36099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8A6C225-DF80-4005-B0A0-F615B50C8129}"/>
              </a:ext>
            </a:extLst>
          </p:cNvPr>
          <p:cNvGrpSpPr/>
          <p:nvPr/>
        </p:nvGrpSpPr>
        <p:grpSpPr>
          <a:xfrm>
            <a:off x="8277225" y="4572000"/>
            <a:ext cx="3571875" cy="1699385"/>
            <a:chOff x="892354" y="3758439"/>
            <a:chExt cx="4278451" cy="21750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CC43ED-9E1B-4D86-B5BA-FA8C85D2E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5E40E86-CE05-4A25-B782-EC54C91A8A4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BA6D925-7775-4B33-AE52-E5106E2C2A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724" y="3178936"/>
            <a:ext cx="5023539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0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CD7E96-F37F-43D9-932A-47FEEE72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69E0CA-7ED8-4B4D-AE02-E99179A8E103}"/>
              </a:ext>
            </a:extLst>
          </p:cNvPr>
          <p:cNvSpPr/>
          <p:nvPr/>
        </p:nvSpPr>
        <p:spPr>
          <a:xfrm>
            <a:off x="542926" y="333374"/>
            <a:ext cx="11277600" cy="6353175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4B3FEC-9706-4E12-811A-7F3BCD9CC46B}"/>
              </a:ext>
            </a:extLst>
          </p:cNvPr>
          <p:cNvGraphicFramePr>
            <a:graphicFrameLocks noGrp="1"/>
          </p:cNvGraphicFramePr>
          <p:nvPr/>
        </p:nvGraphicFramePr>
        <p:xfrm>
          <a:off x="876301" y="478440"/>
          <a:ext cx="10706100" cy="5896814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781299">
                  <a:extLst>
                    <a:ext uri="{9D8B030D-6E8A-4147-A177-3AD203B41FA5}">
                      <a16:colId xmlns:a16="http://schemas.microsoft.com/office/drawing/2014/main" val="860767266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192222628"/>
                    </a:ext>
                  </a:extLst>
                </a:gridCol>
                <a:gridCol w="4781551">
                  <a:extLst>
                    <a:ext uri="{9D8B030D-6E8A-4147-A177-3AD203B41FA5}">
                      <a16:colId xmlns:a16="http://schemas.microsoft.com/office/drawing/2014/main" val="1954770890"/>
                    </a:ext>
                  </a:extLst>
                </a:gridCol>
              </a:tblGrid>
              <a:tr h="567252">
                <a:tc>
                  <a:txBody>
                    <a:bodyPr/>
                    <a:lstStyle/>
                    <a:p>
                      <a:pPr algn="ctr" fontAlgn="t"/>
                      <a:endParaRPr lang="en-US" sz="3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Màu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sắc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Hình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dạng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7173" marR="67173" marT="33587" marB="335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628453"/>
                  </a:ext>
                </a:extLst>
              </a:tr>
              <a:tr h="104587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Hoa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hồng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Đỏ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cánh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hoa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xếp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chồng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lên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nhau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101256"/>
                  </a:ext>
                </a:extLst>
              </a:tr>
              <a:tr h="104587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Hoa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cúc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Vàng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Các cánh hoa xếp chồng lên nhau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28589"/>
                  </a:ext>
                </a:extLst>
              </a:tr>
              <a:tr h="80656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Hoa đào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Hồng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cánh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hoa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xếp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đôi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diện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nhau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781865"/>
                  </a:ext>
                </a:extLst>
              </a:tr>
              <a:tr h="80656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Quả thanh long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Vỏ hồng, ruột trắng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Tròn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cuống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ngoài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quả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109393"/>
                  </a:ext>
                </a:extLst>
              </a:tr>
              <a:tr h="327943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Quả chuối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Vàng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Dài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615369"/>
                  </a:ext>
                </a:extLst>
              </a:tr>
              <a:tr h="56725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Quả cam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Vỏ xanh, ruột cam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Tròn trơn</a:t>
                      </a:r>
                    </a:p>
                  </a:txBody>
                  <a:tcPr marL="37319" marR="37319" marT="37319" marB="373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27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50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7EE03-900D-4C87-B15D-C92F73F8F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4D2D83-E509-4D85-BEFE-885BF1487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5"/>
          <a:stretch/>
        </p:blipFill>
        <p:spPr>
          <a:xfrm>
            <a:off x="0" y="103909"/>
            <a:ext cx="8976360" cy="665018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135D118-EAFA-4E83-A205-B407CC4394A3}"/>
              </a:ext>
            </a:extLst>
          </p:cNvPr>
          <p:cNvGrpSpPr/>
          <p:nvPr/>
        </p:nvGrpSpPr>
        <p:grpSpPr>
          <a:xfrm>
            <a:off x="4638675" y="1005056"/>
            <a:ext cx="6681366" cy="4562367"/>
            <a:chOff x="834764" y="380993"/>
            <a:chExt cx="5959576" cy="456236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CE50616-BADB-4760-861C-4179DB7DC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8" b="25158"/>
            <a:stretch/>
          </p:blipFill>
          <p:spPr>
            <a:xfrm>
              <a:off x="834764" y="380993"/>
              <a:ext cx="5959576" cy="4562367"/>
            </a:xfrm>
            <a:prstGeom prst="rect">
              <a:avLst/>
            </a:prstGeom>
          </p:spPr>
        </p:pic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F3BCC4E-8CB2-4188-8A94-7C19850F8CF4}"/>
                </a:ext>
              </a:extLst>
            </p:cNvPr>
            <p:cNvSpPr/>
            <p:nvPr/>
          </p:nvSpPr>
          <p:spPr>
            <a:xfrm>
              <a:off x="1574157" y="2107258"/>
              <a:ext cx="4621620" cy="2463531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2058762-E263-4305-AAD3-FD91B574B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428" y="3340941"/>
            <a:ext cx="466384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雨, 自然, 室内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49147"/>
          <a:stretch>
            <a:fillRect/>
          </a:stretch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15642" y="-196850"/>
            <a:ext cx="5636895" cy="2044700"/>
            <a:chOff x="3599" y="-390"/>
            <a:chExt cx="11532" cy="3220"/>
          </a:xfrm>
        </p:grpSpPr>
        <p:grpSp>
          <p:nvGrpSpPr>
            <p:cNvPr id="80" name="Group 79"/>
            <p:cNvGrpSpPr/>
            <p:nvPr/>
          </p:nvGrpSpPr>
          <p:grpSpPr>
            <a:xfrm>
              <a:off x="3599" y="-390"/>
              <a:ext cx="11532" cy="3220"/>
              <a:chOff x="3370" y="-182"/>
              <a:chExt cx="11532" cy="3220"/>
            </a:xfrm>
          </p:grpSpPr>
          <p:sp>
            <p:nvSpPr>
              <p:cNvPr id="77" name="Google Shape;4238;p45"/>
              <p:cNvSpPr/>
              <p:nvPr/>
            </p:nvSpPr>
            <p:spPr>
              <a:xfrm rot="599">
                <a:off x="3370" y="786"/>
                <a:ext cx="11532" cy="225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189">
                  <a:defRPr/>
                </a:pPr>
                <a:endParaRPr sz="5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38" name="Google Shape;4238;p45"/>
              <p:cNvSpPr/>
              <p:nvPr/>
            </p:nvSpPr>
            <p:spPr>
              <a:xfrm rot="599">
                <a:off x="3631" y="786"/>
                <a:ext cx="11009" cy="2113"/>
              </a:xfrm>
              <a:prstGeom prst="rect">
                <a:avLst/>
              </a:prstGeom>
              <a:solidFill>
                <a:srgbClr val="FCD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189">
                  <a:defRPr/>
                </a:pPr>
                <a:r>
                  <a:rPr lang="en-US" sz="5333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 Ai </a:t>
                </a:r>
                <a:r>
                  <a:rPr lang="en-US" sz="5333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nhanh</a:t>
                </a:r>
                <a:r>
                  <a:rPr lang="en-US" sz="5333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 ai </a:t>
                </a:r>
                <a:r>
                  <a:rPr lang="en-US" sz="5333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đúng</a:t>
                </a:r>
                <a:endParaRPr sz="5333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endParaRPr>
              </a:p>
            </p:txBody>
          </p:sp>
          <p:sp>
            <p:nvSpPr>
              <p:cNvPr id="4324" name="Google Shape;4324;p45"/>
              <p:cNvSpPr/>
              <p:nvPr/>
            </p:nvSpPr>
            <p:spPr>
              <a:xfrm rot="2153968">
                <a:off x="7746" y="-182"/>
                <a:ext cx="2676" cy="1864"/>
              </a:xfrm>
              <a:custGeom>
                <a:avLst/>
                <a:gdLst/>
                <a:ahLst/>
                <a:cxnLst/>
                <a:rect l="l" t="t" r="r" b="b"/>
                <a:pathLst>
                  <a:path w="25370" h="21060" extrusionOk="0">
                    <a:moveTo>
                      <a:pt x="20833" y="1"/>
                    </a:moveTo>
                    <a:lnTo>
                      <a:pt x="1" y="14443"/>
                    </a:lnTo>
                    <a:cubicBezTo>
                      <a:pt x="1" y="14443"/>
                      <a:pt x="1097" y="14443"/>
                      <a:pt x="1513" y="14972"/>
                    </a:cubicBezTo>
                    <a:cubicBezTo>
                      <a:pt x="1891" y="15540"/>
                      <a:pt x="1551" y="16371"/>
                      <a:pt x="1551" y="16371"/>
                    </a:cubicBezTo>
                    <a:cubicBezTo>
                      <a:pt x="1551" y="16371"/>
                      <a:pt x="2647" y="16371"/>
                      <a:pt x="3063" y="16938"/>
                    </a:cubicBezTo>
                    <a:cubicBezTo>
                      <a:pt x="3479" y="17543"/>
                      <a:pt x="3139" y="18867"/>
                      <a:pt x="3139" y="18867"/>
                    </a:cubicBezTo>
                    <a:cubicBezTo>
                      <a:pt x="3139" y="18867"/>
                      <a:pt x="4349" y="19018"/>
                      <a:pt x="4613" y="19396"/>
                    </a:cubicBezTo>
                    <a:cubicBezTo>
                      <a:pt x="4878" y="19774"/>
                      <a:pt x="4727" y="21060"/>
                      <a:pt x="4727" y="21060"/>
                    </a:cubicBezTo>
                    <a:lnTo>
                      <a:pt x="25370" y="6768"/>
                    </a:lnTo>
                    <a:cubicBezTo>
                      <a:pt x="23442" y="6579"/>
                      <a:pt x="23782" y="4575"/>
                      <a:pt x="23782" y="4575"/>
                    </a:cubicBezTo>
                    <a:cubicBezTo>
                      <a:pt x="23782" y="4575"/>
                      <a:pt x="22912" y="4235"/>
                      <a:pt x="22459" y="3819"/>
                    </a:cubicBezTo>
                    <a:cubicBezTo>
                      <a:pt x="22043" y="3403"/>
                      <a:pt x="22345" y="2156"/>
                      <a:pt x="22345" y="2156"/>
                    </a:cubicBezTo>
                    <a:cubicBezTo>
                      <a:pt x="22345" y="2156"/>
                      <a:pt x="21173" y="2118"/>
                      <a:pt x="20795" y="1626"/>
                    </a:cubicBezTo>
                    <a:cubicBezTo>
                      <a:pt x="20455" y="1135"/>
                      <a:pt x="20833" y="1"/>
                      <a:pt x="20833" y="1"/>
                    </a:cubicBezTo>
                    <a:close/>
                  </a:path>
                </a:pathLst>
              </a:custGeom>
              <a:solidFill>
                <a:srgbClr val="F46A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457189">
                  <a:defRPr/>
                </a:pPr>
                <a:endParaRPr sz="5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104" name="Picture 10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259" y="-10"/>
              <a:ext cx="2552" cy="128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90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60643" y="1221628"/>
            <a:ext cx="11946891" cy="5755005"/>
          </a:xfrm>
          <a:prstGeom prst="rect">
            <a:avLst/>
          </a:prstGeom>
        </p:spPr>
      </p:pic>
      <p:sp>
        <p:nvSpPr>
          <p:cNvPr id="91" name="Text Box 90"/>
          <p:cNvSpPr txBox="1"/>
          <p:nvPr/>
        </p:nvSpPr>
        <p:spPr>
          <a:xfrm>
            <a:off x="1737997" y="2471420"/>
            <a:ext cx="92678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                   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Luật chơi:</a:t>
            </a:r>
            <a:endParaRPr lang="en-US" sz="4400" dirty="0">
              <a:solidFill>
                <a:prstClr val="black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189" indent="-457189" defTabSz="457189">
              <a:buFont typeface="Wingdings" panose="05000000000000000000" charset="0"/>
              <a:buChar char="Ø"/>
              <a:defRPr/>
            </a:pP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GV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cho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HS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thi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kể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tên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loại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hoa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quả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khác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nhau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. Chia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lớp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4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đội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.(4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tổ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</a:p>
          <a:p>
            <a:pPr marL="457189" indent="-457189" defTabSz="457189">
              <a:buFont typeface="Wingdings" panose="05000000000000000000" charset="0"/>
              <a:buChar char="Ø"/>
              <a:defRPr/>
            </a:pP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Tổ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nào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kể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được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nhiều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loại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hoa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quả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sẽ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giành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chiến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thắng</a:t>
            </a:r>
            <a:r>
              <a:rPr lang="en-US" sz="44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2" decel="50000">
                                          <p:stCondLst>
                                            <p:cond delay="67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7EE03-900D-4C87-B15D-C92F73F8F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4D2D83-E509-4D85-BEFE-885BF1487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5"/>
          <a:stretch/>
        </p:blipFill>
        <p:spPr>
          <a:xfrm>
            <a:off x="0" y="103909"/>
            <a:ext cx="8976360" cy="665018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135D118-EAFA-4E83-A205-B407CC4394A3}"/>
              </a:ext>
            </a:extLst>
          </p:cNvPr>
          <p:cNvGrpSpPr/>
          <p:nvPr/>
        </p:nvGrpSpPr>
        <p:grpSpPr>
          <a:xfrm>
            <a:off x="4638675" y="1005056"/>
            <a:ext cx="6681366" cy="4562367"/>
            <a:chOff x="834764" y="380993"/>
            <a:chExt cx="5959576" cy="456236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CE50616-BADB-4760-861C-4179DB7DC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8" b="25158"/>
            <a:stretch/>
          </p:blipFill>
          <p:spPr>
            <a:xfrm>
              <a:off x="834764" y="380993"/>
              <a:ext cx="5959576" cy="4562367"/>
            </a:xfrm>
            <a:prstGeom prst="rect">
              <a:avLst/>
            </a:prstGeom>
          </p:spPr>
        </p:pic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F3BCC4E-8CB2-4188-8A94-7C19850F8CF4}"/>
                </a:ext>
              </a:extLst>
            </p:cNvPr>
            <p:cNvSpPr/>
            <p:nvPr/>
          </p:nvSpPr>
          <p:spPr>
            <a:xfrm>
              <a:off x="1574157" y="2107258"/>
              <a:ext cx="4621620" cy="2463531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DA2512B-B229-42FE-A6AB-49F02B1B3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320" y="3323792"/>
            <a:ext cx="454801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258</Words>
  <Application>Microsoft Office PowerPoint</Application>
  <PresentationFormat>Màn hình rộng</PresentationFormat>
  <Paragraphs>57</Paragraphs>
  <Slides>12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等线</vt:lpstr>
      <vt:lpstr>Arial</vt:lpstr>
      <vt:lpstr>Calibri</vt:lpstr>
      <vt:lpstr>Wingdings</vt:lpstr>
      <vt:lpstr>Office Theme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Hoang Quan</dc:creator>
  <cp:lastModifiedBy>Windows 10</cp:lastModifiedBy>
  <cp:revision>25</cp:revision>
  <dcterms:created xsi:type="dcterms:W3CDTF">2022-12-17T05:56:30Z</dcterms:created>
  <dcterms:modified xsi:type="dcterms:W3CDTF">2024-12-25T12:39:21Z</dcterms:modified>
</cp:coreProperties>
</file>