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9" r:id="rId2"/>
    <p:sldId id="333" r:id="rId3"/>
    <p:sldId id="256" r:id="rId4"/>
    <p:sldId id="266" r:id="rId5"/>
    <p:sldId id="270" r:id="rId6"/>
    <p:sldId id="301" r:id="rId7"/>
    <p:sldId id="334" r:id="rId8"/>
    <p:sldId id="335" r:id="rId9"/>
    <p:sldId id="336" r:id="rId10"/>
    <p:sldId id="337" r:id="rId11"/>
    <p:sldId id="338" r:id="rId12"/>
    <p:sldId id="339" r:id="rId13"/>
    <p:sldId id="340" r:id="rId14"/>
    <p:sldId id="341"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3"/>
    <p:restoredTop sz="92227" autoAdjust="0"/>
  </p:normalViewPr>
  <p:slideViewPr>
    <p:cSldViewPr snapToGrid="0">
      <p:cViewPr varScale="1">
        <p:scale>
          <a:sx n="84" d="100"/>
          <a:sy n="84" d="100"/>
        </p:scale>
        <p:origin x="43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extLst>
      <p:ext uri="{BB962C8B-B14F-4D97-AF65-F5344CB8AC3E}">
        <p14:creationId xmlns:p14="http://schemas.microsoft.com/office/powerpoint/2010/main" val="23716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14</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4/2/2026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8512DD-B71C-1810-1318-E8BE58AA073D}"/>
              </a:ext>
            </a:extLst>
          </p:cNvPr>
          <p:cNvPicPr>
            <a:picLocks noChangeAspect="1"/>
          </p:cNvPicPr>
          <p:nvPr/>
        </p:nvPicPr>
        <p:blipFill>
          <a:blip r:embed="rId3"/>
          <a:stretch>
            <a:fillRect/>
          </a:stretch>
        </p:blipFill>
        <p:spPr>
          <a:xfrm>
            <a:off x="1094155" y="1461362"/>
            <a:ext cx="10675021" cy="3078747"/>
          </a:xfrm>
          <a:prstGeom prst="rect">
            <a:avLst/>
          </a:prstGeom>
        </p:spPr>
      </p:pic>
      <p:sp>
        <p:nvSpPr>
          <p:cNvPr id="4" name="Title 3">
            <a:extLst>
              <a:ext uri="{FF2B5EF4-FFF2-40B4-BE49-F238E27FC236}">
                <a16:creationId xmlns:a16="http://schemas.microsoft.com/office/drawing/2014/main" id="{CE38B787-71A9-1FB9-131B-DD0FCC83AE06}"/>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27865" y="1519084"/>
            <a:ext cx="11633446" cy="3666375"/>
          </a:xfrm>
          <a:prstGeom prst="rect">
            <a:avLst/>
          </a:prstGeom>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rot="737208" flipH="1">
            <a:off x="1000154" y="5211614"/>
            <a:ext cx="919996" cy="919996"/>
          </a:xfrm>
          <a:prstGeom prst="rect">
            <a:avLst/>
          </a:prstGeom>
        </p:spPr>
      </p:pic>
      <p:sp>
        <p:nvSpPr>
          <p:cNvPr id="28" name="Curved Up Ribbon 27"/>
          <p:cNvSpPr/>
          <p:nvPr/>
        </p:nvSpPr>
        <p:spPr>
          <a:xfrm>
            <a:off x="1622652" y="27582"/>
            <a:ext cx="8946696" cy="1915939"/>
          </a:xfrm>
          <a:prstGeom prst="ellipse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107699" y="162358"/>
            <a:ext cx="5651482" cy="135342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Vector hand drawn smiley face flower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91853" l="8307" r="90096">
                        <a14:foregroundMark x1="90096" y1="50319" x2="90096" y2="50319"/>
                        <a14:foregroundMark x1="55272" y1="9585" x2="55272" y2="9585"/>
                        <a14:foregroundMark x1="31150" y1="88978" x2="31150" y2="88978"/>
                        <a14:foregroundMark x1="30990" y1="88818" x2="30990" y2="88818"/>
                        <a14:foregroundMark x1="31310" y1="88498" x2="31789" y2="87380"/>
                        <a14:foregroundMark x1="31310" y1="87061" x2="32588" y2="89936"/>
                        <a14:foregroundMark x1="73163" y1="31949" x2="73163" y2="31949"/>
                        <a14:foregroundMark x1="8626" y1="52077" x2="8626" y2="52077"/>
                        <a14:foregroundMark x1="49201" y1="90415" x2="49201" y2="90415"/>
                        <a14:foregroundMark x1="46006" y1="90415" x2="46006" y2="90415"/>
                        <a14:foregroundMark x1="69169" y1="88339" x2="69169" y2="88339"/>
                        <a14:foregroundMark x1="69169" y1="87700" x2="70447" y2="90096"/>
                        <a14:foregroundMark x1="48562" y1="91853" x2="49042" y2="91054"/>
                        <a14:foregroundMark x1="48882" y1="91693" x2="48562" y2="90575"/>
                        <a14:foregroundMark x1="69010" y1="89617" x2="69329" y2="91374"/>
                        <a14:foregroundMark x1="32268" y1="85783" x2="31629" y2="90415"/>
                      </a14:backgroundRemoval>
                    </a14:imgEffect>
                  </a14:imgLayer>
                </a14:imgProps>
              </a:ext>
              <a:ext uri="{28A0092B-C50C-407E-A947-70E740481C1C}">
                <a14:useLocalDpi xmlns:a14="http://schemas.microsoft.com/office/drawing/2010/main" val="0"/>
              </a:ext>
            </a:extLst>
          </a:blip>
          <a:srcRect/>
          <a:stretch>
            <a:fillRect/>
          </a:stretch>
        </p:blipFill>
        <p:spPr bwMode="auto">
          <a:xfrm>
            <a:off x="7962315" y="3286106"/>
            <a:ext cx="3437206" cy="3437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806FF1-A80E-F57C-1F38-0437491B326A}"/>
              </a:ext>
            </a:extLst>
          </p:cNvPr>
          <p:cNvSpPr txBox="1"/>
          <p:nvPr/>
        </p:nvSpPr>
        <p:spPr>
          <a:xfrm>
            <a:off x="2141316" y="729206"/>
            <a:ext cx="8484243" cy="1446550"/>
          </a:xfrm>
          <a:prstGeom prst="rect">
            <a:avLst/>
          </a:prstGeom>
          <a:noFill/>
        </p:spPr>
        <p:txBody>
          <a:bodyPr wrap="square" rtlCol="0">
            <a:spAutoFit/>
          </a:bodyPr>
          <a:lstStyle/>
          <a:p>
            <a:pPr algn="ctr"/>
            <a:r>
              <a:rPr lang="en-US" sz="4400" b="1" dirty="0">
                <a:solidFill>
                  <a:srgbClr val="0F0F0F"/>
                </a:solidFill>
                <a:effectLst/>
                <a:latin typeface="Cambria" panose="02040503050406030204" pitchFamily="18" charset="0"/>
                <a:ea typeface="Cambria" panose="02040503050406030204" pitchFamily="18" charset="0"/>
              </a:rPr>
              <a:t>Trong </a:t>
            </a:r>
            <a:r>
              <a:rPr lang="en-US" sz="4400" b="1" dirty="0" err="1">
                <a:solidFill>
                  <a:srgbClr val="0F0F0F"/>
                </a:solidFill>
                <a:effectLst/>
                <a:latin typeface="Cambria" panose="02040503050406030204" pitchFamily="18" charset="0"/>
                <a:ea typeface="Cambria" panose="02040503050406030204" pitchFamily="18" charset="0"/>
              </a:rPr>
              <a:t>bài</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hát</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có</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những</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địa</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danh</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nào</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được</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nhắc</a:t>
            </a:r>
            <a:r>
              <a:rPr lang="en-US" sz="4400" b="1" dirty="0">
                <a:solidFill>
                  <a:srgbClr val="0F0F0F"/>
                </a:solidFill>
                <a:effectLst/>
                <a:latin typeface="Cambria" panose="02040503050406030204" pitchFamily="18" charset="0"/>
                <a:ea typeface="Cambria" panose="02040503050406030204" pitchFamily="18" charset="0"/>
              </a:rPr>
              <a:t> </a:t>
            </a:r>
            <a:r>
              <a:rPr lang="en-US" sz="4400" b="1" dirty="0" err="1">
                <a:solidFill>
                  <a:srgbClr val="0F0F0F"/>
                </a:solidFill>
                <a:effectLst/>
                <a:latin typeface="Cambria" panose="02040503050406030204" pitchFamily="18" charset="0"/>
                <a:ea typeface="Cambria" panose="02040503050406030204" pitchFamily="18" charset="0"/>
              </a:rPr>
              <a:t>đến</a:t>
            </a:r>
            <a:r>
              <a:rPr lang="en-US" sz="4400" b="1" dirty="0">
                <a:solidFill>
                  <a:srgbClr val="0F0F0F"/>
                </a:solidFill>
                <a:effectLst/>
                <a:latin typeface="Cambria" panose="02040503050406030204" pitchFamily="18" charset="0"/>
                <a:ea typeface="Cambria" panose="02040503050406030204" pitchFamily="18" charset="0"/>
              </a:rPr>
              <a:t>?</a:t>
            </a:r>
            <a:endParaRPr lang="en-US" sz="4400" b="1" dirty="0">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8E202E-292D-F9C1-D294-25FC4A067738}"/>
              </a:ext>
            </a:extLst>
          </p:cNvPr>
          <p:cNvSpPr txBox="1"/>
          <p:nvPr/>
        </p:nvSpPr>
        <p:spPr>
          <a:xfrm>
            <a:off x="2141316" y="2303363"/>
            <a:ext cx="8484243" cy="1446550"/>
          </a:xfrm>
          <a:prstGeom prst="rect">
            <a:avLst/>
          </a:prstGeom>
          <a:noFill/>
        </p:spPr>
        <p:txBody>
          <a:bodyPr wrap="square" rtlCol="0">
            <a:spAutoFit/>
          </a:bodyPr>
          <a:lstStyle/>
          <a:p>
            <a:pPr algn="ctr"/>
            <a:r>
              <a:rPr lang="vi-VN" sz="4400" b="1" dirty="0">
                <a:solidFill>
                  <a:srgbClr val="0F0F0F"/>
                </a:solidFill>
                <a:latin typeface="Cambria" panose="02040503050406030204" pitchFamily="18" charset="0"/>
                <a:ea typeface="Cambria" panose="02040503050406030204" pitchFamily="18" charset="0"/>
              </a:rPr>
              <a:t>Em đã được đến những địa danh đó chưa?</a:t>
            </a:r>
            <a:endParaRPr lang="en-US" sz="44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4032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66489" y="1598979"/>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340294" y="574964"/>
            <a:ext cx="4775296" cy="1554500"/>
          </a:xfrm>
          <a:prstGeom prst="rect">
            <a:avLst/>
          </a:prstGeom>
        </p:spPr>
      </p:pic>
      <p:sp>
        <p:nvSpPr>
          <p:cNvPr id="10" name="TextBox 9">
            <a:extLst>
              <a:ext uri="{FF2B5EF4-FFF2-40B4-BE49-F238E27FC236}">
                <a16:creationId xmlns:a16="http://schemas.microsoft.com/office/drawing/2014/main" id="{6BDCEA81-7C04-4943-A286-4A2DB9AB7424}"/>
              </a:ext>
            </a:extLst>
          </p:cNvPr>
          <p:cNvSpPr txBox="1"/>
          <p:nvPr/>
        </p:nvSpPr>
        <p:spPr>
          <a:xfrm>
            <a:off x="5359865" y="4153424"/>
            <a:ext cx="4803638" cy="769441"/>
          </a:xfrm>
          <a:prstGeom prst="rect">
            <a:avLst/>
          </a:prstGeom>
          <a:noFill/>
        </p:spPr>
        <p:txBody>
          <a:bodyPr wrap="square" rtlCol="0">
            <a:spAutoFit/>
          </a:bodyPr>
          <a:lstStyle/>
          <a:p>
            <a:r>
              <a:rPr lang="en-US" sz="4400" b="1" dirty="0" err="1" smtClean="0">
                <a:solidFill>
                  <a:srgbClr val="002060"/>
                </a:solidFill>
                <a:latin typeface="Times New Roman" panose="02020603050405020304" pitchFamily="18" charset="0"/>
                <a:cs typeface="Times New Roman" panose="02020603050405020304" pitchFamily="18" charset="0"/>
              </a:rPr>
              <a:t>Tuần</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32</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Tiết</a:t>
            </a:r>
            <a:r>
              <a:rPr lang="en-US" sz="4400" b="1" smtClean="0">
                <a:solidFill>
                  <a:srgbClr val="002060"/>
                </a:solidFill>
                <a:latin typeface="Times New Roman" panose="02020603050405020304" pitchFamily="18" charset="0"/>
                <a:cs typeface="Times New Roman" panose="02020603050405020304" pitchFamily="18" charset="0"/>
              </a:rPr>
              <a:t> </a:t>
            </a:r>
            <a:r>
              <a:rPr lang="en-US" sz="4400" b="1" smtClean="0">
                <a:solidFill>
                  <a:srgbClr val="002060"/>
                </a:solidFill>
                <a:latin typeface="Times New Roman" panose="02020603050405020304" pitchFamily="18" charset="0"/>
                <a:cs typeface="Times New Roman" panose="02020603050405020304" pitchFamily="18" charset="0"/>
              </a:rPr>
              <a:t>219</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85575-0B61-0662-6374-FAAD40D78548}"/>
              </a:ext>
            </a:extLst>
          </p:cNvPr>
          <p:cNvPicPr>
            <a:picLocks noChangeAspect="1"/>
          </p:cNvPicPr>
          <p:nvPr/>
        </p:nvPicPr>
        <p:blipFill>
          <a:blip r:embed="rId3"/>
          <a:stretch>
            <a:fillRect/>
          </a:stretch>
        </p:blipFill>
        <p:spPr>
          <a:xfrm>
            <a:off x="836507" y="1472937"/>
            <a:ext cx="10565284" cy="307874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Tìm tên người và tên địa lí trong các đoạn văn dưới đây và xếp vào nhóm thích hợp.</a:t>
            </a:r>
            <a:endParaRPr lang="en-US" sz="36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Cambria" panose="02040503050406030204" pitchFamily="18" charset="0"/>
                <a:ea typeface="Cambria" panose="02040503050406030204" pitchFamily="18" charset="0"/>
              </a:rPr>
              <a:t>Tên người nước ngoài: </a:t>
            </a:r>
            <a:r>
              <a:rPr lang="nb-NO" sz="4000" b="1" dirty="0">
                <a:solidFill>
                  <a:srgbClr val="002060"/>
                </a:solidFill>
                <a:latin typeface="Cambria" panose="02040503050406030204" pitchFamily="18" charset="0"/>
                <a:ea typeface="Cambria" panose="020405030504060302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Cambria" panose="02040503050406030204" pitchFamily="18" charset="0"/>
                <a:ea typeface="Cambria" panose="02040503050406030204" pitchFamily="18" charset="0"/>
              </a:rPr>
              <a:t>Tên địa lí nước ngoài:</a:t>
            </a:r>
            <a:r>
              <a:rPr lang="en-US" sz="4400" b="1"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Hi-ma-lay-a, Bu-tan,</a:t>
            </a:r>
            <a:r>
              <a:rPr lang="en-US" sz="4400" dirty="0">
                <a:solidFill>
                  <a:srgbClr val="002060"/>
                </a:solidFill>
                <a:latin typeface="Cambria" panose="02040503050406030204" pitchFamily="18" charset="0"/>
                <a:ea typeface="Cambria" panose="02040503050406030204" pitchFamily="18" charset="0"/>
              </a:rPr>
              <a:t> </a:t>
            </a:r>
            <a:r>
              <a:rPr lang="vi-VN" sz="4400" dirty="0">
                <a:solidFill>
                  <a:srgbClr val="002060"/>
                </a:solidFill>
                <a:latin typeface="Cambria" panose="02040503050406030204" pitchFamily="18" charset="0"/>
                <a:ea typeface="Cambria" panose="02040503050406030204" pitchFamily="18" charset="0"/>
              </a:rPr>
              <a:t>Trung Quốc, </a:t>
            </a:r>
            <a:r>
              <a:rPr lang="en-US" sz="4400" dirty="0">
                <a:solidFill>
                  <a:srgbClr val="002060"/>
                </a:solidFill>
                <a:latin typeface="Cambria" panose="02040503050406030204" pitchFamily="18" charset="0"/>
                <a:ea typeface="Cambria" panose="02040503050406030204" pitchFamily="18" charset="0"/>
              </a:rPr>
              <a:t>Ấ</a:t>
            </a:r>
            <a:r>
              <a:rPr lang="vi-VN" sz="4400" dirty="0">
                <a:solidFill>
                  <a:srgbClr val="002060"/>
                </a:solidFill>
                <a:latin typeface="Cambria" panose="02040503050406030204" pitchFamily="18" charset="0"/>
                <a:ea typeface="Cambria" panose="02040503050406030204" pitchFamily="18" charset="0"/>
              </a:rPr>
              <a:t>n Ð</a:t>
            </a:r>
            <a:r>
              <a:rPr lang="en-US" sz="4400" dirty="0">
                <a:solidFill>
                  <a:srgbClr val="002060"/>
                </a:solidFill>
                <a:latin typeface="Cambria" panose="02040503050406030204" pitchFamily="18" charset="0"/>
                <a:ea typeface="Cambria" panose="02040503050406030204" pitchFamily="18" charset="0"/>
              </a:rPr>
              <a:t>ộ</a:t>
            </a:r>
            <a:r>
              <a:rPr lang="vi-VN" sz="4400" dirty="0">
                <a:solidFill>
                  <a:srgbClr val="002060"/>
                </a:solidFill>
                <a:latin typeface="Cambria" panose="02040503050406030204" pitchFamily="18" charset="0"/>
                <a:ea typeface="Cambria" panose="02040503050406030204" pitchFamily="18" charset="0"/>
              </a:rPr>
              <a:t>, Nê-pan, Pa-ki-xtan, </a:t>
            </a:r>
            <a:r>
              <a:rPr lang="en-US" sz="4400" dirty="0">
                <a:solidFill>
                  <a:srgbClr val="002060"/>
                </a:solidFill>
                <a:latin typeface="Cambria" panose="02040503050406030204" pitchFamily="18" charset="0"/>
                <a:ea typeface="Cambria" panose="02040503050406030204" pitchFamily="18" charset="0"/>
              </a:rPr>
              <a:t>Ê</a:t>
            </a:r>
            <a:r>
              <a:rPr lang="vi-VN" sz="4400" dirty="0">
                <a:solidFill>
                  <a:srgbClr val="002060"/>
                </a:solidFill>
                <a:latin typeface="Cambria" panose="02040503050406030204" pitchFamily="18" charset="0"/>
                <a:ea typeface="Cambria" panose="02040503050406030204" pitchFamily="18" charset="0"/>
              </a:rPr>
              <a:t>-v</a:t>
            </a:r>
            <a:r>
              <a:rPr lang="en-US" sz="4400" dirty="0">
                <a:solidFill>
                  <a:srgbClr val="002060"/>
                </a:solidFill>
                <a:latin typeface="Cambria" panose="02040503050406030204" pitchFamily="18" charset="0"/>
                <a:ea typeface="Cambria" panose="02040503050406030204" pitchFamily="18" charset="0"/>
              </a:rPr>
              <a:t>ơ</a:t>
            </a:r>
            <a:r>
              <a:rPr lang="vi-VN" sz="4400" dirty="0">
                <a:solidFill>
                  <a:srgbClr val="002060"/>
                </a:solidFill>
                <a:latin typeface="Cambria" panose="02040503050406030204" pitchFamily="18" charset="0"/>
                <a:ea typeface="Cambria" panose="02040503050406030204" pitchFamily="18" charset="0"/>
              </a:rPr>
              <a:t>-rét, Niu Di-lân.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2.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3.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489</Words>
  <Application>Microsoft Office PowerPoint</Application>
  <PresentationFormat>Widescreen</PresentationFormat>
  <Paragraphs>28</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Calibri Light</vt:lpstr>
      <vt:lpstr>Cambria</vt:lpstr>
      <vt:lpstr>LNTH-LuoLuoNotangYuanTi 1</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55</cp:revision>
  <dcterms:created xsi:type="dcterms:W3CDTF">2023-09-23T14:20:00Z</dcterms:created>
  <dcterms:modified xsi:type="dcterms:W3CDTF">2026-04-03T05:41:27Z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