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1" r:id="rId2"/>
    <p:sldId id="367" r:id="rId3"/>
    <p:sldId id="258" r:id="rId4"/>
    <p:sldId id="368" r:id="rId5"/>
    <p:sldId id="353" r:id="rId6"/>
    <p:sldId id="260" r:id="rId7"/>
    <p:sldId id="354" r:id="rId8"/>
    <p:sldId id="363" r:id="rId9"/>
    <p:sldId id="263" r:id="rId10"/>
    <p:sldId id="365" r:id="rId11"/>
    <p:sldId id="366" r:id="rId12"/>
    <p:sldId id="358" r:id="rId13"/>
    <p:sldId id="369" r:id="rId14"/>
    <p:sldId id="320" r:id="rId1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04/02/2026</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openxmlformats.org/officeDocument/2006/relationships/image" Target="../media/image18.emf"/><Relationship Id="rId3" Type="http://schemas.microsoft.com/office/2007/relationships/hdphoto" Target="../media/hdphoto4.wdp"/><Relationship Id="rId21" Type="http://schemas.openxmlformats.org/officeDocument/2006/relationships/image" Target="../media/image21.png"/><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19.emf"/><Relationship Id="rId4" Type="http://schemas.openxmlformats.org/officeDocument/2006/relationships/image" Target="../media/image8.png"/><Relationship Id="rId9" Type="http://schemas.microsoft.com/office/2007/relationships/hdphoto" Target="../media/hdphoto6.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5" name="Picture 4">
            <a:extLst>
              <a:ext uri="{FF2B5EF4-FFF2-40B4-BE49-F238E27FC236}">
                <a16:creationId xmlns:a16="http://schemas.microsoft.com/office/drawing/2014/main" id="{EEEDC938-2D20-AA64-2739-37B0CE22A09E}"/>
              </a:ext>
            </a:extLst>
          </p:cNvPr>
          <p:cNvPicPr>
            <a:picLocks noChangeAspect="1"/>
          </p:cNvPicPr>
          <p:nvPr/>
        </p:nvPicPr>
        <p:blipFill>
          <a:blip r:embed="rId20"/>
          <a:stretch>
            <a:fillRect/>
          </a:stretch>
        </p:blipFill>
        <p:spPr>
          <a:xfrm>
            <a:off x="2786221" y="1518481"/>
            <a:ext cx="8029128" cy="2193265"/>
          </a:xfrm>
          <a:prstGeom prst="rect">
            <a:avLst/>
          </a:prstGeom>
        </p:spPr>
      </p:pic>
      <p:pic>
        <p:nvPicPr>
          <p:cNvPr id="29" name="Picture 28">
            <a:extLst>
              <a:ext uri="{FF2B5EF4-FFF2-40B4-BE49-F238E27FC236}">
                <a16:creationId xmlns:a16="http://schemas.microsoft.com/office/drawing/2014/main" id="{AE9842F5-3DBC-04ED-724B-AD0E6A32EBB6}"/>
              </a:ext>
            </a:extLst>
          </p:cNvPr>
          <p:cNvPicPr>
            <a:picLocks noChangeAspect="1"/>
          </p:cNvPicPr>
          <p:nvPr/>
        </p:nvPicPr>
        <p:blipFill>
          <a:blip r:embed="rId21"/>
          <a:stretch>
            <a:fillRect/>
          </a:stretch>
        </p:blipFill>
        <p:spPr>
          <a:xfrm rot="2981016">
            <a:off x="3339845" y="-1876720"/>
            <a:ext cx="4040040" cy="4915865"/>
          </a:xfrm>
          <a:prstGeom prst="rect">
            <a:avLst/>
          </a:prstGeom>
        </p:spPr>
      </p:pic>
      <p:sp>
        <p:nvSpPr>
          <p:cNvPr id="31" name="TextBox 30">
            <a:extLst>
              <a:ext uri="{FF2B5EF4-FFF2-40B4-BE49-F238E27FC236}">
                <a16:creationId xmlns:a16="http://schemas.microsoft.com/office/drawing/2014/main" id="{6BDCEA81-7C04-4943-A286-4A2DB9AB7424}"/>
              </a:ext>
            </a:extLst>
          </p:cNvPr>
          <p:cNvSpPr txBox="1"/>
          <p:nvPr/>
        </p:nvSpPr>
        <p:spPr>
          <a:xfrm>
            <a:off x="5624313" y="3437112"/>
            <a:ext cx="4423938" cy="769441"/>
          </a:xfrm>
          <a:prstGeom prst="rect">
            <a:avLst/>
          </a:prstGeom>
          <a:noFill/>
        </p:spPr>
        <p:txBody>
          <a:bodyPr wrap="square" rtlCol="0">
            <a:spAutoFit/>
          </a:bodyPr>
          <a:lstStyle/>
          <a:p>
            <a:r>
              <a:rPr lang="en-US" sz="4400" b="1" dirty="0" err="1" smtClean="0">
                <a:solidFill>
                  <a:srgbClr val="002060"/>
                </a:solidFill>
                <a:latin typeface=".VnAristote" panose="020B7200000000000000" pitchFamily="34" charset="0"/>
              </a:rPr>
              <a:t>TuÇn</a:t>
            </a:r>
            <a:r>
              <a:rPr lang="en-US" sz="4400" b="1" dirty="0" smtClean="0">
                <a:solidFill>
                  <a:srgbClr val="002060"/>
                </a:solidFill>
                <a:latin typeface=".VnAristote" panose="020B7200000000000000" pitchFamily="34" charset="0"/>
              </a:rPr>
              <a:t> 24 – </a:t>
            </a:r>
            <a:r>
              <a:rPr lang="en-US" sz="4400" b="1" dirty="0" err="1" smtClean="0">
                <a:solidFill>
                  <a:srgbClr val="002060"/>
                </a:solidFill>
                <a:latin typeface=".VnAristote" panose="020B7200000000000000" pitchFamily="34" charset="0"/>
              </a:rPr>
              <a:t>TiÕt</a:t>
            </a:r>
            <a:r>
              <a:rPr lang="en-US" sz="4400" b="1" dirty="0" smtClean="0">
                <a:solidFill>
                  <a:srgbClr val="002060"/>
                </a:solidFill>
                <a:latin typeface=".VnAristote" panose="020B7200000000000000" pitchFamily="34" charset="0"/>
              </a:rPr>
              <a:t> 163</a:t>
            </a:r>
            <a:endParaRPr lang="en-US" sz="4400" b="1" dirty="0">
              <a:solidFill>
                <a:srgbClr val="002060"/>
              </a:solidFill>
              <a:latin typeface=".VnAristote" panose="020B7200000000000000" pitchFamily="34" charset="0"/>
            </a:endParaRPr>
          </a:p>
        </p:txBody>
      </p:sp>
      <p:sp>
        <p:nvSpPr>
          <p:cNvPr id="33" name="TextBox 32">
            <a:extLst>
              <a:ext uri="{FF2B5EF4-FFF2-40B4-BE49-F238E27FC236}">
                <a16:creationId xmlns:a16="http://schemas.microsoft.com/office/drawing/2014/main" id="{6BDCEA81-7C04-4943-A286-4A2DB9AB7424}"/>
              </a:ext>
            </a:extLst>
          </p:cNvPr>
          <p:cNvSpPr txBox="1"/>
          <p:nvPr/>
        </p:nvSpPr>
        <p:spPr>
          <a:xfrm>
            <a:off x="1354442" y="1982649"/>
            <a:ext cx="1834204" cy="769441"/>
          </a:xfrm>
          <a:prstGeom prst="rect">
            <a:avLst/>
          </a:prstGeom>
          <a:noFill/>
        </p:spPr>
        <p:txBody>
          <a:bodyPr wrap="square" rtlCol="0">
            <a:spAutoFit/>
          </a:bodyPr>
          <a:lstStyle/>
          <a:p>
            <a:r>
              <a:rPr lang="en-US" sz="4400" b="1" dirty="0" smtClean="0">
                <a:solidFill>
                  <a:srgbClr val="FF0066"/>
                </a:solidFill>
                <a:latin typeface=".VnAristote" panose="020B7200000000000000" pitchFamily="34" charset="0"/>
              </a:rPr>
              <a:t>LT&amp;C</a:t>
            </a:r>
            <a:endParaRPr lang="en-US" sz="4400" b="1" dirty="0">
              <a:solidFill>
                <a:srgbClr val="FF0066"/>
              </a:solidFill>
              <a:latin typeface=".VnAristote" panose="020B7200000000000000" pitchFamily="34" charset="0"/>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en-US" sz="2800" b="1" dirty="0" err="1" smtClean="0">
                <a:latin typeface="Cambria" panose="02040503050406030204" pitchFamily="18" charset="0"/>
                <a:ea typeface="Cambria" panose="02040503050406030204" pitchFamily="18" charset="0"/>
              </a:rPr>
              <a:t>Đồng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thời</a:t>
            </a:r>
            <a:r>
              <a:rPr lang="vi-VN" sz="2800" dirty="0" smtClean="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a:t>
            </a:r>
            <a:r>
              <a:rPr lang="en-US" sz="2800" b="1" dirty="0" err="1" smtClean="0">
                <a:latin typeface="Cambria" panose="02040503050406030204" pitchFamily="18" charset="0"/>
                <a:ea typeface="Cambria" panose="02040503050406030204" pitchFamily="18" charset="0"/>
              </a:rPr>
              <a:t>những</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thế</a:t>
            </a:r>
            <a:r>
              <a:rPr lang="vi-VN" sz="2800" dirty="0" smtClean="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du khách còn có thể thoả thích hái trái cây khi ghé thăm các miệt vườn.</a:t>
            </a:r>
          </a:p>
        </p:txBody>
      </p:sp>
    </p:spTree>
    <p:extLst>
      <p:ext uri="{BB962C8B-B14F-4D97-AF65-F5344CB8AC3E}">
        <p14:creationId xmlns:p14="http://schemas.microsoft.com/office/powerpoint/2010/main" val="29171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Arial-Rounded-Bold"/>
              </a:rPr>
              <a:t>4. </a:t>
            </a:r>
            <a:r>
              <a:rPr lang="en-US" sz="3200" b="1" dirty="0" err="1">
                <a:solidFill>
                  <a:srgbClr val="002060"/>
                </a:solidFill>
                <a:latin typeface="Arial-Rounded-Bold"/>
              </a:rPr>
              <a:t>Viết</a:t>
            </a:r>
            <a:r>
              <a:rPr lang="en-US" sz="3200" b="1" dirty="0">
                <a:solidFill>
                  <a:srgbClr val="002060"/>
                </a:solidFill>
                <a:latin typeface="Arial-Rounded-Bold"/>
              </a:rPr>
              <a:t> </a:t>
            </a:r>
            <a:r>
              <a:rPr lang="en-US" sz="3200" b="1" dirty="0" err="1">
                <a:solidFill>
                  <a:srgbClr val="002060"/>
                </a:solidFill>
                <a:latin typeface="Arial-Rounded-Bold"/>
              </a:rPr>
              <a:t>đoạn</a:t>
            </a:r>
            <a:r>
              <a:rPr lang="en-US" sz="3200" b="1" dirty="0">
                <a:solidFill>
                  <a:srgbClr val="002060"/>
                </a:solidFill>
                <a:latin typeface="Arial-Rounded-Bold"/>
              </a:rPr>
              <a:t> </a:t>
            </a:r>
            <a:r>
              <a:rPr lang="en-US" sz="3200" b="1" dirty="0" err="1">
                <a:solidFill>
                  <a:srgbClr val="002060"/>
                </a:solidFill>
                <a:latin typeface="Arial-Rounded-Bold"/>
              </a:rPr>
              <a:t>văn</a:t>
            </a:r>
            <a:r>
              <a:rPr lang="en-US" sz="3200" b="1" dirty="0">
                <a:solidFill>
                  <a:srgbClr val="002060"/>
                </a:solidFill>
                <a:latin typeface="Arial-Rounded-Bold"/>
              </a:rPr>
              <a:t> (3 – 5 </a:t>
            </a:r>
            <a:r>
              <a:rPr lang="en-US" sz="3200" b="1" dirty="0" err="1">
                <a:solidFill>
                  <a:srgbClr val="002060"/>
                </a:solidFill>
                <a:latin typeface="Arial-Rounded-Bold"/>
              </a:rPr>
              <a:t>câu</a:t>
            </a:r>
            <a:r>
              <a:rPr lang="en-US" sz="3200" b="1" dirty="0">
                <a:solidFill>
                  <a:srgbClr val="002060"/>
                </a:solidFill>
                <a:latin typeface="Arial-Rounded-Bold"/>
              </a:rPr>
              <a:t>) </a:t>
            </a:r>
            <a:r>
              <a:rPr lang="en-US" sz="3200" b="1" dirty="0" err="1">
                <a:solidFill>
                  <a:srgbClr val="002060"/>
                </a:solidFill>
                <a:latin typeface="Arial-Rounded-Bold"/>
              </a:rPr>
              <a:t>về</a:t>
            </a:r>
            <a:r>
              <a:rPr lang="en-US" sz="3200" b="1" dirty="0">
                <a:solidFill>
                  <a:srgbClr val="002060"/>
                </a:solidFill>
                <a:latin typeface="Arial-Rounded-Bold"/>
              </a:rPr>
              <a:t> </a:t>
            </a:r>
            <a:r>
              <a:rPr lang="en-US" sz="3200" b="1" dirty="0" err="1">
                <a:solidFill>
                  <a:srgbClr val="002060"/>
                </a:solidFill>
                <a:latin typeface="Arial-Rounded-Bold"/>
              </a:rPr>
              <a:t>một</a:t>
            </a:r>
            <a:r>
              <a:rPr lang="en-US" sz="3200" b="1" dirty="0">
                <a:solidFill>
                  <a:srgbClr val="002060"/>
                </a:solidFill>
                <a:latin typeface="Arial-Rounded-Bold"/>
              </a:rPr>
              <a:t> </a:t>
            </a:r>
            <a:r>
              <a:rPr lang="en-US" sz="3200" b="1" dirty="0" err="1">
                <a:solidFill>
                  <a:srgbClr val="002060"/>
                </a:solidFill>
                <a:latin typeface="Arial-Rounded-Bold"/>
              </a:rPr>
              <a:t>địa</a:t>
            </a:r>
            <a:r>
              <a:rPr lang="en-US" sz="3200" b="1" dirty="0">
                <a:solidFill>
                  <a:srgbClr val="002060"/>
                </a:solidFill>
                <a:latin typeface="Arial-Rounded-Bold"/>
              </a:rPr>
              <a:t> </a:t>
            </a:r>
            <a:r>
              <a:rPr lang="en-US" sz="3200" b="1" dirty="0" err="1">
                <a:solidFill>
                  <a:srgbClr val="002060"/>
                </a:solidFill>
                <a:latin typeface="Arial-Rounded-Bold"/>
              </a:rPr>
              <a:t>điểm</a:t>
            </a:r>
            <a:r>
              <a:rPr lang="en-US" sz="3200" b="1" dirty="0">
                <a:solidFill>
                  <a:srgbClr val="002060"/>
                </a:solidFill>
                <a:latin typeface="Arial-Rounded-Bold"/>
              </a:rPr>
              <a:t> du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hoặc</a:t>
            </a:r>
            <a:r>
              <a:rPr lang="en-US" sz="3200" b="1" dirty="0">
                <a:solidFill>
                  <a:srgbClr val="002060"/>
                </a:solidFill>
                <a:latin typeface="Arial-Rounded-Bold"/>
              </a:rPr>
              <a:t> </a:t>
            </a:r>
            <a:r>
              <a:rPr lang="en-US" sz="3200" b="1" dirty="0" err="1">
                <a:solidFill>
                  <a:srgbClr val="002060"/>
                </a:solidFill>
                <a:latin typeface="Arial-Rounded-Bold"/>
              </a:rPr>
              <a:t>khu</a:t>
            </a:r>
            <a:r>
              <a:rPr lang="en-US" sz="3200" b="1" dirty="0">
                <a:solidFill>
                  <a:srgbClr val="002060"/>
                </a:solidFill>
                <a:latin typeface="Arial-Rounded-Bold"/>
              </a:rPr>
              <a:t> di </a:t>
            </a:r>
            <a:r>
              <a:rPr lang="en-US" sz="3200" b="1" dirty="0" err="1">
                <a:solidFill>
                  <a:srgbClr val="002060"/>
                </a:solidFill>
                <a:latin typeface="Arial-Rounded-Bold"/>
              </a:rPr>
              <a:t>tích</a:t>
            </a:r>
            <a:r>
              <a:rPr lang="en-US" sz="3200" b="1" dirty="0">
                <a:solidFill>
                  <a:srgbClr val="002060"/>
                </a:solidFill>
                <a:latin typeface="Arial-Rounded-Bold"/>
              </a:rPr>
              <a:t> </a:t>
            </a:r>
            <a:r>
              <a:rPr lang="en-US" sz="3200" b="1" dirty="0" err="1">
                <a:solidFill>
                  <a:srgbClr val="002060"/>
                </a:solidFill>
                <a:latin typeface="Arial-Rounded-Bold"/>
              </a:rPr>
              <a:t>lịch</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mà</a:t>
            </a:r>
            <a:r>
              <a:rPr lang="en-US" sz="3200" b="1" dirty="0">
                <a:solidFill>
                  <a:srgbClr val="002060"/>
                </a:solidFill>
                <a:latin typeface="Arial-Rounded-Bold"/>
              </a:rPr>
              <a:t> </a:t>
            </a:r>
            <a:r>
              <a:rPr lang="en-US" sz="3200" b="1" dirty="0" err="1">
                <a:solidFill>
                  <a:srgbClr val="002060"/>
                </a:solidFill>
                <a:latin typeface="Arial-Rounded-Bold"/>
              </a:rPr>
              <a:t>em</a:t>
            </a:r>
            <a:r>
              <a:rPr lang="en-US" sz="3200" b="1" dirty="0">
                <a:solidFill>
                  <a:srgbClr val="002060"/>
                </a:solidFill>
                <a:latin typeface="Arial-Rounded-Bold"/>
              </a:rPr>
              <a:t> </a:t>
            </a:r>
            <a:r>
              <a:rPr lang="en-US" sz="3200" b="1" dirty="0" err="1">
                <a:solidFill>
                  <a:srgbClr val="002060"/>
                </a:solidFill>
                <a:latin typeface="Arial-Rounded-Bold"/>
              </a:rPr>
              <a:t>biết</a:t>
            </a:r>
            <a:r>
              <a:rPr lang="en-US" sz="3200" b="1" dirty="0">
                <a:solidFill>
                  <a:srgbClr val="002060"/>
                </a:solidFill>
                <a:latin typeface="Arial-Rounded-Bold"/>
              </a:rPr>
              <a:t>, </a:t>
            </a:r>
            <a:r>
              <a:rPr lang="en-US" sz="3200" b="1" dirty="0" err="1">
                <a:solidFill>
                  <a:srgbClr val="002060"/>
                </a:solidFill>
                <a:latin typeface="Arial-Rounded-Bold"/>
              </a:rPr>
              <a:t>trong</a:t>
            </a:r>
            <a:r>
              <a:rPr lang="en-US" sz="3200" b="1" dirty="0">
                <a:solidFill>
                  <a:srgbClr val="002060"/>
                </a:solidFill>
                <a:latin typeface="Arial-Rounded-Bold"/>
              </a:rPr>
              <a:t> </a:t>
            </a:r>
            <a:r>
              <a:rPr lang="en-US" sz="3200" b="1" dirty="0" err="1">
                <a:solidFill>
                  <a:srgbClr val="002060"/>
                </a:solidFill>
                <a:latin typeface="Arial-Rounded-Bold"/>
              </a:rPr>
              <a:t>đó</a:t>
            </a:r>
            <a:r>
              <a:rPr lang="en-US" sz="3200" b="1" dirty="0">
                <a:solidFill>
                  <a:srgbClr val="002060"/>
                </a:solidFill>
                <a:latin typeface="Arial-Rounded-Bold"/>
              </a:rPr>
              <a:t> </a:t>
            </a:r>
            <a:r>
              <a:rPr lang="en-US" sz="3200" b="1" dirty="0" err="1">
                <a:solidFill>
                  <a:srgbClr val="002060"/>
                </a:solidFill>
                <a:latin typeface="Arial-Rounded-Bold"/>
              </a:rPr>
              <a:t>có</a:t>
            </a:r>
            <a:r>
              <a:rPr lang="en-US" sz="3200" b="1" dirty="0">
                <a:solidFill>
                  <a:srgbClr val="002060"/>
                </a:solidFill>
                <a:latin typeface="Arial-Rounded-Bold"/>
              </a:rPr>
              <a:t> </a:t>
            </a:r>
            <a:r>
              <a:rPr lang="en-US" sz="3200" b="1" dirty="0" err="1">
                <a:solidFill>
                  <a:srgbClr val="002060"/>
                </a:solidFill>
                <a:latin typeface="Arial-Rounded-Bold"/>
              </a:rPr>
              <a:t>sử</a:t>
            </a:r>
            <a:r>
              <a:rPr lang="en-US" sz="3200" b="1" dirty="0">
                <a:solidFill>
                  <a:srgbClr val="002060"/>
                </a:solidFill>
                <a:latin typeface="Arial-Rounded-Bold"/>
              </a:rPr>
              <a:t> </a:t>
            </a:r>
            <a:r>
              <a:rPr lang="en-US" sz="3200" b="1" dirty="0" err="1">
                <a:solidFill>
                  <a:srgbClr val="002060"/>
                </a:solidFill>
                <a:latin typeface="Arial-Rounded-Bold"/>
              </a:rPr>
              <a:t>dụng</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CA5A6950-8501-9201-F6B3-376467AC164B}"/>
              </a:ext>
            </a:extLst>
          </p:cNvPr>
          <p:cNvPicPr>
            <a:picLocks noChangeAspect="1"/>
          </p:cNvPicPr>
          <p:nvPr/>
        </p:nvPicPr>
        <p:blipFill>
          <a:blip r:embed="rId2"/>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7814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632311"/>
          </a:xfrm>
          <a:prstGeom prst="rect">
            <a:avLst/>
          </a:prstGeom>
          <a:noFill/>
        </p:spPr>
        <p:txBody>
          <a:bodyPr wrap="square">
            <a:spAutoFit/>
          </a:bodyPr>
          <a:lstStyle/>
          <a:p>
            <a:pPr lvl="0" algn="just" eaLnBrk="0" fontAlgn="base" hangingPunct="0">
              <a:spcBef>
                <a:spcPct val="0"/>
              </a:spcBef>
              <a:spcAft>
                <a:spcPct val="0"/>
              </a:spcAft>
            </a:pPr>
            <a:r>
              <a:rPr lang="en-US" altLang="en-US" sz="3600" b="1" dirty="0">
                <a:solidFill>
                  <a:prstClr val="black"/>
                </a:solidFill>
                <a:latin typeface="Calibri" panose="020F0502020204030204" pitchFamily="34" charset="0"/>
                <a:cs typeface="Calibri" panose="020F0502020204030204" pitchFamily="34" charset="0"/>
              </a:rPr>
              <a:t>   </a:t>
            </a:r>
            <a:r>
              <a:rPr lang="vi-VN" altLang="en-US" sz="3600" b="1" dirty="0">
                <a:solidFill>
                  <a:prstClr val="black"/>
                </a:solidFill>
                <a:latin typeface="Calibri" panose="020F0502020204030204" pitchFamily="34" charset="0"/>
                <a:cs typeface="Calibri" panose="020F0502020204030204" pitchFamily="34" charset="0"/>
              </a:rPr>
              <a:t>Khu 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21">
            <a:extLst>
              <a:ext uri="{FF2B5EF4-FFF2-40B4-BE49-F238E27FC236}">
                <a16:creationId xmlns:a16="http://schemas.microsoft.com/office/drawing/2014/main" id="{5E572BFD-54A5-189E-5E18-4CFCB4E1EC99}"/>
              </a:ext>
            </a:extLst>
          </p:cNvPr>
          <p:cNvSpPr/>
          <p:nvPr/>
        </p:nvSpPr>
        <p:spPr>
          <a:xfrm>
            <a:off x="3278030" y="775902"/>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CẢM XÚC SAU BÀI</a:t>
            </a:r>
            <a:r>
              <a:rPr kumimoji="0" lang="en-US" sz="80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556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1.66667E-6 -2.96296E-6 L -1.66667E-6 -0.07222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2.91667E-6 1.85185E-6 L 2.91667E-6 -0.07222 " pathEditMode="relative" rAng="0" ptsTypes="AA">
                                      <p:cBhvr>
                                        <p:cTn id="12" dur="250" accel="50000" decel="50000" autoRev="1" fill="hold">
                                          <p:stCondLst>
                                            <p:cond delay="0"/>
                                          </p:stCondLst>
                                        </p:cTn>
                                        <p:tgtEl>
                                          <p:spTgt spid="2">
                                            <p:txEl>
                                              <p:pRg st="1" end="1"/>
                                            </p:txEl>
                                          </p:spTgt>
                                        </p:tgtEl>
                                        <p:attrNameLst>
                                          <p:attrName>ppt_x</p:attrName>
                                          <p:attrName>ppt_y</p:attrName>
                                        </p:attrNameLst>
                                      </p:cBhvr>
                                      <p:rCtr x="0" y="-3611"/>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2"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4"/>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4"/>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1243591" y="3081162"/>
            <a:ext cx="1975893" cy="2921023"/>
          </a:xfrm>
          <a:prstGeom prst="rect">
            <a:avLst/>
          </a:prstGeom>
        </p:spPr>
      </p:pic>
      <p:pic>
        <p:nvPicPr>
          <p:cNvPr id="2" name="Picture 1">
            <a:extLst>
              <a:ext uri="{FF2B5EF4-FFF2-40B4-BE49-F238E27FC236}">
                <a16:creationId xmlns:a16="http://schemas.microsoft.com/office/drawing/2014/main" id="{FE5851CB-3FF2-90B1-09C3-2B6B0AA13C27}"/>
              </a:ext>
            </a:extLst>
          </p:cNvPr>
          <p:cNvPicPr>
            <a:picLocks noChangeAspect="1"/>
          </p:cNvPicPr>
          <p:nvPr/>
        </p:nvPicPr>
        <p:blipFill>
          <a:blip r:embed="rId7"/>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5"/>
                                        </p:tgtEl>
                                        <p:attrNameLst>
                                          <p:attrName>style.visibility</p:attrName>
                                        </p:attrNameLst>
                                      </p:cBhvr>
                                      <p:to>
                                        <p:strVal val="visible"/>
                                      </p:to>
                                    </p:set>
                                    <p:animEffect transition="in" filter="fade">
                                      <p:cBhvr>
                                        <p:cTn id="17" dur="500"/>
                                        <p:tgtEl>
                                          <p:spTgt spid="745"/>
                                        </p:tgtEl>
                                      </p:cBhvr>
                                    </p:animEffect>
                                  </p:childTnLst>
                                </p:cTn>
                              </p:par>
                              <p:par>
                                <p:cTn id="18" presetID="10" presetClass="entr" presetSubtype="0" fill="hold" nodeType="withEffect">
                                  <p:stCondLst>
                                    <p:cond delay="0"/>
                                  </p:stCondLst>
                                  <p:childTnLst>
                                    <p:set>
                                      <p:cBhvr>
                                        <p:cTn id="19" dur="1" fill="hold">
                                          <p:stCondLst>
                                            <p:cond delay="0"/>
                                          </p:stCondLst>
                                        </p:cTn>
                                        <p:tgtEl>
                                          <p:spTgt spid="748"/>
                                        </p:tgtEl>
                                        <p:attrNameLst>
                                          <p:attrName>style.visibility</p:attrName>
                                        </p:attrNameLst>
                                      </p:cBhvr>
                                      <p:to>
                                        <p:strVal val="visible"/>
                                      </p:to>
                                    </p:set>
                                    <p:animEffect transition="in" filter="fade">
                                      <p:cBhvr>
                                        <p:cTn id="20" dur="500"/>
                                        <p:tgtEl>
                                          <p:spTgt spid="748"/>
                                        </p:tgtEl>
                                      </p:cBhvr>
                                    </p:animEffect>
                                  </p:childTnLst>
                                </p:cTn>
                              </p:par>
                              <p:par>
                                <p:cTn id="21" presetID="10" presetClass="entr" presetSubtype="0" fill="hold" nodeType="withEffect">
                                  <p:stCondLst>
                                    <p:cond delay="0"/>
                                  </p:stCondLst>
                                  <p:childTnLst>
                                    <p:set>
                                      <p:cBhvr>
                                        <p:cTn id="22" dur="1" fill="hold">
                                          <p:stCondLst>
                                            <p:cond delay="0"/>
                                          </p:stCondLst>
                                        </p:cTn>
                                        <p:tgtEl>
                                          <p:spTgt spid="747"/>
                                        </p:tgtEl>
                                        <p:attrNameLst>
                                          <p:attrName>style.visibility</p:attrName>
                                        </p:attrNameLst>
                                      </p:cBhvr>
                                      <p:to>
                                        <p:strVal val="visible"/>
                                      </p:to>
                                    </p:set>
                                    <p:animEffect transition="in" filter="fade">
                                      <p:cBhvr>
                                        <p:cTn id="23" dur="500"/>
                                        <p:tgtEl>
                                          <p:spTgt spid="74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2">
            <a:extLst>
              <a:ext uri="{FF2B5EF4-FFF2-40B4-BE49-F238E27FC236}">
                <a16:creationId xmlns:a16="http://schemas.microsoft.com/office/drawing/2014/main" id="{09E16B54-6705-4C0D-870E-2464315E3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6F3B020C-DE78-1654-4D53-D4321D8F4E13}"/>
              </a:ext>
            </a:extLst>
          </p:cNvPr>
          <p:cNvPicPr>
            <a:picLocks noChangeAspect="1"/>
          </p:cNvPicPr>
          <p:nvPr/>
        </p:nvPicPr>
        <p:blipFill>
          <a:blip r:embed="rId3"/>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3519570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6" name="TextBox 5">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83500" y="1342662"/>
            <a:ext cx="4953145" cy="5293505"/>
          </a:xfrm>
          <a:prstGeom prst="rect">
            <a:avLst/>
          </a:prstGeom>
        </p:spPr>
      </p:pic>
      <p:sp>
        <p:nvSpPr>
          <p:cNvPr id="3"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7609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1" end="1"/>
                                            </p:txEl>
                                          </p:spTgt>
                                        </p:tgtEl>
                                        <p:attrNameLst>
                                          <p:attrName>ppt_x</p:attrName>
                                          <p:attrName>ppt_y</p:attrName>
                                        </p:attrNameLst>
                                      </p:cBhvr>
                                    </p:animMotion>
                                    <p:animRot by="1500000">
                                      <p:cBhvr>
                                        <p:cTn id="13" dur="125" fill="hold">
                                          <p:stCondLst>
                                            <p:cond delay="0"/>
                                          </p:stCondLst>
                                        </p:cTn>
                                        <p:tgtEl>
                                          <p:spTgt spid="3">
                                            <p:txEl>
                                              <p:pRg st="1" end="1"/>
                                            </p:txEl>
                                          </p:spTgt>
                                        </p:tgtEl>
                                        <p:attrNameLst>
                                          <p:attrName>r</p:attrName>
                                        </p:attrNameLst>
                                      </p:cBhvr>
                                    </p:animRot>
                                    <p:animRot by="-1500000">
                                      <p:cBhvr>
                                        <p:cTn id="14" dur="125" fill="hold">
                                          <p:stCondLst>
                                            <p:cond delay="125"/>
                                          </p:stCondLst>
                                        </p:cTn>
                                        <p:tgtEl>
                                          <p:spTgt spid="3">
                                            <p:txEl>
                                              <p:pRg st="1" end="1"/>
                                            </p:txEl>
                                          </p:spTgt>
                                        </p:tgtEl>
                                        <p:attrNameLst>
                                          <p:attrName>r</p:attrName>
                                        </p:attrNameLst>
                                      </p:cBhvr>
                                    </p:animRot>
                                    <p:animRot by="-1500000">
                                      <p:cBhvr>
                                        <p:cTn id="15" dur="125" fill="hold">
                                          <p:stCondLst>
                                            <p:cond delay="250"/>
                                          </p:stCondLst>
                                        </p:cTn>
                                        <p:tgtEl>
                                          <p:spTgt spid="3">
                                            <p:txEl>
                                              <p:pRg st="1" end="1"/>
                                            </p:txEl>
                                          </p:spTgt>
                                        </p:tgtEl>
                                        <p:attrNameLst>
                                          <p:attrName>r</p:attrName>
                                        </p:attrNameLst>
                                      </p:cBhvr>
                                    </p:animRot>
                                    <p:animRot by="1500000">
                                      <p:cBhvr>
                                        <p:cTn id="16"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ộp Văn bản 4">
            <a:extLst>
              <a:ext uri="{FF2B5EF4-FFF2-40B4-BE49-F238E27FC236}">
                <a16:creationId xmlns:a16="http://schemas.microsoft.com/office/drawing/2014/main" id="{B1DCBCB3-6236-82C2-5794-EFE8BEB023B8}"/>
              </a:ext>
            </a:extLst>
          </p:cNvPr>
          <p:cNvSpPr txBox="1"/>
          <p:nvPr/>
        </p:nvSpPr>
        <p:spPr>
          <a:xfrm>
            <a:off x="680721" y="554537"/>
            <a:ext cx="11135360" cy="3539430"/>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4" name="Rectangle: Rounded Corners 18">
            <a:extLst>
              <a:ext uri="{FF2B5EF4-FFF2-40B4-BE49-F238E27FC236}">
                <a16:creationId xmlns:a16="http://schemas.microsoft.com/office/drawing/2014/main" id="{6BBB7EC4-E9EB-E52E-2B57-E349FC869884}"/>
              </a:ext>
            </a:extLst>
          </p:cNvPr>
          <p:cNvSpPr/>
          <p:nvPr/>
        </p:nvSpPr>
        <p:spPr>
          <a:xfrm>
            <a:off x="966630" y="416312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in </a:t>
            </a:r>
            <a:r>
              <a:rPr lang="en-US" sz="4000" b="1" dirty="0" err="1">
                <a:solidFill>
                  <a:schemeClr val="tx1"/>
                </a:solidFill>
                <a:latin typeface="Calibri" panose="020F0502020204030204" pitchFamily="34" charset="0"/>
                <a:cs typeface="Calibri" panose="020F0502020204030204" pitchFamily="34" charset="0"/>
              </a:rPr>
              <a:t>đậm</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đều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đứng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đầu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5" name="Rectangle: Rounded Corners 18">
            <a:extLst>
              <a:ext uri="{FF2B5EF4-FFF2-40B4-BE49-F238E27FC236}">
                <a16:creationId xmlns:a16="http://schemas.microsoft.com/office/drawing/2014/main" id="{BD126438-FAEC-D31E-1126-A6AF38CC27FC}"/>
              </a:ext>
            </a:extLst>
          </p:cNvPr>
          <p:cNvSpPr/>
          <p:nvPr/>
        </p:nvSpPr>
        <p:spPr>
          <a:xfrm>
            <a:off x="956470" y="5321364"/>
            <a:ext cx="11044241" cy="1130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chemeClr val="tx1"/>
                </a:solidFill>
                <a:latin typeface="Calibri" panose="020F0502020204030204" pitchFamily="34" charset="0"/>
                <a:cs typeface="Calibri" panose="020F0502020204030204" pitchFamily="34" charset="0"/>
              </a:rPr>
              <a:t>Tác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dụng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của</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những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từ</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ngữ</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này</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Nối</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các</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câu</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trong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đoạn</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văn</a:t>
            </a:r>
            <a:r>
              <a:rPr lang="en-US" sz="4000" b="1" dirty="0">
                <a:solidFill>
                  <a:schemeClr val="tx1"/>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5" name="Rectangle 4">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2"/>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2575160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411</TotalTime>
  <Words>405</Words>
  <Application>Microsoft Office PowerPoint</Application>
  <PresentationFormat>Widescreen</PresentationFormat>
  <Paragraphs>38</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.VnAristote</vt:lpstr>
      <vt:lpstr>Arial</vt:lpstr>
      <vt:lpstr>Arial-Rounded-Bold</vt:lpstr>
      <vt:lpstr>Calibri</vt:lpstr>
      <vt:lpstr>Cambria</vt:lpstr>
      <vt:lpstr>等线</vt:lpstr>
      <vt:lpstr>Times New Roman</vt:lpstr>
      <vt:lpstr>UTM Cookies</vt:lpstr>
      <vt:lpstr>Wingdings-Regular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Windows 10</cp:lastModifiedBy>
  <cp:revision>63</cp:revision>
  <dcterms:created xsi:type="dcterms:W3CDTF">2023-07-25T03:49:14Z</dcterms:created>
  <dcterms:modified xsi:type="dcterms:W3CDTF">2026-02-04T05:41:12Z</dcterms:modified>
  <cp:category>9Slide.vn</cp:category>
</cp:coreProperties>
</file>