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0" r:id="rId2"/>
    <p:sldId id="258" r:id="rId3"/>
    <p:sldId id="259" r:id="rId4"/>
    <p:sldId id="364" r:id="rId5"/>
    <p:sldId id="262" r:id="rId6"/>
    <p:sldId id="263" r:id="rId7"/>
    <p:sldId id="264" r:id="rId8"/>
    <p:sldId id="265" r:id="rId9"/>
    <p:sldId id="365" r:id="rId10"/>
    <p:sldId id="366" r:id="rId11"/>
    <p:sldId id="367" r:id="rId12"/>
    <p:sldId id="368" r:id="rId13"/>
    <p:sldId id="369" r:id="rId14"/>
    <p:sldId id="370" r:id="rId15"/>
    <p:sldId id="374" r:id="rId16"/>
    <p:sldId id="375" r:id="rId17"/>
    <p:sldId id="37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887C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8" autoAdjust="0"/>
    <p:restoredTop sz="94648"/>
  </p:normalViewPr>
  <p:slideViewPr>
    <p:cSldViewPr snapToGrid="0">
      <p:cViewPr varScale="1">
        <p:scale>
          <a:sx n="86" d="100"/>
          <a:sy n="86" d="100"/>
        </p:scale>
        <p:origin x="6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9BB8E476-BDB2-DA4B-9C96-FD9DBEB020FF}"/>
    <pc:docChg chg="modSld">
      <pc:chgData name="Huyền Ngọc" userId="74af6240d90ddfe1" providerId="LiveId" clId="{9BB8E476-BDB2-DA4B-9C96-FD9DBEB020FF}" dt="2024-12-20T07:59:00.575" v="29" actId="1076"/>
      <pc:docMkLst>
        <pc:docMk/>
      </pc:docMkLst>
      <pc:sldChg chg="modSp mod">
        <pc:chgData name="Huyền Ngọc" userId="74af6240d90ddfe1" providerId="LiveId" clId="{9BB8E476-BDB2-DA4B-9C96-FD9DBEB020FF}" dt="2024-12-20T07:59:00.575" v="29" actId="1076"/>
        <pc:sldMkLst>
          <pc:docMk/>
          <pc:sldMk cId="3771091626" sldId="364"/>
        </pc:sldMkLst>
        <pc:spChg chg="mod">
          <ac:chgData name="Huyền Ngọc" userId="74af6240d90ddfe1" providerId="LiveId" clId="{9BB8E476-BDB2-DA4B-9C96-FD9DBEB020FF}" dt="2024-12-20T07:58:53.520" v="17" actId="1035"/>
          <ac:spMkLst>
            <pc:docMk/>
            <pc:sldMk cId="3771091626" sldId="364"/>
            <ac:spMk id="7" creationId="{9D4A5602-1093-68A7-EBD4-829A4652F142}"/>
          </ac:spMkLst>
        </pc:spChg>
        <pc:picChg chg="mod">
          <ac:chgData name="Huyền Ngọc" userId="74af6240d90ddfe1" providerId="LiveId" clId="{9BB8E476-BDB2-DA4B-9C96-FD9DBEB020FF}" dt="2024-12-20T07:59:00.575" v="29" actId="1076"/>
          <ac:picMkLst>
            <pc:docMk/>
            <pc:sldMk cId="3771091626" sldId="364"/>
            <ac:picMk id="4" creationId="{80D6AE50-CFDE-6075-1762-9A520A9532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A8B76-72CD-45AA-8BFF-79F0DA4435A8}"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57009-F9B8-45DA-A734-21FD4163B0C1}" type="slidenum">
              <a:rPr lang="en-US" smtClean="0"/>
              <a:t>‹#›</a:t>
            </a:fld>
            <a:endParaRPr lang="en-US"/>
          </a:p>
        </p:txBody>
      </p:sp>
    </p:spTree>
    <p:extLst>
      <p:ext uri="{BB962C8B-B14F-4D97-AF65-F5344CB8AC3E}">
        <p14:creationId xmlns:p14="http://schemas.microsoft.com/office/powerpoint/2010/main" val="263519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Câu em vừa đặt gọi là câu đơn. Vậy câu đơn là câu như thế nào? Những câu như thế nào được gọi là câu ghép? Cô trò cùng học bài hôm nay: Câu đơn và câu ghép</a:t>
            </a:r>
            <a:endParaRPr lang="en-US" dirty="0"/>
          </a:p>
        </p:txBody>
      </p:sp>
      <p:sp>
        <p:nvSpPr>
          <p:cNvPr id="4" name="Slide Number Placeholder 3"/>
          <p:cNvSpPr>
            <a:spLocks noGrp="1"/>
          </p:cNvSpPr>
          <p:nvPr>
            <p:ph type="sldNum" sz="quarter" idx="5"/>
          </p:nvPr>
        </p:nvSpPr>
        <p:spPr/>
        <p:txBody>
          <a:bodyPr/>
          <a:lstStyle/>
          <a:p>
            <a:fld id="{DBE57009-F9B8-45DA-A734-21FD4163B0C1}" type="slidenum">
              <a:rPr lang="en-US" smtClean="0"/>
              <a:t>1</a:t>
            </a:fld>
            <a:endParaRPr lang="en-US"/>
          </a:p>
        </p:txBody>
      </p:sp>
    </p:spTree>
    <p:extLst>
      <p:ext uri="{BB962C8B-B14F-4D97-AF65-F5344CB8AC3E}">
        <p14:creationId xmlns:p14="http://schemas.microsoft.com/office/powerpoint/2010/main" val="198725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6B27-945F-CDFA-F2A6-13FF20D2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DC07FEF-D36A-2439-FD29-A678C1F41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C1C40A5-C52E-9648-D9F3-3B15F7641767}"/>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EE79CA76-1F3E-F6F0-86A6-3B7E5F9DE3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76AB66-7CFD-59DB-858E-8871BBC27D6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10705586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44E-9387-A287-5535-93E216B291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A03C434-3303-C359-1F2D-089F82C05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13D1-64FE-1206-5B5F-D31E7CD01776}"/>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DCCA549B-6E39-0098-1A6A-BD13F2A5D6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2724C6-9051-565F-938A-1B3D6095BB8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8470405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207BC-BFDD-E267-F463-F12C645DF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75A98A7-348F-53F9-4F5C-21947A5C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B22F2F-9629-747B-4059-06C9FBD96302}"/>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F4987356-474B-498D-843C-CAD8630F9B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8EA16A-1AE1-3C17-E9AC-64D0A3BB3DA1}"/>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6976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A63D-EDFE-AFB5-0E20-BA0ECE1CC81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7017B0-F862-21A8-8BFA-4F6F5AEBD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6D42F7-9096-E4E7-6CE3-15EB60A6C128}"/>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9A75275C-6F2B-1D74-B46F-51C165B8DF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3CF3FB-3283-CCF4-B3E2-EE3A9DD9961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0352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B23-1686-6933-6F5F-442E049BB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5867B05-4AF9-902F-881A-0AB747F1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71749-4F9E-F83A-24D6-5296276A9E5C}"/>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CD0878DA-E08D-33A0-0A66-E9462889CE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27D0BB-676B-E851-30CA-817B9EA39D9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287544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772A-F63A-3645-FCBA-DC3CFB516AF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838791-71E9-3DA1-C390-84309A50B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3B53F76-AD26-18EF-F065-27241D2B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072895C-FAA0-0B21-AC80-0B0640F141B6}"/>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6" name="Footer Placeholder 5">
            <a:extLst>
              <a:ext uri="{FF2B5EF4-FFF2-40B4-BE49-F238E27FC236}">
                <a16:creationId xmlns:a16="http://schemas.microsoft.com/office/drawing/2014/main" id="{544B98F6-7D24-CFC4-AC38-ADE11ABE522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E44CEC-9A2E-8FE1-BF01-4258E7E7D59F}"/>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2134303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75A-6108-0D50-F303-BEC2810F51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3EA9C8-662A-8E15-2437-32E213799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452A6-B716-BAC9-335F-BED2AEB7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D96BD5A-F107-8A60-2AAC-A83007A5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477DC-D1CB-11F5-0CF8-9FB50FF0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C83B482-B5CE-B69B-ADE0-74443BD3AF4E}"/>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8" name="Footer Placeholder 7">
            <a:extLst>
              <a:ext uri="{FF2B5EF4-FFF2-40B4-BE49-F238E27FC236}">
                <a16:creationId xmlns:a16="http://schemas.microsoft.com/office/drawing/2014/main" id="{D5575A7A-BB44-6999-C770-A27982CCAE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EDA7DB9-0673-5C31-FCBE-DD215D57B4A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9073349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6B27-7B08-8D4F-FE79-4704C70BDC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6331311-6CDE-5BF6-F1BF-107104C6E383}"/>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4" name="Footer Placeholder 3">
            <a:extLst>
              <a:ext uri="{FF2B5EF4-FFF2-40B4-BE49-F238E27FC236}">
                <a16:creationId xmlns:a16="http://schemas.microsoft.com/office/drawing/2014/main" id="{705C3E29-CAC0-4565-E7B3-5D96817B540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1DC4450-9205-4373-9BEC-361BCF6489DE}"/>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19808592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1D2ED-69CB-E220-2248-FEC58082D420}"/>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3" name="Footer Placeholder 2">
            <a:extLst>
              <a:ext uri="{FF2B5EF4-FFF2-40B4-BE49-F238E27FC236}">
                <a16:creationId xmlns:a16="http://schemas.microsoft.com/office/drawing/2014/main" id="{BE0E34BE-986C-BD14-7FB9-2F760E3F0CB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83B3A35-EEFB-3121-C03A-5F9C37652549}"/>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510163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37C7-B145-D112-5861-34B78E144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460426-3D0D-60B6-6344-E50DF5F2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F5B6E12-221F-5177-289F-32E41488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0633A-DD08-8EE7-1A38-ADA83DF5804A}"/>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6" name="Footer Placeholder 5">
            <a:extLst>
              <a:ext uri="{FF2B5EF4-FFF2-40B4-BE49-F238E27FC236}">
                <a16:creationId xmlns:a16="http://schemas.microsoft.com/office/drawing/2014/main" id="{9FB7EB88-B925-9377-A362-7F7F87B5D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618B33-A6E9-117A-D6F4-AFC6D27FBB0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002765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C14-E5CF-C56A-2657-57312EC5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CD48FC8-41E6-F0AA-30E6-1EFB9690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2FF4195-466D-4572-0C59-CB725CC1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79AB4-A548-270F-269A-B0C11BD9D7F5}"/>
              </a:ext>
            </a:extLst>
          </p:cNvPr>
          <p:cNvSpPr>
            <a:spLocks noGrp="1"/>
          </p:cNvSpPr>
          <p:nvPr>
            <p:ph type="dt" sz="half" idx="10"/>
          </p:nvPr>
        </p:nvSpPr>
        <p:spPr/>
        <p:txBody>
          <a:bodyPr/>
          <a:lstStyle/>
          <a:p>
            <a:fld id="{E7931150-1B2C-4011-A4C6-380C0C1857E8}" type="datetimeFigureOut">
              <a:rPr lang="vi-VN" smtClean="0"/>
              <a:t>13/01/2026</a:t>
            </a:fld>
            <a:endParaRPr lang="vi-VN"/>
          </a:p>
        </p:txBody>
      </p:sp>
      <p:sp>
        <p:nvSpPr>
          <p:cNvPr id="6" name="Footer Placeholder 5">
            <a:extLst>
              <a:ext uri="{FF2B5EF4-FFF2-40B4-BE49-F238E27FC236}">
                <a16:creationId xmlns:a16="http://schemas.microsoft.com/office/drawing/2014/main" id="{982B45C9-73E1-D485-A890-395BAE4A06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08960E9-3A0A-9119-9B30-B9B64EA24F17}"/>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578690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F646-AB52-0300-C3CD-288A16A8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B8E905-0CCE-8850-C3FA-0B886A285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DC7DB8-7C7A-CE5F-18F4-796C3EC9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150-1B2C-4011-A4C6-380C0C1857E8}" type="datetimeFigureOut">
              <a:rPr lang="vi-VN" smtClean="0"/>
              <a:t>13/01/2026</a:t>
            </a:fld>
            <a:endParaRPr lang="vi-VN"/>
          </a:p>
        </p:txBody>
      </p:sp>
      <p:sp>
        <p:nvSpPr>
          <p:cNvPr id="5" name="Footer Placeholder 4">
            <a:extLst>
              <a:ext uri="{FF2B5EF4-FFF2-40B4-BE49-F238E27FC236}">
                <a16:creationId xmlns:a16="http://schemas.microsoft.com/office/drawing/2014/main" id="{21A5603D-CEF7-9B82-1FA3-13ECE1B92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DA923542-F6D6-283A-7E97-3F6A0DEE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8B06FC-982F-4F02-8664-663C5725BF79}" type="slidenum">
              <a:rPr lang="vi-VN" smtClean="0"/>
              <a:t>‹#›</a:t>
            </a:fld>
            <a:endParaRPr lang="vi-VN"/>
          </a:p>
        </p:txBody>
      </p:sp>
    </p:spTree>
    <p:extLst>
      <p:ext uri="{BB962C8B-B14F-4D97-AF65-F5344CB8AC3E}">
        <p14:creationId xmlns:p14="http://schemas.microsoft.com/office/powerpoint/2010/main" val="98778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roup of kids sitting on a bench&#10;&#10;Description automatically generated">
            <a:extLst>
              <a:ext uri="{FF2B5EF4-FFF2-40B4-BE49-F238E27FC236}">
                <a16:creationId xmlns:a16="http://schemas.microsoft.com/office/drawing/2014/main" id="{C0896049-7513-FB94-EE6D-38376E15472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2663"/>
            <a:ext cx="12191980" cy="6856718"/>
          </a:xfrm>
          <a:prstGeom prst="rect">
            <a:avLst/>
          </a:prstGeom>
        </p:spPr>
      </p:pic>
      <p:pic>
        <p:nvPicPr>
          <p:cNvPr id="12" name="Picture 11">
            <a:extLst>
              <a:ext uri="{FF2B5EF4-FFF2-40B4-BE49-F238E27FC236}">
                <a16:creationId xmlns:a16="http://schemas.microsoft.com/office/drawing/2014/main" id="{DB48DE52-E794-B704-2A9C-FE786FAE990A}"/>
              </a:ext>
            </a:extLst>
          </p:cNvPr>
          <p:cNvPicPr>
            <a:picLocks noChangeAspect="1"/>
          </p:cNvPicPr>
          <p:nvPr/>
        </p:nvPicPr>
        <p:blipFill>
          <a:blip r:embed="rId4"/>
          <a:stretch>
            <a:fillRect/>
          </a:stretch>
        </p:blipFill>
        <p:spPr>
          <a:xfrm>
            <a:off x="3315890" y="774494"/>
            <a:ext cx="7693819" cy="3066554"/>
          </a:xfrm>
          <a:prstGeom prst="rect">
            <a:avLst/>
          </a:prstGeom>
        </p:spPr>
      </p:pic>
      <p:pic>
        <p:nvPicPr>
          <p:cNvPr id="16" name="Picture 15">
            <a:extLst>
              <a:ext uri="{FF2B5EF4-FFF2-40B4-BE49-F238E27FC236}">
                <a16:creationId xmlns:a16="http://schemas.microsoft.com/office/drawing/2014/main" id="{BF42CEFD-BAB2-AAB1-804A-99367D939F7D}"/>
              </a:ext>
            </a:extLst>
          </p:cNvPr>
          <p:cNvPicPr>
            <a:picLocks noChangeAspect="1"/>
          </p:cNvPicPr>
          <p:nvPr/>
        </p:nvPicPr>
        <p:blipFill>
          <a:blip r:embed="rId5"/>
          <a:stretch>
            <a:fillRect/>
          </a:stretch>
        </p:blipFill>
        <p:spPr>
          <a:xfrm>
            <a:off x="494925" y="1521319"/>
            <a:ext cx="3877392" cy="1572904"/>
          </a:xfrm>
          <a:prstGeom prst="rect">
            <a:avLst/>
          </a:prstGeom>
        </p:spPr>
      </p:pic>
      <p:sp>
        <p:nvSpPr>
          <p:cNvPr id="6" name="矩形: 圆角 7">
            <a:extLst>
              <a:ext uri="{FF2B5EF4-FFF2-40B4-BE49-F238E27FC236}">
                <a16:creationId xmlns:a16="http://schemas.microsoft.com/office/drawing/2014/main" id="{F109CC2C-841A-A7A8-9377-9F1DB9AE450D}"/>
              </a:ext>
            </a:extLst>
          </p:cNvPr>
          <p:cNvSpPr/>
          <p:nvPr/>
        </p:nvSpPr>
        <p:spPr>
          <a:xfrm>
            <a:off x="3874770" y="319888"/>
            <a:ext cx="4691354" cy="648921"/>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VnAristote" panose="020B7200000000000000" pitchFamily="34" charset="0"/>
              </a:rPr>
              <a:t>        </a:t>
            </a:r>
            <a:r>
              <a:rPr lang="en-US" sz="4800" b="1" dirty="0" err="1" smtClean="0">
                <a:solidFill>
                  <a:schemeClr val="bg2">
                    <a:lumMod val="10000"/>
                  </a:schemeClr>
                </a:solidFill>
                <a:latin typeface=".VnAristote" panose="020B7200000000000000" pitchFamily="34" charset="0"/>
              </a:rPr>
              <a:t>TiÕng</a:t>
            </a:r>
            <a:r>
              <a:rPr lang="en-US" sz="4800" b="1" dirty="0" smtClean="0">
                <a:solidFill>
                  <a:schemeClr val="bg2">
                    <a:lumMod val="10000"/>
                  </a:schemeClr>
                </a:solidFill>
                <a:latin typeface=".VnAristote" panose="020B7200000000000000" pitchFamily="34" charset="0"/>
              </a:rPr>
              <a:t> </a:t>
            </a:r>
            <a:r>
              <a:rPr lang="en-US" sz="4800" b="1" dirty="0" err="1">
                <a:solidFill>
                  <a:schemeClr val="bg2">
                    <a:lumMod val="10000"/>
                  </a:schemeClr>
                </a:solidFill>
                <a:latin typeface=".VnAristote" panose="020B7200000000000000" pitchFamily="34" charset="0"/>
              </a:rPr>
              <a:t>ViÖt</a:t>
            </a:r>
            <a:r>
              <a:rPr lang="en-US" sz="4800" b="1" dirty="0">
                <a:solidFill>
                  <a:schemeClr val="bg2">
                    <a:lumMod val="10000"/>
                  </a:schemeClr>
                </a:solidFill>
                <a:latin typeface=".VnAristote" panose="020B7200000000000000" pitchFamily="34" charset="0"/>
              </a:rPr>
              <a:t> 5</a:t>
            </a:r>
          </a:p>
        </p:txBody>
      </p:sp>
      <p:sp>
        <p:nvSpPr>
          <p:cNvPr id="7" name="TextBox 12">
            <a:extLst>
              <a:ext uri="{FF2B5EF4-FFF2-40B4-BE49-F238E27FC236}">
                <a16:creationId xmlns:a16="http://schemas.microsoft.com/office/drawing/2014/main" id="{6BDCEA81-7C04-4943-A286-4A2DB9AB7424}"/>
              </a:ext>
            </a:extLst>
          </p:cNvPr>
          <p:cNvSpPr txBox="1"/>
          <p:nvPr/>
        </p:nvSpPr>
        <p:spPr>
          <a:xfrm>
            <a:off x="1980145" y="5756298"/>
            <a:ext cx="4434750" cy="76944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err="1" smtClean="0">
                <a:solidFill>
                  <a:schemeClr val="accent2">
                    <a:lumMod val="50000"/>
                  </a:schemeClr>
                </a:solidFill>
                <a:latin typeface=".VnAristote" panose="020B7200000000000000" pitchFamily="34" charset="0"/>
              </a:rPr>
              <a:t>TuÇn</a:t>
            </a:r>
            <a:r>
              <a:rPr lang="en-US" sz="4400" b="1" dirty="0" smtClean="0">
                <a:solidFill>
                  <a:schemeClr val="accent2">
                    <a:lumMod val="50000"/>
                  </a:schemeClr>
                </a:solidFill>
                <a:latin typeface=".VnAristote" panose="020B7200000000000000" pitchFamily="34" charset="0"/>
              </a:rPr>
              <a:t> </a:t>
            </a:r>
            <a:r>
              <a:rPr lang="en-US" sz="4400" b="1" dirty="0" smtClean="0">
                <a:solidFill>
                  <a:schemeClr val="accent2">
                    <a:lumMod val="50000"/>
                  </a:schemeClr>
                </a:solidFill>
                <a:latin typeface=".VnAristote" panose="020B7200000000000000" pitchFamily="34" charset="0"/>
              </a:rPr>
              <a:t>19 </a:t>
            </a:r>
            <a:r>
              <a:rPr lang="en-US" sz="4400" b="1" dirty="0" smtClean="0">
                <a:solidFill>
                  <a:schemeClr val="accent2">
                    <a:lumMod val="50000"/>
                  </a:schemeClr>
                </a:solidFill>
                <a:latin typeface=".VnAristote" panose="020B7200000000000000" pitchFamily="34" charset="0"/>
              </a:rPr>
              <a:t>– </a:t>
            </a:r>
            <a:r>
              <a:rPr lang="en-US" sz="4400" b="1" dirty="0" err="1" smtClean="0">
                <a:solidFill>
                  <a:schemeClr val="accent2">
                    <a:lumMod val="50000"/>
                  </a:schemeClr>
                </a:solidFill>
                <a:latin typeface=".VnAristote" panose="020B7200000000000000" pitchFamily="34" charset="0"/>
              </a:rPr>
              <a:t>TiÕt</a:t>
            </a:r>
            <a:r>
              <a:rPr lang="en-US" sz="4400" b="1" dirty="0" smtClean="0">
                <a:solidFill>
                  <a:schemeClr val="accent2">
                    <a:lumMod val="50000"/>
                  </a:schemeClr>
                </a:solidFill>
                <a:latin typeface=".VnAristote" panose="020B7200000000000000" pitchFamily="34" charset="0"/>
              </a:rPr>
              <a:t> </a:t>
            </a:r>
            <a:r>
              <a:rPr lang="en-US" sz="4400" b="1" dirty="0" smtClean="0">
                <a:solidFill>
                  <a:schemeClr val="accent2">
                    <a:lumMod val="50000"/>
                  </a:schemeClr>
                </a:solidFill>
                <a:latin typeface=".VnAristote" panose="020B7200000000000000" pitchFamily="34" charset="0"/>
              </a:rPr>
              <a:t>128</a:t>
            </a:r>
            <a:endParaRPr lang="en-US" sz="4400" b="1" dirty="0">
              <a:solidFill>
                <a:schemeClr val="accent2">
                  <a:lumMod val="50000"/>
                </a:schemeClr>
              </a:solidFill>
              <a:latin typeface=".VnAristote" panose="020B7200000000000000" pitchFamily="34" charset="0"/>
            </a:endParaRPr>
          </a:p>
        </p:txBody>
      </p:sp>
    </p:spTree>
    <p:extLst>
      <p:ext uri="{BB962C8B-B14F-4D97-AF65-F5344CB8AC3E}">
        <p14:creationId xmlns:p14="http://schemas.microsoft.com/office/powerpoint/2010/main" val="38465997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A5602-1093-68A7-EBD4-829A4652F142}"/>
              </a:ext>
            </a:extLst>
          </p:cNvPr>
          <p:cNvSpPr txBox="1"/>
          <p:nvPr/>
        </p:nvSpPr>
        <p:spPr>
          <a:xfrm>
            <a:off x="2324099" y="196334"/>
            <a:ext cx="77057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Hoàn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thành</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học</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tập</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76E1F8C-7BC9-ED60-72B9-A2F55D4417E5}"/>
              </a:ext>
            </a:extLst>
          </p:cNvPr>
          <p:cNvPicPr>
            <a:picLocks noChangeAspect="1"/>
          </p:cNvPicPr>
          <p:nvPr/>
        </p:nvPicPr>
        <p:blipFill>
          <a:blip r:embed="rId2"/>
          <a:stretch>
            <a:fillRect/>
          </a:stretch>
        </p:blipFill>
        <p:spPr>
          <a:xfrm>
            <a:off x="3146652" y="974270"/>
            <a:ext cx="6151457" cy="5655129"/>
          </a:xfrm>
          <a:prstGeom prst="rect">
            <a:avLst/>
          </a:prstGeom>
        </p:spPr>
      </p:pic>
    </p:spTree>
    <p:extLst>
      <p:ext uri="{BB962C8B-B14F-4D97-AF65-F5344CB8AC3E}">
        <p14:creationId xmlns:p14="http://schemas.microsoft.com/office/powerpoint/2010/main" val="3303885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F0059D4-9578-5857-F99C-42DE359873C3}"/>
              </a:ext>
            </a:extLst>
          </p:cNvPr>
          <p:cNvGraphicFramePr>
            <a:graphicFrameLocks noGrp="1"/>
          </p:cNvGraphicFramePr>
          <p:nvPr>
            <p:extLst>
              <p:ext uri="{D42A27DB-BD31-4B8C-83A1-F6EECF244321}">
                <p14:modId xmlns:p14="http://schemas.microsoft.com/office/powerpoint/2010/main" val="1147707546"/>
              </p:ext>
            </p:extLst>
          </p:nvPr>
        </p:nvGraphicFramePr>
        <p:xfrm>
          <a:off x="446313" y="545493"/>
          <a:ext cx="11038116" cy="4995336"/>
        </p:xfrm>
        <a:graphic>
          <a:graphicData uri="http://schemas.openxmlformats.org/drawingml/2006/table">
            <a:tbl>
              <a:tblPr firstRow="1" bandRow="1">
                <a:tableStyleId>{5C22544A-7EE6-4342-B048-85BDC9FD1C3A}</a:tableStyleId>
              </a:tblPr>
              <a:tblGrid>
                <a:gridCol w="2471058">
                  <a:extLst>
                    <a:ext uri="{9D8B030D-6E8A-4147-A177-3AD203B41FA5}">
                      <a16:colId xmlns:a16="http://schemas.microsoft.com/office/drawing/2014/main" val="2416027286"/>
                    </a:ext>
                  </a:extLst>
                </a:gridCol>
                <a:gridCol w="3352800">
                  <a:extLst>
                    <a:ext uri="{9D8B030D-6E8A-4147-A177-3AD203B41FA5}">
                      <a16:colId xmlns:a16="http://schemas.microsoft.com/office/drawing/2014/main" val="3994629872"/>
                    </a:ext>
                  </a:extLst>
                </a:gridCol>
                <a:gridCol w="5214258">
                  <a:extLst>
                    <a:ext uri="{9D8B030D-6E8A-4147-A177-3AD203B41FA5}">
                      <a16:colId xmlns:a16="http://schemas.microsoft.com/office/drawing/2014/main" val="2698917118"/>
                    </a:ext>
                  </a:extLst>
                </a:gridCol>
              </a:tblGrid>
              <a:tr h="934964">
                <a:tc rowSpan="2">
                  <a:txBody>
                    <a:bodyPr/>
                    <a:lstStyle/>
                    <a:p>
                      <a:pPr algn="ct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ghép</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ghép</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extLst>
                  <a:ext uri="{0D108BD9-81ED-4DB2-BD59-A6C34878D82A}">
                    <a16:rowId xmlns:a16="http://schemas.microsoft.com/office/drawing/2014/main" val="566027947"/>
                  </a:ext>
                </a:extLst>
              </a:tr>
              <a:tr h="674914">
                <a:tc vMerge="1">
                  <a:txBody>
                    <a:bodyPr/>
                    <a:lstStyle/>
                    <a:p>
                      <a:endParaRPr lang="en-US" dirty="0"/>
                    </a:p>
                  </a:txBody>
                  <a:tcPr/>
                </a:tc>
                <a:tc>
                  <a:txBody>
                    <a:bodyPr/>
                    <a:lstStyle/>
                    <a:p>
                      <a:pPr algn="ct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5370884"/>
                  </a:ext>
                </a:extLst>
              </a:tr>
              <a:tr h="14366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88858"/>
                  </a:ext>
                </a:extLst>
              </a:tr>
              <a:tr h="19227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553068"/>
                  </a:ext>
                </a:extLst>
              </a:tr>
            </a:tbl>
          </a:graphicData>
        </a:graphic>
      </p:graphicFrame>
      <p:sp>
        <p:nvSpPr>
          <p:cNvPr id="9" name="TextBox 8">
            <a:extLst>
              <a:ext uri="{FF2B5EF4-FFF2-40B4-BE49-F238E27FC236}">
                <a16:creationId xmlns:a16="http://schemas.microsoft.com/office/drawing/2014/main" id="{1A264B61-D16A-969D-D8FD-8CC3DFC47DD5}"/>
              </a:ext>
            </a:extLst>
          </p:cNvPr>
          <p:cNvSpPr txBox="1"/>
          <p:nvPr/>
        </p:nvSpPr>
        <p:spPr>
          <a:xfrm>
            <a:off x="435429" y="2383971"/>
            <a:ext cx="2351314"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2</a:t>
            </a:r>
          </a:p>
        </p:txBody>
      </p:sp>
      <p:sp>
        <p:nvSpPr>
          <p:cNvPr id="10" name="TextBox 9">
            <a:extLst>
              <a:ext uri="{FF2B5EF4-FFF2-40B4-BE49-F238E27FC236}">
                <a16:creationId xmlns:a16="http://schemas.microsoft.com/office/drawing/2014/main" id="{7F7D48B1-D902-9E89-C813-3829631C7811}"/>
              </a:ext>
            </a:extLst>
          </p:cNvPr>
          <p:cNvSpPr txBox="1"/>
          <p:nvPr/>
        </p:nvSpPr>
        <p:spPr>
          <a:xfrm>
            <a:off x="3080657" y="2329542"/>
            <a:ext cx="3037114" cy="1077218"/>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Cỏ</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gần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nước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tươi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tốt</a:t>
            </a:r>
            <a:endParaRPr lang="en-US" sz="32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AA21E1A-6F63-8536-DB10-E34B50E4146D}"/>
              </a:ext>
            </a:extLst>
          </p:cNvPr>
          <p:cNvSpPr txBox="1"/>
          <p:nvPr/>
        </p:nvSpPr>
        <p:spPr>
          <a:xfrm>
            <a:off x="6281057" y="2307770"/>
            <a:ext cx="5257800" cy="1015663"/>
          </a:xfrm>
          <a:prstGeom prst="rect">
            <a:avLst/>
          </a:prstGeom>
          <a:noFill/>
        </p:spPr>
        <p:txBody>
          <a:bodyPr wrap="square" rtlCol="0">
            <a:spAutoFit/>
          </a:bodyPr>
          <a:lstStyle/>
          <a:p>
            <a:pPr algn="just"/>
            <a:r>
              <a:rPr lang="en-US" sz="3000" b="1" dirty="0" err="1">
                <a:latin typeface="Cambria" panose="02040503050406030204" pitchFamily="18" charset="0"/>
                <a:ea typeface="Cambria" panose="02040503050406030204" pitchFamily="18" charset="0"/>
              </a:rPr>
              <a:t>Trâu</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ăn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cỏ</a:t>
            </a:r>
            <a:r>
              <a:rPr lang="en-US" sz="3000" b="1" dirty="0">
                <a:latin typeface="Cambria" panose="02040503050406030204" pitchFamily="18" charset="0"/>
                <a:ea typeface="Cambria" panose="02040503050406030204" pitchFamily="18" charset="0"/>
              </a:rPr>
              <a:t> men </a:t>
            </a:r>
            <a:r>
              <a:rPr lang="en-US" sz="3000" b="1" dirty="0" err="1">
                <a:latin typeface="Cambria" panose="02040503050406030204" pitchFamily="18" charset="0"/>
                <a:ea typeface="Cambria" panose="02040503050406030204" pitchFamily="18" charset="0"/>
              </a:rPr>
              <a:t>theo</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bờ</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suối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rồi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mới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lên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đồi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lên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núi</a:t>
            </a:r>
            <a:r>
              <a:rPr lang="en-US" sz="3000" b="1"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C069A5E9-60B3-2F3B-83AB-0C353D6A7088}"/>
              </a:ext>
            </a:extLst>
          </p:cNvPr>
          <p:cNvSpPr txBox="1"/>
          <p:nvPr/>
        </p:nvSpPr>
        <p:spPr>
          <a:xfrm>
            <a:off x="435429" y="3810000"/>
            <a:ext cx="2351314"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3</a:t>
            </a:r>
          </a:p>
        </p:txBody>
      </p:sp>
      <p:sp>
        <p:nvSpPr>
          <p:cNvPr id="13" name="TextBox 12">
            <a:extLst>
              <a:ext uri="{FF2B5EF4-FFF2-40B4-BE49-F238E27FC236}">
                <a16:creationId xmlns:a16="http://schemas.microsoft.com/office/drawing/2014/main" id="{4E18CCA6-D577-6326-8F4E-AE14F189178E}"/>
              </a:ext>
            </a:extLst>
          </p:cNvPr>
          <p:cNvSpPr txBox="1"/>
          <p:nvPr/>
        </p:nvSpPr>
        <p:spPr>
          <a:xfrm>
            <a:off x="3080657" y="3755571"/>
            <a:ext cx="2786743" cy="1569660"/>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đàn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trâu</a:t>
            </a:r>
            <a:r>
              <a:rPr lang="en-US" sz="3200" b="1" dirty="0">
                <a:latin typeface="Cambria" panose="02040503050406030204" pitchFamily="18" charset="0"/>
                <a:ea typeface="Cambria" panose="02040503050406030204" pitchFamily="18" charset="0"/>
              </a:rPr>
              <a:t> no </a:t>
            </a:r>
            <a:r>
              <a:rPr lang="en-US" sz="3200" b="1" dirty="0" err="1">
                <a:latin typeface="Cambria" panose="02040503050406030204" pitchFamily="18" charset="0"/>
                <a:ea typeface="Cambria" panose="02040503050406030204" pitchFamily="18" charset="0"/>
              </a:rPr>
              <a:t>cỏ</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đằm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suối</a:t>
            </a:r>
            <a:endParaRPr lang="en-US" sz="32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113CBE3C-B202-95D3-B1E2-431C42F8C1EB}"/>
              </a:ext>
            </a:extLst>
          </p:cNvPr>
          <p:cNvSpPr txBox="1"/>
          <p:nvPr/>
        </p:nvSpPr>
        <p:spPr>
          <a:xfrm>
            <a:off x="6281057" y="3733799"/>
            <a:ext cx="5257800" cy="1015663"/>
          </a:xfrm>
          <a:prstGeom prst="rect">
            <a:avLst/>
          </a:prstGeom>
          <a:noFill/>
        </p:spPr>
        <p:txBody>
          <a:bodyPr wrap="square" rtlCol="0">
            <a:spAutoFit/>
          </a:bodyPr>
          <a:lstStyle/>
          <a:p>
            <a:pPr algn="just"/>
            <a:r>
              <a:rPr lang="en-US" sz="3000" b="1" dirty="0" err="1">
                <a:latin typeface="Cambria" panose="02040503050406030204" pitchFamily="18" charset="0"/>
                <a:ea typeface="Cambria" panose="02040503050406030204" pitchFamily="18" charset="0"/>
              </a:rPr>
              <a:t>chúng</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tôi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tha</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thẩn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tìm</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những</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viên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đá</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đẹp</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cho</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mình</a:t>
            </a:r>
            <a:r>
              <a:rPr lang="en-US" sz="3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97105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D4168E0-70C1-113A-7FD6-269EF0F3A326}"/>
              </a:ext>
            </a:extLst>
          </p:cNvPr>
          <p:cNvGrpSpPr/>
          <p:nvPr/>
        </p:nvGrpSpPr>
        <p:grpSpPr>
          <a:xfrm>
            <a:off x="0" y="1143001"/>
            <a:ext cx="10058400" cy="5930313"/>
            <a:chOff x="0" y="1143001"/>
            <a:chExt cx="9299448" cy="5930313"/>
          </a:xfrm>
        </p:grpSpPr>
        <p:sp>
          <p:nvSpPr>
            <p:cNvPr id="3" name="Freeform 11">
              <a:extLst>
                <a:ext uri="{FF2B5EF4-FFF2-40B4-BE49-F238E27FC236}">
                  <a16:creationId xmlns:a16="http://schemas.microsoft.com/office/drawing/2014/main" id="{0BFD92EF-D8C3-48CF-96FE-060D94A0003B}"/>
                </a:ext>
              </a:extLst>
            </p:cNvPr>
            <p:cNvSpPr/>
            <p:nvPr/>
          </p:nvSpPr>
          <p:spPr>
            <a:xfrm>
              <a:off x="2637526" y="1143001"/>
              <a:ext cx="6661922" cy="3525012"/>
            </a:xfrm>
            <a:custGeom>
              <a:avLst/>
              <a:gdLst/>
              <a:ahLst/>
              <a:cxnLst/>
              <a:rect l="l" t="t" r="r" b="b"/>
              <a:pathLst>
                <a:path w="3120176" h="1758999">
                  <a:moveTo>
                    <a:pt x="0" y="0"/>
                  </a:moveTo>
                  <a:lnTo>
                    <a:pt x="3120177" y="0"/>
                  </a:lnTo>
                  <a:lnTo>
                    <a:pt x="3120177" y="1758999"/>
                  </a:lnTo>
                  <a:lnTo>
                    <a:pt x="0" y="17589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group of cartoon kids&#10;&#10;Description automatically generated">
              <a:extLst>
                <a:ext uri="{FF2B5EF4-FFF2-40B4-BE49-F238E27FC236}">
                  <a16:creationId xmlns:a16="http://schemas.microsoft.com/office/drawing/2014/main" id="{EF2FAFEC-906C-2197-DE34-A5458C596E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0" y="2262712"/>
              <a:ext cx="4375922" cy="4810602"/>
            </a:xfrm>
            <a:prstGeom prst="rect">
              <a:avLst/>
            </a:prstGeom>
          </p:spPr>
        </p:pic>
        <p:sp>
          <p:nvSpPr>
            <p:cNvPr id="7" name="TextBox 6">
              <a:extLst>
                <a:ext uri="{FF2B5EF4-FFF2-40B4-BE49-F238E27FC236}">
                  <a16:creationId xmlns:a16="http://schemas.microsoft.com/office/drawing/2014/main" id="{3D6B5278-9FAB-9C3B-1A0F-622A59377AB8}"/>
                </a:ext>
              </a:extLst>
            </p:cNvPr>
            <p:cNvSpPr txBox="1"/>
            <p:nvPr/>
          </p:nvSpPr>
          <p:spPr>
            <a:xfrm>
              <a:off x="4066031" y="1577181"/>
              <a:ext cx="4947339" cy="2308324"/>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4. </a:t>
              </a:r>
              <a:r>
                <a:rPr lang="vi-VN" sz="3600" dirty="0">
                  <a:latin typeface="Cambria" panose="02040503050406030204" pitchFamily="18" charset="0"/>
                  <a:ea typeface="Cambria" panose="02040503050406030204" pitchFamily="18" charset="0"/>
                </a:rPr>
                <a:t>Đặt 1 – 2 câu ghép nói về nhân vật Nai Ngọc trong bài đọc </a:t>
              </a:r>
              <a:r>
                <a:rPr lang="vi-VN" sz="3600" b="1" dirty="0">
                  <a:latin typeface="Cambria" panose="02040503050406030204" pitchFamily="18" charset="0"/>
                  <a:ea typeface="Cambria" panose="02040503050406030204" pitchFamily="18" charset="0"/>
                </a:rPr>
                <a:t>Tiếng hát của người đá</a:t>
              </a:r>
              <a:r>
                <a:rPr lang="vi-VN" sz="3600" dirty="0">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3231677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A313A9C-ABFF-B686-7012-FC587BDC74A7}"/>
              </a:ext>
            </a:extLst>
          </p:cNvPr>
          <p:cNvSpPr txBox="1"/>
          <p:nvPr/>
        </p:nvSpPr>
        <p:spPr>
          <a:xfrm>
            <a:off x="1676400" y="1709057"/>
            <a:ext cx="9100457" cy="3416320"/>
          </a:xfrm>
          <a:prstGeom prst="rect">
            <a:avLst/>
          </a:prstGeom>
          <a:noFill/>
        </p:spPr>
        <p:txBody>
          <a:bodyPr wrap="square" rtlCol="0">
            <a:spAutoFit/>
          </a:bodyPr>
          <a:lstStyle/>
          <a:p>
            <a:pPr algn="just"/>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Tuy Nai Ngọc chỉ là một người đá nhưng cậu bé có một tấm lòng thơm thảo, biết cưu mang và đem hạnh phúc tới cho dân làng. Nai Ngọc không gắn bó được lâu dài với làng, song cậu sẽ mãi là người hùng khó quên trong tâm trí mọi người.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3801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F3D26-B4D4-87FE-63A9-0A7B1570EE82}"/>
              </a:ext>
            </a:extLst>
          </p:cNvPr>
          <p:cNvPicPr>
            <a:picLocks noChangeAspect="1"/>
          </p:cNvPicPr>
          <p:nvPr/>
        </p:nvPicPr>
        <p:blipFill>
          <a:blip r:embed="rId2"/>
          <a:stretch>
            <a:fillRect/>
          </a:stretch>
        </p:blipFill>
        <p:spPr>
          <a:xfrm>
            <a:off x="3627213" y="2298968"/>
            <a:ext cx="7876715" cy="2194750"/>
          </a:xfrm>
          <a:prstGeom prst="rect">
            <a:avLst/>
          </a:prstGeom>
        </p:spPr>
      </p:pic>
    </p:spTree>
    <p:extLst>
      <p:ext uri="{BB962C8B-B14F-4D97-AF65-F5344CB8AC3E}">
        <p14:creationId xmlns:p14="http://schemas.microsoft.com/office/powerpoint/2010/main" val="1168467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a:extLst>
              <a:ext uri="{FF2B5EF4-FFF2-40B4-BE49-F238E27FC236}">
                <a16:creationId xmlns:a16="http://schemas.microsoft.com/office/drawing/2014/main" id="{C276D618-02E3-6DA0-0381-6323EE41B6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16895" y="162871"/>
            <a:ext cx="7530819" cy="2033322"/>
          </a:xfrm>
          <a:prstGeom prst="rect">
            <a:avLst/>
          </a:prstGeom>
        </p:spPr>
      </p:pic>
      <p:pic>
        <p:nvPicPr>
          <p:cNvPr id="5" name="Picture 4">
            <a:extLst>
              <a:ext uri="{FF2B5EF4-FFF2-40B4-BE49-F238E27FC236}">
                <a16:creationId xmlns:a16="http://schemas.microsoft.com/office/drawing/2014/main" id="{22229A6D-6663-14BD-A4E5-EBB7ED4C8637}"/>
              </a:ext>
            </a:extLst>
          </p:cNvPr>
          <p:cNvPicPr>
            <a:picLocks noChangeAspect="1"/>
          </p:cNvPicPr>
          <p:nvPr/>
        </p:nvPicPr>
        <p:blipFill>
          <a:blip r:embed="rId4"/>
          <a:stretch>
            <a:fillRect/>
          </a:stretch>
        </p:blipFill>
        <p:spPr>
          <a:xfrm>
            <a:off x="3518127" y="2784701"/>
            <a:ext cx="8205710" cy="2222728"/>
          </a:xfrm>
          <a:prstGeom prst="rect">
            <a:avLst/>
          </a:prstGeom>
        </p:spPr>
      </p:pic>
      <p:sp>
        <p:nvSpPr>
          <p:cNvPr id="6" name="TextBox 5">
            <a:extLst>
              <a:ext uri="{FF2B5EF4-FFF2-40B4-BE49-F238E27FC236}">
                <a16:creationId xmlns:a16="http://schemas.microsoft.com/office/drawing/2014/main" id="{852EB87F-565B-E3C5-F3CD-1903E0A3AEC9}"/>
              </a:ext>
            </a:extLst>
          </p:cNvPr>
          <p:cNvSpPr txBox="1"/>
          <p:nvPr/>
        </p:nvSpPr>
        <p:spPr>
          <a:xfrm>
            <a:off x="2434481" y="387137"/>
            <a:ext cx="6946284" cy="1354217"/>
          </a:xfrm>
          <a:prstGeom prst="rect">
            <a:avLst/>
          </a:prstGeom>
          <a:noFill/>
        </p:spPr>
        <p:txBody>
          <a:bodyPr wrap="square" lIns="0" tIns="0" rIns="0" bIns="0" rtlCol="0">
            <a:spAutoFit/>
          </a:bodyPr>
          <a:lstStyle/>
          <a:p>
            <a:pPr lvl="0" algn="just"/>
            <a:r>
              <a:rPr lang="en-US" sz="4400" dirty="0">
                <a:latin typeface="Cambria" panose="02040503050406030204" pitchFamily="18" charset="0"/>
                <a:ea typeface="Cambria" panose="02040503050406030204" pitchFamily="18" charset="0"/>
              </a:rPr>
              <a:t>1. </a:t>
            </a:r>
            <a:r>
              <a:rPr lang="vi-VN" sz="4400" dirty="0">
                <a:latin typeface="Cambria" panose="02040503050406030204" pitchFamily="18" charset="0"/>
                <a:ea typeface="Cambria" panose="02040503050406030204" pitchFamily="18" charset="0"/>
              </a:rPr>
              <a:t>Câu dưới đây là câu đơn hay câu ghép?</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28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EB87F-565B-E3C5-F3CD-1903E0A3AEC9}"/>
              </a:ext>
            </a:extLst>
          </p:cNvPr>
          <p:cNvSpPr txBox="1"/>
          <p:nvPr/>
        </p:nvSpPr>
        <p:spPr>
          <a:xfrm>
            <a:off x="2434481" y="387137"/>
            <a:ext cx="6946284" cy="1354217"/>
          </a:xfrm>
          <a:prstGeom prst="rect">
            <a:avLst/>
          </a:prstGeom>
          <a:noFill/>
        </p:spPr>
        <p:txBody>
          <a:bodyPr wrap="square" lIns="0" tIns="0" rIns="0" bIns="0" rtlCol="0">
            <a:spAutoFit/>
          </a:bodyPr>
          <a:lstStyle/>
          <a:p>
            <a:pPr lvl="0" algn="just"/>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2. </a:t>
            </a:r>
            <a:r>
              <a:rPr lang="en-US" sz="4400" dirty="0" err="1">
                <a:solidFill>
                  <a:prstClr val="black"/>
                </a:solidFill>
                <a:latin typeface="Cambria" panose="02040503050406030204" pitchFamily="18" charset="0"/>
                <a:ea typeface="Cambria" panose="02040503050406030204" pitchFamily="18" charset="0"/>
              </a:rPr>
              <a:t>Xác</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định</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chủ</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ngữ</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vị</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ngữ</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của</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trên</a:t>
            </a:r>
            <a:r>
              <a:rPr lang="en-US" sz="4400"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27A7525F-1034-6444-B1D4-64FB0EDE617A}"/>
              </a:ext>
            </a:extLst>
          </p:cNvPr>
          <p:cNvSpPr txBox="1"/>
          <p:nvPr/>
        </p:nvSpPr>
        <p:spPr>
          <a:xfrm>
            <a:off x="3429000" y="2808514"/>
            <a:ext cx="7369628" cy="2340128"/>
          </a:xfrm>
          <a:prstGeom prst="rect">
            <a:avLst/>
          </a:prstGeom>
          <a:noFill/>
        </p:spPr>
        <p:txBody>
          <a:bodyPr wrap="square" rtlCol="0">
            <a:spAutoFit/>
          </a:bodyPr>
          <a:lstStyle/>
          <a:p>
            <a:pPr>
              <a:lnSpc>
                <a:spcPct val="250000"/>
              </a:lnSpc>
            </a:pPr>
            <a:r>
              <a:rPr lang="vi-VN" sz="3200" b="1" dirty="0">
                <a:latin typeface="Cambria" panose="02040503050406030204" pitchFamily="18" charset="0"/>
                <a:ea typeface="Cambria" panose="02040503050406030204" pitchFamily="18" charset="0"/>
              </a:rPr>
              <a:t>Dân làng/ vây quanh em bé, hỏi từ đâu tới, tên em là gì, nhưng em/ chỉ cười. </a:t>
            </a:r>
            <a:endParaRPr lang="en-US" sz="3200" b="1"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D2C1B991-7370-9F43-D9B3-E9ECC664C4A6}"/>
              </a:ext>
            </a:extLst>
          </p:cNvPr>
          <p:cNvCxnSpPr/>
          <p:nvPr/>
        </p:nvCxnSpPr>
        <p:spPr>
          <a:xfrm>
            <a:off x="3570514" y="3842657"/>
            <a:ext cx="15566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19D53C-0F37-2BDB-B885-F7A1FFDBE584}"/>
              </a:ext>
            </a:extLst>
          </p:cNvPr>
          <p:cNvSpPr txBox="1"/>
          <p:nvPr/>
        </p:nvSpPr>
        <p:spPr>
          <a:xfrm>
            <a:off x="3973286" y="3897086"/>
            <a:ext cx="139337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CN</a:t>
            </a:r>
          </a:p>
        </p:txBody>
      </p:sp>
      <p:cxnSp>
        <p:nvCxnSpPr>
          <p:cNvPr id="6" name="Straight Connector 5">
            <a:extLst>
              <a:ext uri="{FF2B5EF4-FFF2-40B4-BE49-F238E27FC236}">
                <a16:creationId xmlns:a16="http://schemas.microsoft.com/office/drawing/2014/main" id="{C4209702-8415-1E66-CD1D-8682A071469C}"/>
              </a:ext>
            </a:extLst>
          </p:cNvPr>
          <p:cNvCxnSpPr>
            <a:cxnSpLocks/>
          </p:cNvCxnSpPr>
          <p:nvPr/>
        </p:nvCxnSpPr>
        <p:spPr>
          <a:xfrm>
            <a:off x="5497285" y="3897086"/>
            <a:ext cx="51707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C84437-5A66-3A79-AD06-EA882D366012}"/>
              </a:ext>
            </a:extLst>
          </p:cNvPr>
          <p:cNvSpPr txBox="1"/>
          <p:nvPr/>
        </p:nvSpPr>
        <p:spPr>
          <a:xfrm>
            <a:off x="8044543" y="3897086"/>
            <a:ext cx="139337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VN</a:t>
            </a:r>
          </a:p>
        </p:txBody>
      </p:sp>
      <p:cxnSp>
        <p:nvCxnSpPr>
          <p:cNvPr id="8" name="Straight Connector 7">
            <a:extLst>
              <a:ext uri="{FF2B5EF4-FFF2-40B4-BE49-F238E27FC236}">
                <a16:creationId xmlns:a16="http://schemas.microsoft.com/office/drawing/2014/main" id="{B866C9E2-5E31-5ED6-C9A3-1579DF98B08B}"/>
              </a:ext>
            </a:extLst>
          </p:cNvPr>
          <p:cNvCxnSpPr>
            <a:cxnSpLocks/>
          </p:cNvCxnSpPr>
          <p:nvPr/>
        </p:nvCxnSpPr>
        <p:spPr>
          <a:xfrm>
            <a:off x="3592285" y="5105401"/>
            <a:ext cx="27432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031222-ED9E-9682-EDC0-E122A4BF2300}"/>
              </a:ext>
            </a:extLst>
          </p:cNvPr>
          <p:cNvCxnSpPr>
            <a:cxnSpLocks/>
          </p:cNvCxnSpPr>
          <p:nvPr/>
        </p:nvCxnSpPr>
        <p:spPr>
          <a:xfrm>
            <a:off x="7913914" y="5094514"/>
            <a:ext cx="6313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27945F-D636-E37D-4124-09694161A657}"/>
              </a:ext>
            </a:extLst>
          </p:cNvPr>
          <p:cNvSpPr txBox="1"/>
          <p:nvPr/>
        </p:nvSpPr>
        <p:spPr>
          <a:xfrm>
            <a:off x="7881258" y="5138057"/>
            <a:ext cx="139337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CN</a:t>
            </a:r>
          </a:p>
        </p:txBody>
      </p:sp>
      <p:cxnSp>
        <p:nvCxnSpPr>
          <p:cNvPr id="11" name="Straight Connector 10">
            <a:extLst>
              <a:ext uri="{FF2B5EF4-FFF2-40B4-BE49-F238E27FC236}">
                <a16:creationId xmlns:a16="http://schemas.microsoft.com/office/drawing/2014/main" id="{C6280C3E-52FA-F5DF-F682-6D68C554DE41}"/>
              </a:ext>
            </a:extLst>
          </p:cNvPr>
          <p:cNvCxnSpPr>
            <a:cxnSpLocks/>
          </p:cNvCxnSpPr>
          <p:nvPr/>
        </p:nvCxnSpPr>
        <p:spPr>
          <a:xfrm>
            <a:off x="8784771" y="5105400"/>
            <a:ext cx="1676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53BEE4-FAE6-59DC-81AF-CD1EECAF4C3E}"/>
              </a:ext>
            </a:extLst>
          </p:cNvPr>
          <p:cNvSpPr txBox="1"/>
          <p:nvPr/>
        </p:nvSpPr>
        <p:spPr>
          <a:xfrm>
            <a:off x="9339943" y="5094514"/>
            <a:ext cx="139337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VN</a:t>
            </a:r>
          </a:p>
        </p:txBody>
      </p:sp>
    </p:spTree>
    <p:extLst>
      <p:ext uri="{BB962C8B-B14F-4D97-AF65-F5344CB8AC3E}">
        <p14:creationId xmlns:p14="http://schemas.microsoft.com/office/powerpoint/2010/main" val="31099271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par>
                                <p:cTn id="47" presetID="2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EB87F-565B-E3C5-F3CD-1903E0A3AEC9}"/>
              </a:ext>
            </a:extLst>
          </p:cNvPr>
          <p:cNvSpPr txBox="1"/>
          <p:nvPr/>
        </p:nvSpPr>
        <p:spPr>
          <a:xfrm>
            <a:off x="2434480" y="387137"/>
            <a:ext cx="8375033" cy="2462213"/>
          </a:xfrm>
          <a:prstGeom prst="rect">
            <a:avLst/>
          </a:prstGeom>
          <a:noFill/>
        </p:spPr>
        <p:txBody>
          <a:bodyPr wrap="square" lIns="0" tIns="0" rIns="0" bIns="0"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Câu 3. Đặt câu.</a:t>
            </a:r>
          </a:p>
          <a:p>
            <a:pPr lvl="0" algn="just"/>
            <a:r>
              <a:rPr lang="vi-VN" sz="3200" dirty="0">
                <a:solidFill>
                  <a:prstClr val="black"/>
                </a:solidFill>
                <a:latin typeface="Cambria" panose="02040503050406030204" pitchFamily="18" charset="0"/>
                <a:ea typeface="Cambria" panose="02040503050406030204" pitchFamily="18" charset="0"/>
              </a:rPr>
              <a:t>a. Một câu đơn về nhân vật Nai Ngọc trong bài </a:t>
            </a:r>
          </a:p>
          <a:p>
            <a:pPr lvl="0" algn="just"/>
            <a:r>
              <a:rPr lang="vi-VN" sz="3200" dirty="0">
                <a:solidFill>
                  <a:prstClr val="black"/>
                </a:solidFill>
                <a:latin typeface="Cambria" panose="02040503050406030204" pitchFamily="18" charset="0"/>
                <a:ea typeface="Cambria" panose="02040503050406030204" pitchFamily="18" charset="0"/>
              </a:rPr>
              <a:t>đọc Tiếng hát người đá.</a:t>
            </a:r>
          </a:p>
          <a:p>
            <a:pPr lvl="0" algn="just"/>
            <a:r>
              <a:rPr lang="vi-VN" sz="3200" dirty="0">
                <a:solidFill>
                  <a:prstClr val="black"/>
                </a:solidFill>
                <a:latin typeface="Cambria" panose="02040503050406030204" pitchFamily="18" charset="0"/>
                <a:ea typeface="Cambria" panose="02040503050406030204" pitchFamily="18" charset="0"/>
              </a:rPr>
              <a:t>b. Một câu ghép về nội dung bài đọc Tiếng hát </a:t>
            </a:r>
          </a:p>
          <a:p>
            <a:pPr lvl="0" algn="just"/>
            <a:r>
              <a:rPr lang="vi-VN" sz="3200" dirty="0">
                <a:solidFill>
                  <a:prstClr val="black"/>
                </a:solidFill>
                <a:latin typeface="Cambria" panose="02040503050406030204" pitchFamily="18" charset="0"/>
                <a:ea typeface="Cambria" panose="02040503050406030204" pitchFamily="18" charset="0"/>
              </a:rPr>
              <a:t>người đá</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69552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EA1FC356-2AA5-1415-A50A-3865AB221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372" y="2133575"/>
            <a:ext cx="7991004" cy="2716383"/>
          </a:xfrm>
          <a:prstGeom prst="rect">
            <a:avLst/>
          </a:prstGeom>
        </p:spPr>
      </p:pic>
    </p:spTree>
    <p:extLst>
      <p:ext uri="{BB962C8B-B14F-4D97-AF65-F5344CB8AC3E}">
        <p14:creationId xmlns:p14="http://schemas.microsoft.com/office/powerpoint/2010/main" val="1536872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324099" y="196334"/>
            <a:ext cx="8496301" cy="646331"/>
          </a:xfrm>
          <a:prstGeom prst="rect">
            <a:avLst/>
          </a:prstGeom>
          <a:noFill/>
        </p:spPr>
        <p:txBody>
          <a:bodyPr wrap="square">
            <a:spAutoFit/>
          </a:bodyPr>
          <a:lstStyle/>
          <a:p>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1.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Đọc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câu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sau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và</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thực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hiện</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yêu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cầu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vi-VN" sz="36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9B63C47-BB77-D80A-6842-740C1285B051}"/>
              </a:ext>
            </a:extLst>
          </p:cNvPr>
          <p:cNvSpPr txBox="1"/>
          <p:nvPr/>
        </p:nvSpPr>
        <p:spPr>
          <a:xfrm>
            <a:off x="1556656" y="1175657"/>
            <a:ext cx="10395857"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Trời không mưa. Ruộng đồng khô hạn, nứt nẻ.</a:t>
            </a:r>
          </a:p>
          <a:p>
            <a:pPr algn="just"/>
            <a:r>
              <a:rPr lang="vi-VN" sz="3600" b="0" i="0" dirty="0">
                <a:solidFill>
                  <a:srgbClr val="000000"/>
                </a:solidFill>
                <a:effectLst/>
                <a:latin typeface="Cambria" panose="02040503050406030204" pitchFamily="18" charset="0"/>
                <a:ea typeface="Cambria" panose="02040503050406030204" pitchFamily="18" charset="0"/>
              </a:rPr>
              <a:t>b. Trời không mưa nên ruộng đồng khô hạn, nứt nẻ.</a:t>
            </a:r>
          </a:p>
          <a:p>
            <a:pPr algn="just"/>
            <a:r>
              <a:rPr lang="vi-VN" sz="3600" b="0" i="0" dirty="0">
                <a:solidFill>
                  <a:srgbClr val="000000"/>
                </a:solidFill>
                <a:effectLst/>
                <a:latin typeface="Cambria" panose="02040503050406030204" pitchFamily="18" charset="0"/>
                <a:ea typeface="Cambria" panose="02040503050406030204" pitchFamily="18" charset="0"/>
              </a:rPr>
              <a:t>– Xác định chủ ngữ, vị ngữ của mỗi câu ở ví dụ a.</a:t>
            </a:r>
          </a:p>
          <a:p>
            <a:pPr algn="just"/>
            <a:r>
              <a:rPr lang="vi-VN" sz="3600" b="0" i="0" dirty="0">
                <a:solidFill>
                  <a:srgbClr val="000000"/>
                </a:solidFill>
                <a:effectLst/>
                <a:latin typeface="Cambria" panose="02040503050406030204" pitchFamily="18" charset="0"/>
                <a:ea typeface="Cambria" panose="02040503050406030204" pitchFamily="18" charset="0"/>
              </a:rPr>
              <a:t>– Câu ở ví dụ b có mấy cụm chủ ngữ – vị ngữ? Từ </a:t>
            </a:r>
            <a:r>
              <a:rPr lang="vi-VN" sz="3600" b="0" i="1"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có tác dụng gì trong câu?</a:t>
            </a:r>
          </a:p>
          <a:p>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086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A5602-1093-68A7-EBD4-829A4652F142}"/>
              </a:ext>
            </a:extLst>
          </p:cNvPr>
          <p:cNvSpPr txBox="1"/>
          <p:nvPr/>
        </p:nvSpPr>
        <p:spPr>
          <a:xfrm>
            <a:off x="2324099" y="386"/>
            <a:ext cx="7705725" cy="707886"/>
          </a:xfrm>
          <a:prstGeom prst="rect">
            <a:avLst/>
          </a:prstGeom>
          <a:noFill/>
        </p:spPr>
        <p:txBody>
          <a:bodyPr wrap="square">
            <a:spAutoFit/>
          </a:bodyPr>
          <a:lstStyle/>
          <a:p>
            <a:pPr algn="ct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Hoàn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thành</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phiếu</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học</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tập</a:t>
            </a:r>
            <a:endParaRPr lang="vi-VN"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0D6AE50-CFDE-6075-1762-9A520A95327F}"/>
              </a:ext>
            </a:extLst>
          </p:cNvPr>
          <p:cNvPicPr>
            <a:picLocks noChangeAspect="1"/>
          </p:cNvPicPr>
          <p:nvPr/>
        </p:nvPicPr>
        <p:blipFill>
          <a:blip r:embed="rId2"/>
          <a:stretch>
            <a:fillRect/>
          </a:stretch>
        </p:blipFill>
        <p:spPr>
          <a:xfrm>
            <a:off x="3507920" y="708272"/>
            <a:ext cx="5338082" cy="5858870"/>
          </a:xfrm>
          <a:prstGeom prst="rect">
            <a:avLst/>
          </a:prstGeom>
        </p:spPr>
      </p:pic>
    </p:spTree>
    <p:extLst>
      <p:ext uri="{BB962C8B-B14F-4D97-AF65-F5344CB8AC3E}">
        <p14:creationId xmlns:p14="http://schemas.microsoft.com/office/powerpoint/2010/main" val="3771091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AC2750-42D0-9252-5D3D-685F15806049}"/>
              </a:ext>
            </a:extLst>
          </p:cNvPr>
          <p:cNvGraphicFramePr>
            <a:graphicFrameLocks noGrp="1"/>
          </p:cNvGraphicFramePr>
          <p:nvPr>
            <p:extLst>
              <p:ext uri="{D42A27DB-BD31-4B8C-83A1-F6EECF244321}">
                <p14:modId xmlns:p14="http://schemas.microsoft.com/office/powerpoint/2010/main" val="2096898124"/>
              </p:ext>
            </p:extLst>
          </p:nvPr>
        </p:nvGraphicFramePr>
        <p:xfrm>
          <a:off x="1621971" y="197151"/>
          <a:ext cx="9296400" cy="4200676"/>
        </p:xfrm>
        <a:graphic>
          <a:graphicData uri="http://schemas.openxmlformats.org/drawingml/2006/table">
            <a:tbl>
              <a:tblPr firstRow="1" bandRow="1">
                <a:tableStyleId>{7DF18680-E054-41AD-8BC1-D1AEF772440D}</a:tableStyleId>
              </a:tblPr>
              <a:tblGrid>
                <a:gridCol w="3098800">
                  <a:extLst>
                    <a:ext uri="{9D8B030D-6E8A-4147-A177-3AD203B41FA5}">
                      <a16:colId xmlns:a16="http://schemas.microsoft.com/office/drawing/2014/main" val="3800386005"/>
                    </a:ext>
                  </a:extLst>
                </a:gridCol>
                <a:gridCol w="3098800">
                  <a:extLst>
                    <a:ext uri="{9D8B030D-6E8A-4147-A177-3AD203B41FA5}">
                      <a16:colId xmlns:a16="http://schemas.microsoft.com/office/drawing/2014/main" val="1508262701"/>
                    </a:ext>
                  </a:extLst>
                </a:gridCol>
                <a:gridCol w="3098800">
                  <a:extLst>
                    <a:ext uri="{9D8B030D-6E8A-4147-A177-3AD203B41FA5}">
                      <a16:colId xmlns:a16="http://schemas.microsoft.com/office/drawing/2014/main" val="4043442045"/>
                    </a:ext>
                  </a:extLst>
                </a:gridCol>
              </a:tblGrid>
              <a:tr h="908866">
                <a:tc>
                  <a:txBody>
                    <a:bodyPr/>
                    <a:lstStyle/>
                    <a:p>
                      <a:pPr algn="ctr"/>
                      <a:r>
                        <a:rPr lang="en-US" sz="4000" dirty="0" err="1">
                          <a:latin typeface="Cambria" panose="02040503050406030204" pitchFamily="18" charset="0"/>
                          <a:ea typeface="Cambria" panose="02040503050406030204" pitchFamily="18" charset="0"/>
                        </a:rPr>
                        <a:t>Câu</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latin typeface="Cambria" panose="02040503050406030204" pitchFamily="18" charset="0"/>
                          <a:ea typeface="Cambria" panose="02040503050406030204" pitchFamily="18" charset="0"/>
                        </a:rPr>
                        <a:t>Chủ</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ngữ</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latin typeface="Cambria" panose="02040503050406030204" pitchFamily="18" charset="0"/>
                          <a:ea typeface="Cambria" panose="02040503050406030204" pitchFamily="18" charset="0"/>
                        </a:rPr>
                        <a:t>Vị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ngữ</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65536"/>
                  </a:ext>
                </a:extLst>
              </a:tr>
              <a:tr h="16459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8158387"/>
                  </a:ext>
                </a:extLst>
              </a:tr>
              <a:tr h="16459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392054"/>
                  </a:ext>
                </a:extLst>
              </a:tr>
            </a:tbl>
          </a:graphicData>
        </a:graphic>
      </p:graphicFrame>
      <p:sp>
        <p:nvSpPr>
          <p:cNvPr id="9" name="TextBox 8">
            <a:extLst>
              <a:ext uri="{FF2B5EF4-FFF2-40B4-BE49-F238E27FC236}">
                <a16:creationId xmlns:a16="http://schemas.microsoft.com/office/drawing/2014/main" id="{171AEFA1-0615-8D2B-16A3-B7717DE150A2}"/>
              </a:ext>
            </a:extLst>
          </p:cNvPr>
          <p:cNvSpPr txBox="1"/>
          <p:nvPr/>
        </p:nvSpPr>
        <p:spPr>
          <a:xfrm>
            <a:off x="1883229" y="1741714"/>
            <a:ext cx="2656114"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Trời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endParaRPr lang="en-US" sz="28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C7EAD7F-5449-17D6-40E6-597CD5F10D2E}"/>
              </a:ext>
            </a:extLst>
          </p:cNvPr>
          <p:cNvSpPr txBox="1"/>
          <p:nvPr/>
        </p:nvSpPr>
        <p:spPr>
          <a:xfrm>
            <a:off x="5693229" y="1730829"/>
            <a:ext cx="1447800"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Trời</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173C564-5FE8-825E-CB3B-BB253AC6BE22}"/>
              </a:ext>
            </a:extLst>
          </p:cNvPr>
          <p:cNvSpPr txBox="1"/>
          <p:nvPr/>
        </p:nvSpPr>
        <p:spPr>
          <a:xfrm>
            <a:off x="8327572" y="1654629"/>
            <a:ext cx="2329542"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endParaRPr lang="en-US" sz="28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5132918-625B-79BE-BC47-E0834B7DCBFB}"/>
              </a:ext>
            </a:extLst>
          </p:cNvPr>
          <p:cNvSpPr txBox="1"/>
          <p:nvPr/>
        </p:nvSpPr>
        <p:spPr>
          <a:xfrm>
            <a:off x="1905000" y="3222172"/>
            <a:ext cx="2656114"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Ruộng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nẻ</a:t>
            </a:r>
            <a:endParaRPr lang="en-US" sz="28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BF72A750-FCD8-FF55-3F21-8940F00B1EDF}"/>
              </a:ext>
            </a:extLst>
          </p:cNvPr>
          <p:cNvSpPr txBox="1"/>
          <p:nvPr/>
        </p:nvSpPr>
        <p:spPr>
          <a:xfrm>
            <a:off x="5312228" y="3331030"/>
            <a:ext cx="2155372"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Ruộng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đồng</a:t>
            </a:r>
            <a:endParaRPr lang="en-US" sz="28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B40787F-3421-E5B5-30E7-22086C2D90B8}"/>
              </a:ext>
            </a:extLst>
          </p:cNvPr>
          <p:cNvSpPr txBox="1"/>
          <p:nvPr/>
        </p:nvSpPr>
        <p:spPr>
          <a:xfrm>
            <a:off x="8011886" y="3320145"/>
            <a:ext cx="2786743"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Khô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nẻ</a:t>
            </a:r>
            <a:endParaRPr lang="en-US" sz="2800" dirty="0">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E2D0B9B8-C8BE-4900-A2F0-F62E97F2ED80}"/>
              </a:ext>
            </a:extLst>
          </p:cNvPr>
          <p:cNvSpPr/>
          <p:nvPr/>
        </p:nvSpPr>
        <p:spPr>
          <a:xfrm>
            <a:off x="718456" y="4767941"/>
            <a:ext cx="11157857" cy="182880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mbria" panose="02040503050406030204" pitchFamily="18" charset="0"/>
                <a:ea typeface="Cambria" panose="02040503050406030204" pitchFamily="18" charset="0"/>
              </a:rPr>
              <a:t> Câu ở phần b có hai </a:t>
            </a:r>
            <a:r>
              <a:rPr lang="vi-VN" sz="3600" b="1" dirty="0">
                <a:solidFill>
                  <a:srgbClr val="FF0000"/>
                </a:solidFill>
                <a:latin typeface="Cambria" panose="02040503050406030204" pitchFamily="18" charset="0"/>
                <a:ea typeface="Cambria" panose="02040503050406030204" pitchFamily="18" charset="0"/>
              </a:rPr>
              <a:t>cụm chủ ngữ – vị ngữ</a:t>
            </a:r>
            <a:r>
              <a:rPr lang="vi-VN" sz="3600" dirty="0">
                <a:solidFill>
                  <a:srgbClr val="FF0000"/>
                </a:solidFill>
                <a:latin typeface="Cambria" panose="02040503050406030204" pitchFamily="18" charset="0"/>
                <a:ea typeface="Cambria" panose="02040503050406030204" pitchFamily="18" charset="0"/>
              </a:rPr>
              <a:t>. Từ </a:t>
            </a:r>
            <a:r>
              <a:rPr lang="vi-VN" sz="3600" b="1" i="1" dirty="0">
                <a:solidFill>
                  <a:srgbClr val="FF0000"/>
                </a:solidFill>
                <a:latin typeface="Cambria" panose="02040503050406030204" pitchFamily="18" charset="0"/>
                <a:ea typeface="Cambria" panose="02040503050406030204" pitchFamily="18" charset="0"/>
              </a:rPr>
              <a:t>nên</a:t>
            </a:r>
            <a:r>
              <a:rPr lang="vi-VN" sz="3600" dirty="0">
                <a:solidFill>
                  <a:srgbClr val="FF0000"/>
                </a:solidFill>
                <a:latin typeface="Cambria" panose="02040503050406030204" pitchFamily="18" charset="0"/>
                <a:ea typeface="Cambria" panose="02040503050406030204" pitchFamily="18" charset="0"/>
              </a:rPr>
              <a:t> có tác dụng: nối các ý được thể hiện ở hai cụm chủ ngữ – vị ngữ đó</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0755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166257" y="7888"/>
            <a:ext cx="8431639" cy="1569660"/>
          </a:xfrm>
          <a:prstGeom prst="rect">
            <a:avLst/>
          </a:prstGeom>
          <a:noFill/>
        </p:spPr>
        <p:txBody>
          <a:bodyPr wrap="square">
            <a:spAutoFit/>
          </a:bodyPr>
          <a:lstStyle/>
          <a:p>
            <a:pPr algn="just"/>
            <a:r>
              <a:rPr lang="en-US" sz="3200" b="1" dirty="0">
                <a:solidFill>
                  <a:srgbClr val="C00000"/>
                </a:solidFill>
                <a:latin typeface="Cambria" panose="02040503050406030204" pitchFamily="18" charset="0"/>
                <a:ea typeface="Cambria" panose="02040503050406030204" pitchFamily="18" charset="0"/>
                <a:cs typeface="Calibri" panose="020F0502020204030204" pitchFamily="34" charset="0"/>
              </a:rPr>
              <a:t>2. </a:t>
            </a: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Xác định câu có hai cụm chủ ngữ – vị ngữ trong đoạn văn dưới đây. Từ nào có tác dụng nối các cụm chủ ngữ – vị ngữ đó?</a:t>
            </a:r>
          </a:p>
        </p:txBody>
      </p:sp>
      <p:sp>
        <p:nvSpPr>
          <p:cNvPr id="2" name="Rectangle: Rounded Corners 1">
            <a:extLst>
              <a:ext uri="{FF2B5EF4-FFF2-40B4-BE49-F238E27FC236}">
                <a16:creationId xmlns:a16="http://schemas.microsoft.com/office/drawing/2014/main" id="{BF7AF464-329A-CCCF-C969-1AA6199C2171}"/>
              </a:ext>
            </a:extLst>
          </p:cNvPr>
          <p:cNvSpPr/>
          <p:nvPr/>
        </p:nvSpPr>
        <p:spPr>
          <a:xfrm>
            <a:off x="642257" y="2623457"/>
            <a:ext cx="11125200" cy="23077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2E49D0E2-04F2-3D19-6F2E-DEBA4DC80FE1}"/>
              </a:ext>
            </a:extLst>
          </p:cNvPr>
          <p:cNvGraphicFramePr>
            <a:graphicFrameLocks noGrp="1"/>
          </p:cNvGraphicFramePr>
          <p:nvPr>
            <p:extLst>
              <p:ext uri="{D42A27DB-BD31-4B8C-83A1-F6EECF244321}">
                <p14:modId xmlns:p14="http://schemas.microsoft.com/office/powerpoint/2010/main" val="742152283"/>
              </p:ext>
            </p:extLst>
          </p:nvPr>
        </p:nvGraphicFramePr>
        <p:xfrm>
          <a:off x="925286" y="2721429"/>
          <a:ext cx="10744200" cy="1950720"/>
        </p:xfrm>
        <a:graphic>
          <a:graphicData uri="http://schemas.openxmlformats.org/drawingml/2006/table">
            <a:tbl>
              <a:tblPr/>
              <a:tblGrid>
                <a:gridCol w="10744200">
                  <a:extLst>
                    <a:ext uri="{9D8B030D-6E8A-4147-A177-3AD203B41FA5}">
                      <a16:colId xmlns:a16="http://schemas.microsoft.com/office/drawing/2014/main" val="2125440903"/>
                    </a:ext>
                  </a:extLst>
                </a:gridCol>
              </a:tblGrid>
              <a:tr h="1554185">
                <a:tc>
                  <a:txBody>
                    <a:bodyPr/>
                    <a:lstStyle/>
                    <a:p>
                      <a:pPr algn="just"/>
                      <a:r>
                        <a:rPr lang="vi-VN" sz="3200" baseline="30000" dirty="0">
                          <a:solidFill>
                            <a:srgbClr val="000000"/>
                          </a:solidFill>
                          <a:effectLst/>
                          <a:latin typeface="Cambria" panose="02040503050406030204" pitchFamily="18" charset="0"/>
                          <a:ea typeface="Cambria" panose="02040503050406030204" pitchFamily="18" charset="0"/>
                        </a:rPr>
                        <a:t>(1) </a:t>
                      </a:r>
                      <a:r>
                        <a:rPr lang="vi-VN" sz="3200" dirty="0">
                          <a:solidFill>
                            <a:srgbClr val="000000"/>
                          </a:solidFill>
                          <a:effectLst/>
                          <a:latin typeface="Cambria" panose="02040503050406030204" pitchFamily="18" charset="0"/>
                          <a:ea typeface="Cambria" panose="02040503050406030204" pitchFamily="18" charset="0"/>
                        </a:rPr>
                        <a:t>Những cánh buồm chung thuỷ cùng con người vượt qua bao nhiêu sóng nước, thời gian. </a:t>
                      </a:r>
                      <a:r>
                        <a:rPr lang="vi-VN" sz="3200" baseline="30000" dirty="0">
                          <a:solidFill>
                            <a:srgbClr val="000000"/>
                          </a:solidFill>
                          <a:effectLst/>
                          <a:latin typeface="Cambria" panose="02040503050406030204" pitchFamily="18" charset="0"/>
                          <a:ea typeface="Cambria" panose="02040503050406030204" pitchFamily="18" charset="0"/>
                        </a:rPr>
                        <a:t>(2) </a:t>
                      </a:r>
                      <a:r>
                        <a:rPr lang="vi-VN" sz="3200" dirty="0">
                          <a:solidFill>
                            <a:srgbClr val="000000"/>
                          </a:solidFill>
                          <a:effectLst/>
                          <a:latin typeface="Cambria" panose="02040503050406030204" pitchFamily="18" charset="0"/>
                          <a:ea typeface="Cambria" panose="02040503050406030204" pitchFamily="18" charset="0"/>
                        </a:rPr>
                        <a:t>Đến nay, con người đã có những con tàu to lớn vượt biển khơi, nhưng những cánh buồm vẫn sống mãi cùng sông nước và con người.</a:t>
                      </a:r>
                    </a:p>
                  </a:txBody>
                  <a:tcPr marL="0" marR="0" marT="0" marB="0">
                    <a:lnL>
                      <a:noFill/>
                    </a:lnL>
                    <a:lnR>
                      <a:noFill/>
                    </a:lnR>
                    <a:lnT>
                      <a:noFill/>
                    </a:lnT>
                    <a:lnB>
                      <a:noFill/>
                    </a:lnB>
                    <a:noFill/>
                  </a:tcPr>
                </a:tc>
                <a:extLst>
                  <a:ext uri="{0D108BD9-81ED-4DB2-BD59-A6C34878D82A}">
                    <a16:rowId xmlns:a16="http://schemas.microsoft.com/office/drawing/2014/main" val="3807371804"/>
                  </a:ext>
                </a:extLst>
              </a:tr>
            </a:tbl>
          </a:graphicData>
        </a:graphic>
      </p:graphicFrame>
    </p:spTree>
    <p:extLst>
      <p:ext uri="{BB962C8B-B14F-4D97-AF65-F5344CB8AC3E}">
        <p14:creationId xmlns:p14="http://schemas.microsoft.com/office/powerpoint/2010/main" val="3354929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150363" y="566678"/>
            <a:ext cx="8264653" cy="769441"/>
          </a:xfrm>
          <a:prstGeom prst="rect">
            <a:avLst/>
          </a:prstGeom>
          <a:noFill/>
        </p:spPr>
        <p:txBody>
          <a:bodyPr wrap="square">
            <a:spAutoFit/>
          </a:bodyPr>
          <a:lstStyle/>
          <a:p>
            <a:pPr algn="ct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Câu</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có</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2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cụm</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chủ</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ngữ</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vị</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ngữ</a:t>
            </a:r>
            <a:endParaRPr lang="vi-VN" sz="4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E06D3AF-6CE1-7E5E-6ED5-298A76ADE0E7}"/>
              </a:ext>
            </a:extLst>
          </p:cNvPr>
          <p:cNvSpPr txBox="1"/>
          <p:nvPr/>
        </p:nvSpPr>
        <p:spPr>
          <a:xfrm>
            <a:off x="1338944" y="2155371"/>
            <a:ext cx="9938657" cy="1754326"/>
          </a:xfrm>
          <a:prstGeom prst="rect">
            <a:avLst/>
          </a:prstGeom>
          <a:noFill/>
        </p:spPr>
        <p:txBody>
          <a:bodyPr wrap="square" rtlCol="0">
            <a:spAutoFit/>
          </a:bodyPr>
          <a:lstStyle/>
          <a:p>
            <a:pPr algn="just"/>
            <a:r>
              <a:rPr lang="vi-VN" sz="3600" baseline="30000" dirty="0">
                <a:solidFill>
                  <a:srgbClr val="000000"/>
                </a:solidFill>
                <a:latin typeface="Cambria" panose="02040503050406030204" pitchFamily="18" charset="0"/>
                <a:ea typeface="Cambria" panose="02040503050406030204" pitchFamily="18" charset="0"/>
              </a:rPr>
              <a:t>(2) </a:t>
            </a:r>
            <a:r>
              <a:rPr lang="vi-VN" sz="3600" b="1" i="1" dirty="0">
                <a:effectLst/>
                <a:latin typeface="Cambria" panose="02040503050406030204" pitchFamily="18" charset="0"/>
                <a:ea typeface="Cambria" panose="02040503050406030204" pitchFamily="18" charset="0"/>
              </a:rPr>
              <a:t>Đến nay, con người </a:t>
            </a:r>
            <a:r>
              <a:rPr lang="nl-NL" sz="3600" b="1" i="1" dirty="0">
                <a:effectLst/>
                <a:latin typeface="Cambria" panose="02040503050406030204" pitchFamily="18" charset="0"/>
                <a:ea typeface="Cambria" panose="02040503050406030204" pitchFamily="18" charset="0"/>
              </a:rPr>
              <a:t>/</a:t>
            </a:r>
            <a:r>
              <a:rPr lang="vi-VN" sz="3600" b="1" i="1" dirty="0">
                <a:effectLst/>
                <a:latin typeface="Cambria" panose="02040503050406030204" pitchFamily="18" charset="0"/>
                <a:ea typeface="Cambria" panose="02040503050406030204" pitchFamily="18" charset="0"/>
              </a:rPr>
              <a:t>đã có những con tàu to lớn vượt biển khơi, nhưng những cánh buồm</a:t>
            </a:r>
            <a:r>
              <a:rPr lang="nl-NL" sz="3600" b="1" i="1" dirty="0">
                <a:effectLst/>
                <a:latin typeface="Cambria" panose="02040503050406030204" pitchFamily="18" charset="0"/>
                <a:ea typeface="Cambria" panose="02040503050406030204" pitchFamily="18" charset="0"/>
              </a:rPr>
              <a:t>/</a:t>
            </a:r>
            <a:r>
              <a:rPr lang="vi-VN" sz="3600" b="1" i="1" dirty="0">
                <a:effectLst/>
                <a:latin typeface="Cambria" panose="02040503050406030204" pitchFamily="18" charset="0"/>
                <a:ea typeface="Cambria" panose="02040503050406030204" pitchFamily="18" charset="0"/>
              </a:rPr>
              <a:t> vẫn sống mãi cùng sông nước và con người</a:t>
            </a:r>
            <a:r>
              <a:rPr lang="nl-NL" sz="3600" b="1" i="1" dirty="0">
                <a:effectLst/>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723DC40-6501-2B4C-3E38-D6D76FFE0635}"/>
              </a:ext>
            </a:extLst>
          </p:cNvPr>
          <p:cNvSpPr/>
          <p:nvPr/>
        </p:nvSpPr>
        <p:spPr>
          <a:xfrm>
            <a:off x="664028" y="4223657"/>
            <a:ext cx="11125200" cy="14695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latin typeface="Cambria" panose="02040503050406030204" pitchFamily="18" charset="0"/>
                <a:ea typeface="Cambria" panose="02040503050406030204" pitchFamily="18" charset="0"/>
              </a:rPr>
              <a:t>Từ </a:t>
            </a:r>
            <a:r>
              <a:rPr lang="vi-VN" sz="4000" b="1" dirty="0">
                <a:solidFill>
                  <a:srgbClr val="FF0000"/>
                </a:solidFill>
                <a:latin typeface="Cambria" panose="02040503050406030204" pitchFamily="18" charset="0"/>
                <a:ea typeface="Cambria" panose="02040503050406030204" pitchFamily="18" charset="0"/>
              </a:rPr>
              <a:t>nhưng</a:t>
            </a:r>
            <a:r>
              <a:rPr lang="vi-VN" sz="4000" dirty="0">
                <a:solidFill>
                  <a:srgbClr val="FF0000"/>
                </a:solidFill>
                <a:latin typeface="Cambria" panose="02040503050406030204" pitchFamily="18" charset="0"/>
                <a:ea typeface="Cambria" panose="02040503050406030204" pitchFamily="18" charset="0"/>
              </a:rPr>
              <a:t> trong câu trên có tác dụng nối các cụm chủ ngữ – vị ngữ</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257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023D8599-B8CD-40E2-A47D-00BC25B66A7E}"/>
              </a:ext>
            </a:extLst>
          </p:cNvPr>
          <p:cNvSpPr/>
          <p:nvPr/>
        </p:nvSpPr>
        <p:spPr>
          <a:xfrm>
            <a:off x="3635829" y="320217"/>
            <a:ext cx="8414657" cy="5275040"/>
          </a:xfrm>
          <a:prstGeom prst="wedgeRoundRectCallout">
            <a:avLst>
              <a:gd name="adj1" fmla="val -56266"/>
              <a:gd name="adj2" fmla="val -29982"/>
              <a:gd name="adj3" fmla="val 16667"/>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Calibri" panose="020F0502020204030204" pitchFamily="34" charset="0"/>
                <a:cs typeface="Calibri" panose="020F0502020204030204" pitchFamily="34" charset="0"/>
              </a:rPr>
              <a:t>Câu đơn là câu có một cụm chủ ngữ – vị ngữ.</a:t>
            </a:r>
          </a:p>
          <a:p>
            <a:pPr lvl="0" algn="just"/>
            <a:r>
              <a:rPr lang="vi-VN" sz="4000" dirty="0">
                <a:solidFill>
                  <a:prstClr val="black"/>
                </a:solidFill>
                <a:latin typeface="Calibri" panose="020F0502020204030204" pitchFamily="34" charset="0"/>
                <a:cs typeface="Calibri" panose="020F0502020204030204" pitchFamily="34" charset="0"/>
              </a:rPr>
              <a:t>– Câu ghép là câu gồm các cụm chủ ngữ – vị ngữ ghép lại. Mỗi cụm chủ ngữ – vị ngữ trong câu ghép được gọi là một vế câu. Các vế trong câu ghép có sự kết nối chặt chẽ với nhau.</a:t>
            </a:r>
          </a:p>
        </p:txBody>
      </p:sp>
    </p:spTree>
    <p:extLst>
      <p:ext uri="{BB962C8B-B14F-4D97-AF65-F5344CB8AC3E}">
        <p14:creationId xmlns:p14="http://schemas.microsoft.com/office/powerpoint/2010/main" val="65878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287B3F8-CAAF-A7DA-5100-13B242A3AB03}"/>
              </a:ext>
            </a:extLst>
          </p:cNvPr>
          <p:cNvSpPr txBox="1"/>
          <p:nvPr/>
        </p:nvSpPr>
        <p:spPr>
          <a:xfrm>
            <a:off x="2324099" y="196334"/>
            <a:ext cx="8496301" cy="1200329"/>
          </a:xfrm>
          <a:prstGeom prst="rect">
            <a:avLst/>
          </a:prstGeom>
          <a:noFill/>
        </p:spPr>
        <p:txBody>
          <a:bodyPr wrap="square">
            <a:spAutoFit/>
          </a:bodyPr>
          <a:lstStyle/>
          <a:p>
            <a:pPr lvl="0" algn="just"/>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3. </a:t>
            </a:r>
            <a:r>
              <a:rPr lang="vi-VN" sz="3600" b="1" dirty="0">
                <a:solidFill>
                  <a:srgbClr val="C00000"/>
                </a:solidFill>
                <a:latin typeface="Calibri" panose="020F0502020204030204" pitchFamily="34" charset="0"/>
                <a:ea typeface="Calibri" panose="020F0502020204030204" pitchFamily="34" charset="0"/>
                <a:cs typeface="Calibri" panose="020F0502020204030204" pitchFamily="34" charset="0"/>
              </a:rPr>
              <a:t>Tìm câu ghép trong đoạn văn dưới đây và xác định các vế trong mỗi câu ghép.</a:t>
            </a:r>
            <a:endParaRPr kumimoji="0" lang="vi-VN"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FD01520-F348-DC5F-C439-6A4AFD0BC47F}"/>
              </a:ext>
            </a:extLst>
          </p:cNvPr>
          <p:cNvPicPr>
            <a:picLocks noChangeAspect="1"/>
          </p:cNvPicPr>
          <p:nvPr/>
        </p:nvPicPr>
        <p:blipFill>
          <a:blip r:embed="rId2"/>
          <a:stretch>
            <a:fillRect/>
          </a:stretch>
        </p:blipFill>
        <p:spPr>
          <a:xfrm>
            <a:off x="0" y="2198913"/>
            <a:ext cx="12243515" cy="3722915"/>
          </a:xfrm>
          <a:prstGeom prst="rect">
            <a:avLst/>
          </a:prstGeom>
        </p:spPr>
      </p:pic>
    </p:spTree>
    <p:extLst>
      <p:ext uri="{BB962C8B-B14F-4D97-AF65-F5344CB8AC3E}">
        <p14:creationId xmlns:p14="http://schemas.microsoft.com/office/powerpoint/2010/main" val="3180045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571</Words>
  <Application>Microsoft Office PowerPoint</Application>
  <PresentationFormat>Widescreen</PresentationFormat>
  <Paragraphs>53</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.VnAristote</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10</cp:lastModifiedBy>
  <cp:revision>36</cp:revision>
  <dcterms:created xsi:type="dcterms:W3CDTF">2024-09-03T18:15:03Z</dcterms:created>
  <dcterms:modified xsi:type="dcterms:W3CDTF">2026-01-13T10:56:25Z</dcterms:modified>
</cp:coreProperties>
</file>