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8" r:id="rId2"/>
    <p:sldId id="297" r:id="rId3"/>
    <p:sldId id="332" r:id="rId4"/>
    <p:sldId id="256" r:id="rId5"/>
    <p:sldId id="285" r:id="rId6"/>
    <p:sldId id="289" r:id="rId7"/>
    <p:sldId id="261" r:id="rId8"/>
    <p:sldId id="333" r:id="rId9"/>
    <p:sldId id="334" r:id="rId10"/>
    <p:sldId id="314" r:id="rId11"/>
    <p:sldId id="336" r:id="rId12"/>
    <p:sldId id="337" r:id="rId13"/>
  </p:sldIdLst>
  <p:sldSz cx="12192000" cy="6858000"/>
  <p:notesSz cx="6858000" cy="9144000"/>
  <p:custDataLst>
    <p:tags r:id="rId1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500E2"/>
    <a:srgbClr val="BADDF6"/>
    <a:srgbClr val="918DFF"/>
    <a:srgbClr val="21518F"/>
    <a:srgbClr val="5897C4"/>
    <a:srgbClr val="0400A4"/>
    <a:srgbClr val="4743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89030" autoAdjust="0"/>
  </p:normalViewPr>
  <p:slideViewPr>
    <p:cSldViewPr snapToGrid="0">
      <p:cViewPr varScale="1">
        <p:scale>
          <a:sx n="91" d="100"/>
          <a:sy n="91" d="100"/>
        </p:scale>
        <p:origin x="504"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3842AF-8266-421D-B40F-A8E474FEBCB9}" type="datetimeFigureOut">
              <a:rPr lang="zh-CN" altLang="en-US" smtClean="0"/>
              <a:t>2026/1/13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303D30-D459-4579-8B63-A951EA9B591F}" type="slidenum">
              <a:rPr lang="zh-CN" altLang="en-US" smtClean="0"/>
              <a:t>‹#›</a:t>
            </a:fld>
            <a:endParaRPr lang="zh-CN" altLang="en-US"/>
          </a:p>
        </p:txBody>
      </p:sp>
    </p:spTree>
    <p:extLst>
      <p:ext uri="{BB962C8B-B14F-4D97-AF65-F5344CB8AC3E}">
        <p14:creationId xmlns:p14="http://schemas.microsoft.com/office/powerpoint/2010/main" val="40200186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8303D30-D459-4579-8B63-A951EA9B591F}" type="slidenum">
              <a:rPr lang="zh-CN" altLang="en-US" smtClean="0"/>
              <a:t>1</a:t>
            </a:fld>
            <a:endParaRPr lang="zh-CN" altLang="en-US"/>
          </a:p>
        </p:txBody>
      </p:sp>
    </p:spTree>
    <p:extLst>
      <p:ext uri="{BB962C8B-B14F-4D97-AF65-F5344CB8AC3E}">
        <p14:creationId xmlns:p14="http://schemas.microsoft.com/office/powerpoint/2010/main" val="3397064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8303D30-D459-4579-8B63-A951EA9B591F}" type="slidenum">
              <a:rPr lang="zh-CN" altLang="en-US" smtClean="0"/>
              <a:t>4</a:t>
            </a:fld>
            <a:endParaRPr lang="zh-CN" altLang="en-US"/>
          </a:p>
        </p:txBody>
      </p:sp>
    </p:spTree>
    <p:extLst>
      <p:ext uri="{BB962C8B-B14F-4D97-AF65-F5344CB8AC3E}">
        <p14:creationId xmlns:p14="http://schemas.microsoft.com/office/powerpoint/2010/main" val="4245005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8303D30-D459-4579-8B63-A951EA9B591F}" type="slidenum">
              <a:rPr lang="zh-CN" altLang="en-US" smtClean="0"/>
              <a:t>5</a:t>
            </a:fld>
            <a:endParaRPr lang="zh-CN" altLang="en-US"/>
          </a:p>
        </p:txBody>
      </p:sp>
    </p:spTree>
    <p:extLst>
      <p:ext uri="{BB962C8B-B14F-4D97-AF65-F5344CB8AC3E}">
        <p14:creationId xmlns:p14="http://schemas.microsoft.com/office/powerpoint/2010/main" val="3397064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8303D30-D459-4579-8B63-A951EA9B591F}" type="slidenum">
              <a:rPr lang="zh-CN" altLang="en-US" smtClean="0"/>
              <a:t>6</a:t>
            </a:fld>
            <a:endParaRPr lang="zh-CN" altLang="en-US"/>
          </a:p>
        </p:txBody>
      </p:sp>
    </p:spTree>
    <p:extLst>
      <p:ext uri="{BB962C8B-B14F-4D97-AF65-F5344CB8AC3E}">
        <p14:creationId xmlns:p14="http://schemas.microsoft.com/office/powerpoint/2010/main" val="16014593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8303D30-D459-4579-8B63-A951EA9B591F}" type="slidenum">
              <a:rPr lang="zh-CN" altLang="en-US" smtClean="0"/>
              <a:t>7</a:t>
            </a:fld>
            <a:endParaRPr lang="zh-CN" altLang="en-US"/>
          </a:p>
        </p:txBody>
      </p:sp>
    </p:spTree>
    <p:extLst>
      <p:ext uri="{BB962C8B-B14F-4D97-AF65-F5344CB8AC3E}">
        <p14:creationId xmlns:p14="http://schemas.microsoft.com/office/powerpoint/2010/main" val="8162836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303D30-D459-4579-8B63-A951EA9B591F}"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203198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8303D30-D459-4579-8B63-A951EA9B591F}" type="slidenum">
              <a:rPr lang="zh-CN" altLang="en-US" smtClean="0"/>
              <a:t>10</a:t>
            </a:fld>
            <a:endParaRPr lang="zh-CN" altLang="en-US"/>
          </a:p>
        </p:txBody>
      </p:sp>
    </p:spTree>
    <p:extLst>
      <p:ext uri="{BB962C8B-B14F-4D97-AF65-F5344CB8AC3E}">
        <p14:creationId xmlns:p14="http://schemas.microsoft.com/office/powerpoint/2010/main" val="16014593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303D30-D459-4579-8B63-A951EA9B591F}"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2269898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303D30-D459-4579-8B63-A951EA9B591F}"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0909010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1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19" name="图片 18">
            <a:extLst>
              <a:ext uri="{FF2B5EF4-FFF2-40B4-BE49-F238E27FC236}">
                <a16:creationId xmlns:a16="http://schemas.microsoft.com/office/drawing/2014/main" id="{B6E64AD7-D98D-4824-9C36-75357DF5E7E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208" t="2905" r="60740" b="73505"/>
          <a:stretch/>
        </p:blipFill>
        <p:spPr>
          <a:xfrm>
            <a:off x="560877" y="4312568"/>
            <a:ext cx="2748329" cy="2545432"/>
          </a:xfrm>
          <a:prstGeom prst="rect">
            <a:avLst/>
          </a:prstGeom>
        </p:spPr>
      </p:pic>
      <p:pic>
        <p:nvPicPr>
          <p:cNvPr id="5" name="图片 4">
            <a:extLst>
              <a:ext uri="{FF2B5EF4-FFF2-40B4-BE49-F238E27FC236}">
                <a16:creationId xmlns:a16="http://schemas.microsoft.com/office/drawing/2014/main" id="{AEE138A7-1C2F-4E75-A678-72F5B972BA5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208" t="7564" r="60740" b="73504"/>
          <a:stretch/>
        </p:blipFill>
        <p:spPr>
          <a:xfrm>
            <a:off x="7866185" y="-17491"/>
            <a:ext cx="4007459" cy="2978804"/>
          </a:xfrm>
          <a:prstGeom prst="rect">
            <a:avLst/>
          </a:prstGeom>
        </p:spPr>
      </p:pic>
      <p:pic>
        <p:nvPicPr>
          <p:cNvPr id="10" name="图片 9">
            <a:extLst>
              <a:ext uri="{FF2B5EF4-FFF2-40B4-BE49-F238E27FC236}">
                <a16:creationId xmlns:a16="http://schemas.microsoft.com/office/drawing/2014/main" id="{863C5286-6996-437D-A86E-12751679F55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2667000" y="-2667000"/>
            <a:ext cx="6858000" cy="12192000"/>
          </a:xfrm>
          <a:prstGeom prst="rect">
            <a:avLst/>
          </a:prstGeom>
        </p:spPr>
      </p:pic>
      <p:pic>
        <p:nvPicPr>
          <p:cNvPr id="25" name="图片 24" descr="图片包含 植物, 树叶, 蕨&#10;&#10;描述已自动生成">
            <a:extLst>
              <a:ext uri="{FF2B5EF4-FFF2-40B4-BE49-F238E27FC236}">
                <a16:creationId xmlns:a16="http://schemas.microsoft.com/office/drawing/2014/main" id="{F87A0551-DE36-4701-8B1B-2B9852841130}"/>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4808" t="34316" r="68942" b="24020"/>
          <a:stretch/>
        </p:blipFill>
        <p:spPr>
          <a:xfrm>
            <a:off x="178022" y="2524982"/>
            <a:ext cx="2604400" cy="2324993"/>
          </a:xfrm>
          <a:prstGeom prst="rect">
            <a:avLst/>
          </a:prstGeom>
        </p:spPr>
      </p:pic>
      <p:pic>
        <p:nvPicPr>
          <p:cNvPr id="29" name="图片 28">
            <a:extLst>
              <a:ext uri="{FF2B5EF4-FFF2-40B4-BE49-F238E27FC236}">
                <a16:creationId xmlns:a16="http://schemas.microsoft.com/office/drawing/2014/main" id="{30DE7553-E5AC-4B6D-B7BA-87C4331464E1}"/>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b="59852"/>
          <a:stretch/>
        </p:blipFill>
        <p:spPr>
          <a:xfrm>
            <a:off x="0" y="322"/>
            <a:ext cx="12192000" cy="2753079"/>
          </a:xfrm>
          <a:prstGeom prst="rect">
            <a:avLst/>
          </a:prstGeom>
        </p:spPr>
      </p:pic>
      <p:sp>
        <p:nvSpPr>
          <p:cNvPr id="2" name="矩形 1">
            <a:extLst>
              <a:ext uri="{FF2B5EF4-FFF2-40B4-BE49-F238E27FC236}">
                <a16:creationId xmlns:a16="http://schemas.microsoft.com/office/drawing/2014/main" id="{7F3E0C97-EA18-4F5C-8823-91EE47F01F7F}"/>
              </a:ext>
            </a:extLst>
          </p:cNvPr>
          <p:cNvSpPr/>
          <p:nvPr userDrawn="1"/>
        </p:nvSpPr>
        <p:spPr>
          <a:xfrm>
            <a:off x="1914525" y="1625111"/>
            <a:ext cx="8362950" cy="3607777"/>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id="{381D3F76-4F29-4600-9045-6A1F77D5D042}"/>
              </a:ext>
            </a:extLst>
          </p:cNvPr>
          <p:cNvSpPr/>
          <p:nvPr userDrawn="1"/>
        </p:nvSpPr>
        <p:spPr>
          <a:xfrm>
            <a:off x="2157046" y="1918064"/>
            <a:ext cx="7877908" cy="2978803"/>
          </a:xfrm>
          <a:prstGeom prst="rect">
            <a:avLst/>
          </a:prstGeom>
          <a:noFill/>
          <a:ln w="101600" cmpd="thickThin">
            <a:solidFill>
              <a:srgbClr val="918D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4" name="图片 13" descr="图片包含 餐桌&#10;&#10;描述已自动生成">
            <a:extLst>
              <a:ext uri="{FF2B5EF4-FFF2-40B4-BE49-F238E27FC236}">
                <a16:creationId xmlns:a16="http://schemas.microsoft.com/office/drawing/2014/main" id="{F157A27E-DA8A-4720-98FB-0B2052436E53}"/>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13453"/>
          <a:stretch/>
        </p:blipFill>
        <p:spPr>
          <a:xfrm>
            <a:off x="6096000" y="3716214"/>
            <a:ext cx="6318738" cy="3075841"/>
          </a:xfrm>
          <a:prstGeom prst="rect">
            <a:avLst/>
          </a:prstGeom>
        </p:spPr>
      </p:pic>
    </p:spTree>
    <p:extLst>
      <p:ext uri="{BB962C8B-B14F-4D97-AF65-F5344CB8AC3E}">
        <p14:creationId xmlns:p14="http://schemas.microsoft.com/office/powerpoint/2010/main" val="3964278288"/>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8" name="矩形: 圆角 7">
            <a:extLst>
              <a:ext uri="{FF2B5EF4-FFF2-40B4-BE49-F238E27FC236}">
                <a16:creationId xmlns:a16="http://schemas.microsoft.com/office/drawing/2014/main" id="{DC27F0AE-E1E0-4590-9AB2-FFEF7940F932}"/>
              </a:ext>
            </a:extLst>
          </p:cNvPr>
          <p:cNvSpPr/>
          <p:nvPr userDrawn="1"/>
        </p:nvSpPr>
        <p:spPr>
          <a:xfrm>
            <a:off x="752006" y="573373"/>
            <a:ext cx="10687987" cy="5711253"/>
          </a:xfrm>
          <a:prstGeom prst="roundRect">
            <a:avLst>
              <a:gd name="adj" fmla="val 4188"/>
            </a:avLst>
          </a:prstGeom>
          <a:solidFill>
            <a:schemeClr val="bg1"/>
          </a:solidFill>
          <a:ln w="127000" cmpd="thickThin">
            <a:solidFill>
              <a:srgbClr val="2151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943676119"/>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2130426"/>
            <a:ext cx="10363200" cy="1470025"/>
          </a:xfrm>
          <a:prstGeom prst="rect">
            <a:avLst/>
          </a:prstGeom>
        </p:spPr>
        <p:txBody>
          <a:bodyPr/>
          <a:lstStyle/>
          <a:p>
            <a:r>
              <a:rPr lang="es-ES"/>
              <a:t>Haga clic para modificar el estilo de título del patrón</a:t>
            </a:r>
          </a:p>
        </p:txBody>
      </p:sp>
      <p:sp>
        <p:nvSpPr>
          <p:cNvPr id="3" name="2 Subtítulo"/>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a:t>Haga clic para modificar el estilo de subtítulo del patrón</a:t>
            </a:r>
          </a:p>
        </p:txBody>
      </p:sp>
      <p:sp>
        <p:nvSpPr>
          <p:cNvPr id="4" name="Rectangle 4"/>
          <p:cNvSpPr>
            <a:spLocks noGrp="1" noChangeArrowheads="1"/>
          </p:cNvSpPr>
          <p:nvPr>
            <p:ph type="dt" sz="half" idx="10"/>
          </p:nvPr>
        </p:nvSpPr>
        <p:spPr>
          <a:xfrm>
            <a:off x="609600" y="6245225"/>
            <a:ext cx="2844800" cy="476250"/>
          </a:xfrm>
          <a:prstGeom prst="rect">
            <a:avLst/>
          </a:prstGeom>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xfrm>
            <a:off x="4165600" y="6245225"/>
            <a:ext cx="3860800" cy="476250"/>
          </a:xfrm>
          <a:prstGeom prst="rect">
            <a:avLst/>
          </a:prstGeom>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xfrm>
            <a:off x="8737600" y="6245225"/>
            <a:ext cx="2844800" cy="476250"/>
          </a:xfrm>
          <a:prstGeom prst="rect">
            <a:avLst/>
          </a:prstGeom>
          <a:ln/>
        </p:spPr>
        <p:txBody>
          <a:bodyPr/>
          <a:lstStyle>
            <a:lvl1pPr>
              <a:defRPr/>
            </a:lvl1pPr>
          </a:lstStyle>
          <a:p>
            <a:pPr>
              <a:defRPr/>
            </a:pPr>
            <a:fld id="{AC3D2A0F-BB60-4324-902F-D9A7D8203495}" type="slidenum">
              <a:rPr lang="es-ES">
                <a:solidFill>
                  <a:srgbClr val="000000"/>
                </a:solidFill>
              </a:rPr>
              <a:pPr>
                <a:defRPr/>
              </a:pPr>
              <a:t>‹#›</a:t>
            </a:fld>
            <a:endParaRPr lang="es-ES">
              <a:solidFill>
                <a:srgbClr val="000000"/>
              </a:solidFill>
            </a:endParaRPr>
          </a:p>
        </p:txBody>
      </p:sp>
    </p:spTree>
    <p:extLst>
      <p:ext uri="{BB962C8B-B14F-4D97-AF65-F5344CB8AC3E}">
        <p14:creationId xmlns:p14="http://schemas.microsoft.com/office/powerpoint/2010/main" val="397460537"/>
      </p:ext>
    </p:extLst>
  </p:cSld>
  <p:clrMapOvr>
    <a:masterClrMapping/>
  </p:clrMapOvr>
  <p:transition spd="med">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19" name="图片 18">
            <a:extLst>
              <a:ext uri="{FF2B5EF4-FFF2-40B4-BE49-F238E27FC236}">
                <a16:creationId xmlns:a16="http://schemas.microsoft.com/office/drawing/2014/main" id="{0928585F-52F8-4117-81D1-4B0CD9503E1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208" t="4495" r="60740" b="73505"/>
          <a:stretch/>
        </p:blipFill>
        <p:spPr>
          <a:xfrm>
            <a:off x="8516245" y="-575308"/>
            <a:ext cx="3434275" cy="2966544"/>
          </a:xfrm>
          <a:prstGeom prst="rect">
            <a:avLst/>
          </a:prstGeom>
        </p:spPr>
      </p:pic>
      <p:pic>
        <p:nvPicPr>
          <p:cNvPr id="17" name="图片 16">
            <a:extLst>
              <a:ext uri="{FF2B5EF4-FFF2-40B4-BE49-F238E27FC236}">
                <a16:creationId xmlns:a16="http://schemas.microsoft.com/office/drawing/2014/main" id="{9AAD0153-E371-40E8-8888-9BFB480E32C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2667000" y="-2667000"/>
            <a:ext cx="6858000" cy="12192000"/>
          </a:xfrm>
          <a:prstGeom prst="rect">
            <a:avLst/>
          </a:prstGeom>
        </p:spPr>
      </p:pic>
      <p:sp>
        <p:nvSpPr>
          <p:cNvPr id="10" name="矩形: 圆角 9">
            <a:extLst>
              <a:ext uri="{FF2B5EF4-FFF2-40B4-BE49-F238E27FC236}">
                <a16:creationId xmlns:a16="http://schemas.microsoft.com/office/drawing/2014/main" id="{005B59A7-B0D5-4009-B726-711C9081AA80}"/>
              </a:ext>
            </a:extLst>
          </p:cNvPr>
          <p:cNvSpPr/>
          <p:nvPr userDrawn="1"/>
        </p:nvSpPr>
        <p:spPr>
          <a:xfrm>
            <a:off x="4313215" y="1328725"/>
            <a:ext cx="7878786" cy="3700200"/>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sp>
        <p:nvSpPr>
          <p:cNvPr id="8" name="矩形 7">
            <a:extLst>
              <a:ext uri="{FF2B5EF4-FFF2-40B4-BE49-F238E27FC236}">
                <a16:creationId xmlns:a16="http://schemas.microsoft.com/office/drawing/2014/main" id="{9358CFE2-06D6-462A-8903-B51DFD4160E7}"/>
              </a:ext>
            </a:extLst>
          </p:cNvPr>
          <p:cNvSpPr/>
          <p:nvPr userDrawn="1"/>
        </p:nvSpPr>
        <p:spPr>
          <a:xfrm>
            <a:off x="4567400" y="1594989"/>
            <a:ext cx="7383120" cy="3167672"/>
          </a:xfrm>
          <a:prstGeom prst="rect">
            <a:avLst/>
          </a:prstGeom>
          <a:noFill/>
          <a:ln w="101600" cmpd="thickThin">
            <a:solidFill>
              <a:srgbClr val="918D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pic>
        <p:nvPicPr>
          <p:cNvPr id="9" name="图片 8" descr="图片包含 餐桌&#10;&#10;描述已自动生成">
            <a:extLst>
              <a:ext uri="{FF2B5EF4-FFF2-40B4-BE49-F238E27FC236}">
                <a16:creationId xmlns:a16="http://schemas.microsoft.com/office/drawing/2014/main" id="{6D1918DC-A83C-4888-AEA6-04E98EC0BDAE}"/>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13453"/>
          <a:stretch/>
        </p:blipFill>
        <p:spPr>
          <a:xfrm flipH="1">
            <a:off x="0" y="4217202"/>
            <a:ext cx="4869180" cy="2370224"/>
          </a:xfrm>
          <a:prstGeom prst="rect">
            <a:avLst/>
          </a:prstGeom>
        </p:spPr>
      </p:pic>
      <p:pic>
        <p:nvPicPr>
          <p:cNvPr id="16" name="图片 15">
            <a:extLst>
              <a:ext uri="{FF2B5EF4-FFF2-40B4-BE49-F238E27FC236}">
                <a16:creationId xmlns:a16="http://schemas.microsoft.com/office/drawing/2014/main" id="{F0CA042B-4BC3-4A15-9E21-AC6216940D4D}"/>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r="57906" b="60001"/>
          <a:stretch/>
        </p:blipFill>
        <p:spPr>
          <a:xfrm>
            <a:off x="0" y="323"/>
            <a:ext cx="5132070" cy="2742878"/>
          </a:xfrm>
          <a:prstGeom prst="rect">
            <a:avLst/>
          </a:prstGeom>
        </p:spPr>
      </p:pic>
      <p:pic>
        <p:nvPicPr>
          <p:cNvPr id="18" name="图片 17">
            <a:extLst>
              <a:ext uri="{FF2B5EF4-FFF2-40B4-BE49-F238E27FC236}">
                <a16:creationId xmlns:a16="http://schemas.microsoft.com/office/drawing/2014/main" id="{E4D5502A-FB1C-40D8-B6D6-663C733146C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208" t="4495" r="60740" b="73505"/>
          <a:stretch/>
        </p:blipFill>
        <p:spPr>
          <a:xfrm>
            <a:off x="6096000" y="5250679"/>
            <a:ext cx="1860745" cy="1607321"/>
          </a:xfrm>
          <a:prstGeom prst="rect">
            <a:avLst/>
          </a:prstGeom>
        </p:spPr>
      </p:pic>
      <p:pic>
        <p:nvPicPr>
          <p:cNvPr id="20" name="图片 19" descr="图片包含 植物, 树叶, 蕨&#10;&#10;描述已自动生成">
            <a:extLst>
              <a:ext uri="{FF2B5EF4-FFF2-40B4-BE49-F238E27FC236}">
                <a16:creationId xmlns:a16="http://schemas.microsoft.com/office/drawing/2014/main" id="{387491C4-842B-4D36-8BFD-6AE3B29AA17E}"/>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l="5022" t="34316" r="73192" b="28880"/>
          <a:stretch/>
        </p:blipFill>
        <p:spPr>
          <a:xfrm>
            <a:off x="9532620" y="4322392"/>
            <a:ext cx="2668583" cy="2535608"/>
          </a:xfrm>
          <a:prstGeom prst="rect">
            <a:avLst/>
          </a:prstGeom>
        </p:spPr>
      </p:pic>
    </p:spTree>
    <p:extLst>
      <p:ext uri="{BB962C8B-B14F-4D97-AF65-F5344CB8AC3E}">
        <p14:creationId xmlns:p14="http://schemas.microsoft.com/office/powerpoint/2010/main" val="1371529402"/>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8" name="矩形: 圆角 7">
            <a:extLst>
              <a:ext uri="{FF2B5EF4-FFF2-40B4-BE49-F238E27FC236}">
                <a16:creationId xmlns:a16="http://schemas.microsoft.com/office/drawing/2014/main" id="{05948D22-2F63-4690-A047-4B6B606405D2}"/>
              </a:ext>
            </a:extLst>
          </p:cNvPr>
          <p:cNvSpPr/>
          <p:nvPr userDrawn="1"/>
        </p:nvSpPr>
        <p:spPr>
          <a:xfrm>
            <a:off x="2567920" y="1989922"/>
            <a:ext cx="7056160" cy="2396940"/>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pic>
        <p:nvPicPr>
          <p:cNvPr id="10" name="图片 9">
            <a:extLst>
              <a:ext uri="{FF2B5EF4-FFF2-40B4-BE49-F238E27FC236}">
                <a16:creationId xmlns:a16="http://schemas.microsoft.com/office/drawing/2014/main" id="{928D9B37-745F-4D5A-8BF6-FE81050D65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2667000" y="-2667000"/>
            <a:ext cx="6858000" cy="12192000"/>
          </a:xfrm>
          <a:prstGeom prst="rect">
            <a:avLst/>
          </a:prstGeom>
        </p:spPr>
      </p:pic>
      <p:sp>
        <p:nvSpPr>
          <p:cNvPr id="12" name="矩形 11">
            <a:extLst>
              <a:ext uri="{FF2B5EF4-FFF2-40B4-BE49-F238E27FC236}">
                <a16:creationId xmlns:a16="http://schemas.microsoft.com/office/drawing/2014/main" id="{67315768-D82F-4F71-B1EC-C9E116CC8AE9}"/>
              </a:ext>
            </a:extLst>
          </p:cNvPr>
          <p:cNvSpPr/>
          <p:nvPr userDrawn="1"/>
        </p:nvSpPr>
        <p:spPr>
          <a:xfrm>
            <a:off x="2732109" y="2193914"/>
            <a:ext cx="6727781" cy="1988955"/>
          </a:xfrm>
          <a:prstGeom prst="rect">
            <a:avLst/>
          </a:prstGeom>
          <a:noFill/>
          <a:ln w="101600" cmpd="thickThin">
            <a:solidFill>
              <a:srgbClr val="918D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pic>
        <p:nvPicPr>
          <p:cNvPr id="15" name="图片 14">
            <a:extLst>
              <a:ext uri="{FF2B5EF4-FFF2-40B4-BE49-F238E27FC236}">
                <a16:creationId xmlns:a16="http://schemas.microsoft.com/office/drawing/2014/main" id="{7F473044-53CC-47CB-BC44-B73AEB1322D9}"/>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5208" t="4495" r="60740" b="73505"/>
          <a:stretch/>
        </p:blipFill>
        <p:spPr>
          <a:xfrm>
            <a:off x="7764751" y="-575308"/>
            <a:ext cx="4185769" cy="3615688"/>
          </a:xfrm>
          <a:prstGeom prst="rect">
            <a:avLst/>
          </a:prstGeom>
        </p:spPr>
      </p:pic>
      <p:pic>
        <p:nvPicPr>
          <p:cNvPr id="16" name="图片 15">
            <a:extLst>
              <a:ext uri="{FF2B5EF4-FFF2-40B4-BE49-F238E27FC236}">
                <a16:creationId xmlns:a16="http://schemas.microsoft.com/office/drawing/2014/main" id="{5B3BD98C-33F2-4E9F-9B60-E39540799A4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5208" t="4495" r="60740" b="73505"/>
          <a:stretch/>
        </p:blipFill>
        <p:spPr>
          <a:xfrm>
            <a:off x="2895430" y="4556142"/>
            <a:ext cx="2659380" cy="2297186"/>
          </a:xfrm>
          <a:prstGeom prst="rect">
            <a:avLst/>
          </a:prstGeom>
        </p:spPr>
      </p:pic>
      <p:pic>
        <p:nvPicPr>
          <p:cNvPr id="17" name="图片 16" descr="图片包含 植物, 树叶, 蕨&#10;&#10;描述已自动生成">
            <a:extLst>
              <a:ext uri="{FF2B5EF4-FFF2-40B4-BE49-F238E27FC236}">
                <a16:creationId xmlns:a16="http://schemas.microsoft.com/office/drawing/2014/main" id="{BECF53FE-5BAD-42E5-9CE9-D55AB0144ADF}"/>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4808" t="34316" r="73131" b="28931"/>
          <a:stretch/>
        </p:blipFill>
        <p:spPr>
          <a:xfrm>
            <a:off x="8691211" y="3577727"/>
            <a:ext cx="3500789" cy="3280273"/>
          </a:xfrm>
          <a:prstGeom prst="rect">
            <a:avLst/>
          </a:prstGeom>
        </p:spPr>
      </p:pic>
      <p:pic>
        <p:nvPicPr>
          <p:cNvPr id="5" name="图片 4">
            <a:extLst>
              <a:ext uri="{FF2B5EF4-FFF2-40B4-BE49-F238E27FC236}">
                <a16:creationId xmlns:a16="http://schemas.microsoft.com/office/drawing/2014/main" id="{016EC7D8-90AA-424D-83BE-7FFAD0394CC2}"/>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12094" t="12997" r="42719" b="5496"/>
          <a:stretch/>
        </p:blipFill>
        <p:spPr>
          <a:xfrm>
            <a:off x="0" y="2303014"/>
            <a:ext cx="4309110" cy="4371690"/>
          </a:xfrm>
          <a:prstGeom prst="rect">
            <a:avLst/>
          </a:prstGeom>
        </p:spPr>
      </p:pic>
      <p:pic>
        <p:nvPicPr>
          <p:cNvPr id="19" name="图片 18">
            <a:extLst>
              <a:ext uri="{FF2B5EF4-FFF2-40B4-BE49-F238E27FC236}">
                <a16:creationId xmlns:a16="http://schemas.microsoft.com/office/drawing/2014/main" id="{C7C4E898-522E-42B9-A7B1-B1D334387310}"/>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l="27739" r="45250" b="71054"/>
          <a:stretch/>
        </p:blipFill>
        <p:spPr>
          <a:xfrm>
            <a:off x="1257300" y="323"/>
            <a:ext cx="3293290" cy="1984928"/>
          </a:xfrm>
          <a:prstGeom prst="rect">
            <a:avLst/>
          </a:prstGeom>
        </p:spPr>
      </p:pic>
      <p:pic>
        <p:nvPicPr>
          <p:cNvPr id="20" name="图片 19">
            <a:extLst>
              <a:ext uri="{FF2B5EF4-FFF2-40B4-BE49-F238E27FC236}">
                <a16:creationId xmlns:a16="http://schemas.microsoft.com/office/drawing/2014/main" id="{A0CBE756-0EF7-4D1A-B190-CC1468517BBD}"/>
              </a:ext>
            </a:extLst>
          </p:cNvPr>
          <p:cNvPicPr>
            <a:picLocks noChangeAspect="1"/>
          </p:cNvPicPr>
          <p:nvPr userDrawn="1"/>
        </p:nvPicPr>
        <p:blipFill rotWithShape="1">
          <a:blip r:embed="rId7" cstate="print">
            <a:alphaModFix amt="50000"/>
            <a:extLst>
              <a:ext uri="{28A0092B-C50C-407E-A947-70E740481C1C}">
                <a14:useLocalDpi xmlns:a14="http://schemas.microsoft.com/office/drawing/2010/main" val="0"/>
              </a:ext>
            </a:extLst>
          </a:blip>
          <a:srcRect l="75153" r="-2164" b="71054"/>
          <a:stretch/>
        </p:blipFill>
        <p:spPr>
          <a:xfrm>
            <a:off x="6918970" y="4182869"/>
            <a:ext cx="2659380" cy="1602858"/>
          </a:xfrm>
          <a:prstGeom prst="rect">
            <a:avLst/>
          </a:prstGeom>
        </p:spPr>
      </p:pic>
    </p:spTree>
    <p:extLst>
      <p:ext uri="{BB962C8B-B14F-4D97-AF65-F5344CB8AC3E}">
        <p14:creationId xmlns:p14="http://schemas.microsoft.com/office/powerpoint/2010/main" val="4244648641"/>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A6592AD4-2504-4DD8-977A-C29690119F5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2667000" y="-2667000"/>
            <a:ext cx="6858000" cy="12192000"/>
          </a:xfrm>
          <a:prstGeom prst="rect">
            <a:avLst/>
          </a:prstGeom>
        </p:spPr>
      </p:pic>
      <p:sp>
        <p:nvSpPr>
          <p:cNvPr id="8" name="矩形: 圆角 7">
            <a:extLst>
              <a:ext uri="{FF2B5EF4-FFF2-40B4-BE49-F238E27FC236}">
                <a16:creationId xmlns:a16="http://schemas.microsoft.com/office/drawing/2014/main" id="{62C73752-B0B4-4524-B8CE-B43C5A6ECBA8}"/>
              </a:ext>
            </a:extLst>
          </p:cNvPr>
          <p:cNvSpPr/>
          <p:nvPr userDrawn="1"/>
        </p:nvSpPr>
        <p:spPr>
          <a:xfrm>
            <a:off x="447261" y="427383"/>
            <a:ext cx="11201399" cy="6042991"/>
          </a:xfrm>
          <a:prstGeom prst="roundRect">
            <a:avLst>
              <a:gd name="adj" fmla="val 0"/>
            </a:avLst>
          </a:prstGeom>
          <a:solidFill>
            <a:schemeClr val="bg1"/>
          </a:solidFill>
          <a:ln w="101600" cmpd="thickThin">
            <a:solidFill>
              <a:srgbClr val="918DFF"/>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pic>
        <p:nvPicPr>
          <p:cNvPr id="11" name="图片 10">
            <a:extLst>
              <a:ext uri="{FF2B5EF4-FFF2-40B4-BE49-F238E27FC236}">
                <a16:creationId xmlns:a16="http://schemas.microsoft.com/office/drawing/2014/main" id="{8B029084-5C95-4CA7-B5C9-88236754D1D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5208" t="4495" r="60740" b="73505"/>
          <a:stretch/>
        </p:blipFill>
        <p:spPr>
          <a:xfrm>
            <a:off x="9938836" y="-723332"/>
            <a:ext cx="3002309" cy="2593409"/>
          </a:xfrm>
          <a:prstGeom prst="rect">
            <a:avLst/>
          </a:prstGeom>
        </p:spPr>
      </p:pic>
      <p:pic>
        <p:nvPicPr>
          <p:cNvPr id="16" name="图片 15" descr="图片包含 植物, 树叶, 蕨&#10;&#10;描述已自动生成">
            <a:extLst>
              <a:ext uri="{FF2B5EF4-FFF2-40B4-BE49-F238E27FC236}">
                <a16:creationId xmlns:a16="http://schemas.microsoft.com/office/drawing/2014/main" id="{37F9FA40-05F4-4A8D-8BFC-A8C675D2D5D1}"/>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4808" t="34316" r="73131" b="28931"/>
          <a:stretch/>
        </p:blipFill>
        <p:spPr>
          <a:xfrm>
            <a:off x="9429750" y="4269745"/>
            <a:ext cx="2762249" cy="2588255"/>
          </a:xfrm>
          <a:prstGeom prst="rect">
            <a:avLst/>
          </a:prstGeom>
        </p:spPr>
      </p:pic>
    </p:spTree>
    <p:extLst>
      <p:ext uri="{BB962C8B-B14F-4D97-AF65-F5344CB8AC3E}">
        <p14:creationId xmlns:p14="http://schemas.microsoft.com/office/powerpoint/2010/main" val="3823759157"/>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pic>
        <p:nvPicPr>
          <p:cNvPr id="19" name="图片 18">
            <a:extLst>
              <a:ext uri="{FF2B5EF4-FFF2-40B4-BE49-F238E27FC236}">
                <a16:creationId xmlns:a16="http://schemas.microsoft.com/office/drawing/2014/main" id="{5D9DD420-A8FF-40E6-A500-E12EC698656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2667000" y="-2667000"/>
            <a:ext cx="6858000" cy="12192000"/>
          </a:xfrm>
          <a:prstGeom prst="rect">
            <a:avLst/>
          </a:prstGeom>
        </p:spPr>
      </p:pic>
      <p:sp>
        <p:nvSpPr>
          <p:cNvPr id="20" name="矩形: 圆角 19">
            <a:extLst>
              <a:ext uri="{FF2B5EF4-FFF2-40B4-BE49-F238E27FC236}">
                <a16:creationId xmlns:a16="http://schemas.microsoft.com/office/drawing/2014/main" id="{49DA17FD-3257-40CA-8C1F-4E1B29455640}"/>
              </a:ext>
            </a:extLst>
          </p:cNvPr>
          <p:cNvSpPr/>
          <p:nvPr userDrawn="1"/>
        </p:nvSpPr>
        <p:spPr>
          <a:xfrm>
            <a:off x="752006" y="573373"/>
            <a:ext cx="10687987" cy="5711253"/>
          </a:xfrm>
          <a:prstGeom prst="roundRect">
            <a:avLst>
              <a:gd name="adj" fmla="val 0"/>
            </a:avLst>
          </a:prstGeom>
          <a:solidFill>
            <a:schemeClr val="bg1"/>
          </a:solidFill>
          <a:ln w="101600" cmpd="thickThin">
            <a:solidFill>
              <a:srgbClr val="918DFF"/>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pic>
        <p:nvPicPr>
          <p:cNvPr id="22" name="图片 21">
            <a:extLst>
              <a:ext uri="{FF2B5EF4-FFF2-40B4-BE49-F238E27FC236}">
                <a16:creationId xmlns:a16="http://schemas.microsoft.com/office/drawing/2014/main" id="{347489BD-E695-4CE4-AFEA-E405C295CF87}"/>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2094" t="12997" r="42719" b="5496"/>
          <a:stretch/>
        </p:blipFill>
        <p:spPr>
          <a:xfrm>
            <a:off x="-1" y="3897631"/>
            <a:ext cx="2917993" cy="2960370"/>
          </a:xfrm>
          <a:prstGeom prst="rect">
            <a:avLst/>
          </a:prstGeom>
        </p:spPr>
      </p:pic>
      <p:pic>
        <p:nvPicPr>
          <p:cNvPr id="23" name="图片 22">
            <a:extLst>
              <a:ext uri="{FF2B5EF4-FFF2-40B4-BE49-F238E27FC236}">
                <a16:creationId xmlns:a16="http://schemas.microsoft.com/office/drawing/2014/main" id="{2CFB020E-085A-43BF-B32B-944076F81951}"/>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5208" t="4495" r="60740" b="73505"/>
          <a:stretch/>
        </p:blipFill>
        <p:spPr>
          <a:xfrm>
            <a:off x="9938836" y="-723332"/>
            <a:ext cx="3002309" cy="2593409"/>
          </a:xfrm>
          <a:prstGeom prst="rect">
            <a:avLst/>
          </a:prstGeom>
        </p:spPr>
      </p:pic>
      <p:pic>
        <p:nvPicPr>
          <p:cNvPr id="24" name="图片 23" descr="图片包含 植物, 树叶, 蕨&#10;&#10;描述已自动生成">
            <a:extLst>
              <a:ext uri="{FF2B5EF4-FFF2-40B4-BE49-F238E27FC236}">
                <a16:creationId xmlns:a16="http://schemas.microsoft.com/office/drawing/2014/main" id="{9404D5A2-2F97-4877-8711-4396765D19F4}"/>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4808" t="34316" r="73131" b="28931"/>
          <a:stretch/>
        </p:blipFill>
        <p:spPr>
          <a:xfrm>
            <a:off x="9429750" y="4269745"/>
            <a:ext cx="2762249" cy="2588255"/>
          </a:xfrm>
          <a:prstGeom prst="rect">
            <a:avLst/>
          </a:prstGeom>
        </p:spPr>
      </p:pic>
    </p:spTree>
    <p:extLst>
      <p:ext uri="{BB962C8B-B14F-4D97-AF65-F5344CB8AC3E}">
        <p14:creationId xmlns:p14="http://schemas.microsoft.com/office/powerpoint/2010/main" val="461207422"/>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844817359"/>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pic>
        <p:nvPicPr>
          <p:cNvPr id="18" name="图片 17">
            <a:extLst>
              <a:ext uri="{FF2B5EF4-FFF2-40B4-BE49-F238E27FC236}">
                <a16:creationId xmlns:a16="http://schemas.microsoft.com/office/drawing/2014/main" id="{2966A724-EEEF-4EFB-BF61-B920CB4D4B1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2667000" y="-2667000"/>
            <a:ext cx="6858000" cy="12192000"/>
          </a:xfrm>
          <a:prstGeom prst="rect">
            <a:avLst/>
          </a:prstGeom>
        </p:spPr>
      </p:pic>
      <p:sp>
        <p:nvSpPr>
          <p:cNvPr id="19" name="矩形: 圆角 18">
            <a:extLst>
              <a:ext uri="{FF2B5EF4-FFF2-40B4-BE49-F238E27FC236}">
                <a16:creationId xmlns:a16="http://schemas.microsoft.com/office/drawing/2014/main" id="{DDF6E18F-12DA-449B-8211-B81124F1A6E0}"/>
              </a:ext>
            </a:extLst>
          </p:cNvPr>
          <p:cNvSpPr/>
          <p:nvPr userDrawn="1"/>
        </p:nvSpPr>
        <p:spPr>
          <a:xfrm>
            <a:off x="752006" y="573373"/>
            <a:ext cx="10687987" cy="5711253"/>
          </a:xfrm>
          <a:prstGeom prst="roundRect">
            <a:avLst>
              <a:gd name="adj" fmla="val 0"/>
            </a:avLst>
          </a:prstGeom>
          <a:solidFill>
            <a:schemeClr val="bg1"/>
          </a:solidFill>
          <a:ln w="101600" cmpd="thickThin">
            <a:solidFill>
              <a:srgbClr val="918DFF"/>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pic>
        <p:nvPicPr>
          <p:cNvPr id="21" name="图片 20" descr="图片包含 植物, 树叶, 蕨&#10;&#10;描述已自动生成">
            <a:extLst>
              <a:ext uri="{FF2B5EF4-FFF2-40B4-BE49-F238E27FC236}">
                <a16:creationId xmlns:a16="http://schemas.microsoft.com/office/drawing/2014/main" id="{AB36AB4B-650C-4A93-80D5-DEA7CCCDD83B}"/>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4808" t="34316" r="73131" b="28931"/>
          <a:stretch/>
        </p:blipFill>
        <p:spPr>
          <a:xfrm>
            <a:off x="9429750" y="4269745"/>
            <a:ext cx="2762249" cy="2588255"/>
          </a:xfrm>
          <a:prstGeom prst="rect">
            <a:avLst/>
          </a:prstGeom>
        </p:spPr>
      </p:pic>
      <p:pic>
        <p:nvPicPr>
          <p:cNvPr id="22" name="图片 21">
            <a:extLst>
              <a:ext uri="{FF2B5EF4-FFF2-40B4-BE49-F238E27FC236}">
                <a16:creationId xmlns:a16="http://schemas.microsoft.com/office/drawing/2014/main" id="{4D84A12E-0EFB-4F0A-99D3-87E14957C456}"/>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5208" t="4495" r="60740" b="73505"/>
          <a:stretch/>
        </p:blipFill>
        <p:spPr>
          <a:xfrm>
            <a:off x="-1092051" y="-1091632"/>
            <a:ext cx="3002309" cy="2593409"/>
          </a:xfrm>
          <a:prstGeom prst="rect">
            <a:avLst/>
          </a:prstGeom>
        </p:spPr>
      </p:pic>
    </p:spTree>
    <p:extLst>
      <p:ext uri="{BB962C8B-B14F-4D97-AF65-F5344CB8AC3E}">
        <p14:creationId xmlns:p14="http://schemas.microsoft.com/office/powerpoint/2010/main" val="1588199948"/>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17" name="图片 16">
            <a:extLst>
              <a:ext uri="{FF2B5EF4-FFF2-40B4-BE49-F238E27FC236}">
                <a16:creationId xmlns:a16="http://schemas.microsoft.com/office/drawing/2014/main" id="{0C6369D4-8203-499E-9369-C653AA6960D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2667000" y="-2667000"/>
            <a:ext cx="6858000" cy="12192000"/>
          </a:xfrm>
          <a:prstGeom prst="rect">
            <a:avLst/>
          </a:prstGeom>
        </p:spPr>
      </p:pic>
      <p:sp>
        <p:nvSpPr>
          <p:cNvPr id="18" name="矩形: 圆角 17">
            <a:extLst>
              <a:ext uri="{FF2B5EF4-FFF2-40B4-BE49-F238E27FC236}">
                <a16:creationId xmlns:a16="http://schemas.microsoft.com/office/drawing/2014/main" id="{1BE5F0D7-338D-488F-84EB-4E97DB367D26}"/>
              </a:ext>
            </a:extLst>
          </p:cNvPr>
          <p:cNvSpPr/>
          <p:nvPr userDrawn="1"/>
        </p:nvSpPr>
        <p:spPr>
          <a:xfrm>
            <a:off x="752006" y="573373"/>
            <a:ext cx="10687987" cy="5711253"/>
          </a:xfrm>
          <a:prstGeom prst="roundRect">
            <a:avLst>
              <a:gd name="adj" fmla="val 0"/>
            </a:avLst>
          </a:prstGeom>
          <a:solidFill>
            <a:schemeClr val="bg1"/>
          </a:solidFill>
          <a:ln w="101600" cmpd="thickThin">
            <a:solidFill>
              <a:srgbClr val="918DFF"/>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pic>
        <p:nvPicPr>
          <p:cNvPr id="20" name="图片 19">
            <a:extLst>
              <a:ext uri="{FF2B5EF4-FFF2-40B4-BE49-F238E27FC236}">
                <a16:creationId xmlns:a16="http://schemas.microsoft.com/office/drawing/2014/main" id="{7E08242B-AC65-40AD-846C-E9DCE956CD89}"/>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5208" t="4495" r="60740" b="73505"/>
          <a:stretch/>
        </p:blipFill>
        <p:spPr>
          <a:xfrm>
            <a:off x="-749151" y="-723332"/>
            <a:ext cx="3002309" cy="2593409"/>
          </a:xfrm>
          <a:prstGeom prst="rect">
            <a:avLst/>
          </a:prstGeom>
        </p:spPr>
      </p:pic>
      <p:pic>
        <p:nvPicPr>
          <p:cNvPr id="21" name="图片 20">
            <a:extLst>
              <a:ext uri="{FF2B5EF4-FFF2-40B4-BE49-F238E27FC236}">
                <a16:creationId xmlns:a16="http://schemas.microsoft.com/office/drawing/2014/main" id="{FCA2D61A-81DC-4FFD-81C7-F9FF30EB5B28}"/>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12094" t="12997" r="42719" b="5496"/>
          <a:stretch/>
        </p:blipFill>
        <p:spPr>
          <a:xfrm>
            <a:off x="9315450" y="3939675"/>
            <a:ext cx="2876550" cy="2918326"/>
          </a:xfrm>
          <a:prstGeom prst="rect">
            <a:avLst/>
          </a:prstGeom>
        </p:spPr>
      </p:pic>
      <p:pic>
        <p:nvPicPr>
          <p:cNvPr id="22" name="图片 21" descr="图片包含 植物, 树叶, 蕨&#10;&#10;描述已自动生成">
            <a:extLst>
              <a:ext uri="{FF2B5EF4-FFF2-40B4-BE49-F238E27FC236}">
                <a16:creationId xmlns:a16="http://schemas.microsoft.com/office/drawing/2014/main" id="{528714C9-4952-4188-979A-CF63C7E9AE8D}"/>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4808" t="34316" r="73131" b="28931"/>
          <a:stretch/>
        </p:blipFill>
        <p:spPr>
          <a:xfrm flipH="1">
            <a:off x="0" y="4269745"/>
            <a:ext cx="2762249" cy="2588255"/>
          </a:xfrm>
          <a:prstGeom prst="rect">
            <a:avLst/>
          </a:prstGeom>
        </p:spPr>
      </p:pic>
    </p:spTree>
    <p:extLst>
      <p:ext uri="{BB962C8B-B14F-4D97-AF65-F5344CB8AC3E}">
        <p14:creationId xmlns:p14="http://schemas.microsoft.com/office/powerpoint/2010/main" val="4184673695"/>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18" name="图片 17">
            <a:extLst>
              <a:ext uri="{FF2B5EF4-FFF2-40B4-BE49-F238E27FC236}">
                <a16:creationId xmlns:a16="http://schemas.microsoft.com/office/drawing/2014/main" id="{2233F5B5-8E28-4491-AFE1-493AA27E38C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208" t="2905" r="60740" b="73505"/>
          <a:stretch/>
        </p:blipFill>
        <p:spPr>
          <a:xfrm>
            <a:off x="560877" y="4312568"/>
            <a:ext cx="2748329" cy="2545432"/>
          </a:xfrm>
          <a:prstGeom prst="rect">
            <a:avLst/>
          </a:prstGeom>
        </p:spPr>
      </p:pic>
      <p:pic>
        <p:nvPicPr>
          <p:cNvPr id="19" name="图片 18">
            <a:extLst>
              <a:ext uri="{FF2B5EF4-FFF2-40B4-BE49-F238E27FC236}">
                <a16:creationId xmlns:a16="http://schemas.microsoft.com/office/drawing/2014/main" id="{02BFC26F-88A6-4302-8B37-F3EBC16520A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208" t="7564" r="60740" b="73504"/>
          <a:stretch/>
        </p:blipFill>
        <p:spPr>
          <a:xfrm>
            <a:off x="7866185" y="-17491"/>
            <a:ext cx="4007459" cy="2978804"/>
          </a:xfrm>
          <a:prstGeom prst="rect">
            <a:avLst/>
          </a:prstGeom>
        </p:spPr>
      </p:pic>
      <p:pic>
        <p:nvPicPr>
          <p:cNvPr id="20" name="图片 19">
            <a:extLst>
              <a:ext uri="{FF2B5EF4-FFF2-40B4-BE49-F238E27FC236}">
                <a16:creationId xmlns:a16="http://schemas.microsoft.com/office/drawing/2014/main" id="{F524F4CF-5897-48F4-8D7F-60A5505EFA0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2667000" y="-2667000"/>
            <a:ext cx="6858000" cy="12192000"/>
          </a:xfrm>
          <a:prstGeom prst="rect">
            <a:avLst/>
          </a:prstGeom>
        </p:spPr>
      </p:pic>
      <p:pic>
        <p:nvPicPr>
          <p:cNvPr id="21" name="图片 20" descr="图片包含 植物, 树叶, 蕨&#10;&#10;描述已自动生成">
            <a:extLst>
              <a:ext uri="{FF2B5EF4-FFF2-40B4-BE49-F238E27FC236}">
                <a16:creationId xmlns:a16="http://schemas.microsoft.com/office/drawing/2014/main" id="{E5F8D604-0B45-4A1F-84D2-12A0FE494EE1}"/>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4808" t="34316" r="68942" b="24020"/>
          <a:stretch/>
        </p:blipFill>
        <p:spPr>
          <a:xfrm>
            <a:off x="178022" y="2524982"/>
            <a:ext cx="2604400" cy="2324993"/>
          </a:xfrm>
          <a:prstGeom prst="rect">
            <a:avLst/>
          </a:prstGeom>
        </p:spPr>
      </p:pic>
      <p:pic>
        <p:nvPicPr>
          <p:cNvPr id="22" name="图片 21">
            <a:extLst>
              <a:ext uri="{FF2B5EF4-FFF2-40B4-BE49-F238E27FC236}">
                <a16:creationId xmlns:a16="http://schemas.microsoft.com/office/drawing/2014/main" id="{663CA958-67C1-4E0A-841A-6660EF10BB22}"/>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b="59852"/>
          <a:stretch/>
        </p:blipFill>
        <p:spPr>
          <a:xfrm>
            <a:off x="0" y="322"/>
            <a:ext cx="12192000" cy="2753079"/>
          </a:xfrm>
          <a:prstGeom prst="rect">
            <a:avLst/>
          </a:prstGeom>
        </p:spPr>
      </p:pic>
      <p:sp>
        <p:nvSpPr>
          <p:cNvPr id="23" name="矩形 22">
            <a:extLst>
              <a:ext uri="{FF2B5EF4-FFF2-40B4-BE49-F238E27FC236}">
                <a16:creationId xmlns:a16="http://schemas.microsoft.com/office/drawing/2014/main" id="{5F7C32E6-08EB-48F6-81EB-05C97F4A2C83}"/>
              </a:ext>
            </a:extLst>
          </p:cNvPr>
          <p:cNvSpPr/>
          <p:nvPr userDrawn="1"/>
        </p:nvSpPr>
        <p:spPr>
          <a:xfrm>
            <a:off x="1914525" y="1625111"/>
            <a:ext cx="8362950" cy="3607777"/>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a:extLst>
              <a:ext uri="{FF2B5EF4-FFF2-40B4-BE49-F238E27FC236}">
                <a16:creationId xmlns:a16="http://schemas.microsoft.com/office/drawing/2014/main" id="{57004634-F367-427F-BCA6-B16C82A4DA31}"/>
              </a:ext>
            </a:extLst>
          </p:cNvPr>
          <p:cNvSpPr/>
          <p:nvPr userDrawn="1"/>
        </p:nvSpPr>
        <p:spPr>
          <a:xfrm>
            <a:off x="2157046" y="1918064"/>
            <a:ext cx="7877908" cy="2978803"/>
          </a:xfrm>
          <a:prstGeom prst="rect">
            <a:avLst/>
          </a:prstGeom>
          <a:noFill/>
          <a:ln w="101600" cmpd="thickThin">
            <a:solidFill>
              <a:srgbClr val="918D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5" name="图片 24" descr="图片包含 餐桌&#10;&#10;描述已自动生成">
            <a:extLst>
              <a:ext uri="{FF2B5EF4-FFF2-40B4-BE49-F238E27FC236}">
                <a16:creationId xmlns:a16="http://schemas.microsoft.com/office/drawing/2014/main" id="{81CFABD9-8795-409A-A8C9-B6053A3ADD38}"/>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13453"/>
          <a:stretch/>
        </p:blipFill>
        <p:spPr>
          <a:xfrm>
            <a:off x="6096000" y="3716214"/>
            <a:ext cx="6318738" cy="3075841"/>
          </a:xfrm>
          <a:prstGeom prst="rect">
            <a:avLst/>
          </a:prstGeom>
        </p:spPr>
      </p:pic>
    </p:spTree>
    <p:extLst>
      <p:ext uri="{BB962C8B-B14F-4D97-AF65-F5344CB8AC3E}">
        <p14:creationId xmlns:p14="http://schemas.microsoft.com/office/powerpoint/2010/main" val="1572345429"/>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18D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63158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0" r:id="rId6"/>
    <p:sldLayoutId id="2147483654" r:id="rId7"/>
    <p:sldLayoutId id="2147483655" r:id="rId8"/>
    <p:sldLayoutId id="2147483656" r:id="rId9"/>
    <p:sldLayoutId id="2147483657" r:id="rId10"/>
    <p:sldLayoutId id="2147483658" r:id="rId11"/>
  </p:sldLayoutIdLst>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21.png"/><Relationship Id="rId7"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microsoft.com/office/2007/relationships/hdphoto" Target="../media/hdphoto2.wdp"/><Relationship Id="rId5" Type="http://schemas.openxmlformats.org/officeDocument/2006/relationships/image" Target="../media/image22.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6676CCC-79A5-5A55-D112-0AE2E34BF1BC}"/>
              </a:ext>
            </a:extLst>
          </p:cNvPr>
          <p:cNvPicPr>
            <a:picLocks noChangeAspect="1"/>
          </p:cNvPicPr>
          <p:nvPr/>
        </p:nvPicPr>
        <p:blipFill>
          <a:blip r:embed="rId3"/>
          <a:stretch>
            <a:fillRect/>
          </a:stretch>
        </p:blipFill>
        <p:spPr>
          <a:xfrm>
            <a:off x="2745955" y="2187352"/>
            <a:ext cx="6761050" cy="2219136"/>
          </a:xfrm>
          <a:prstGeom prst="rect">
            <a:avLst/>
          </a:prstGeom>
        </p:spPr>
      </p:pic>
    </p:spTree>
    <p:extLst>
      <p:ext uri="{BB962C8B-B14F-4D97-AF65-F5344CB8AC3E}">
        <p14:creationId xmlns:p14="http://schemas.microsoft.com/office/powerpoint/2010/main" val="3207908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25830" y="2743200"/>
            <a:ext cx="2424627" cy="3550347"/>
          </a:xfrm>
          <a:prstGeom prst="rect">
            <a:avLst/>
          </a:prstGeom>
        </p:spPr>
      </p:pic>
      <p:grpSp>
        <p:nvGrpSpPr>
          <p:cNvPr id="4" name="Group 3"/>
          <p:cNvGrpSpPr/>
          <p:nvPr/>
        </p:nvGrpSpPr>
        <p:grpSpPr>
          <a:xfrm>
            <a:off x="5313680" y="162561"/>
            <a:ext cx="5766623" cy="2616384"/>
            <a:chOff x="-104120" y="101069"/>
            <a:chExt cx="5476894" cy="2574493"/>
          </a:xfrm>
        </p:grpSpPr>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76670">
              <a:off x="-104120" y="101069"/>
              <a:ext cx="5476894" cy="2574493"/>
            </a:xfrm>
            <a:prstGeom prst="rect">
              <a:avLst/>
            </a:prstGeom>
          </p:spPr>
        </p:pic>
        <p:sp>
          <p:nvSpPr>
            <p:cNvPr id="8" name="TextBox 7"/>
            <p:cNvSpPr txBox="1"/>
            <p:nvPr/>
          </p:nvSpPr>
          <p:spPr>
            <a:xfrm>
              <a:off x="408582" y="668355"/>
              <a:ext cx="4679038" cy="1362820"/>
            </a:xfrm>
            <a:prstGeom prst="rect">
              <a:avLst/>
            </a:prstGeom>
            <a:noFill/>
          </p:spPr>
          <p:txBody>
            <a:bodyPr wrap="square" rtlCol="0">
              <a:spAutoFit/>
            </a:bodyPr>
            <a:lstStyle/>
            <a:p>
              <a:pPr marL="0" marR="0" algn="ctr">
                <a:spcBef>
                  <a:spcPts val="0"/>
                </a:spcBef>
                <a:spcAft>
                  <a:spcPts val="0"/>
                </a:spcAft>
              </a:pPr>
              <a:r>
                <a:rPr lang="en-US" sz="2800" dirty="0" err="1">
                  <a:effectLst/>
                  <a:latin typeface="Cambria" panose="02040503050406030204" pitchFamily="18" charset="0"/>
                  <a:ea typeface="Cambria" panose="02040503050406030204" pitchFamily="18" charset="0"/>
                </a:rPr>
                <a:t>Từ</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bài</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tập</a:t>
              </a:r>
              <a:r>
                <a:rPr lang="en-US" sz="2800" dirty="0">
                  <a:effectLst/>
                  <a:latin typeface="Cambria" panose="02040503050406030204" pitchFamily="18" charset="0"/>
                  <a:ea typeface="Cambria" panose="02040503050406030204" pitchFamily="18" charset="0"/>
                </a:rPr>
                <a:t> 1 </a:t>
              </a:r>
              <a:r>
                <a:rPr lang="en-US" sz="2800" dirty="0" err="1">
                  <a:effectLst/>
                  <a:latin typeface="Cambria" panose="02040503050406030204" pitchFamily="18" charset="0"/>
                  <a:ea typeface="Cambria" panose="02040503050406030204" pitchFamily="18" charset="0"/>
                </a:rPr>
                <a:t>và</a:t>
              </a:r>
              <a:r>
                <a:rPr lang="en-US" sz="2800" dirty="0">
                  <a:effectLst/>
                  <a:latin typeface="Cambria" panose="02040503050406030204" pitchFamily="18" charset="0"/>
                  <a:ea typeface="Cambria" panose="02040503050406030204" pitchFamily="18" charset="0"/>
                </a:rPr>
                <a:t> 2, </a:t>
              </a:r>
              <a:r>
                <a:rPr lang="en-US" sz="2800" dirty="0" err="1">
                  <a:effectLst/>
                  <a:latin typeface="Cambria" panose="02040503050406030204" pitchFamily="18" charset="0"/>
                  <a:ea typeface="Cambria" panose="02040503050406030204" pitchFamily="18" charset="0"/>
                </a:rPr>
                <a:t>em</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có</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thể</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nhận</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xét</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gì</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về</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cách</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nối</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các</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vế</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câu</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trong</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câu</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ghép</a:t>
              </a:r>
              <a:r>
                <a:rPr lang="en-US" sz="2800" dirty="0">
                  <a:effectLst/>
                  <a:latin typeface="Cambria" panose="02040503050406030204" pitchFamily="18" charset="0"/>
                  <a:ea typeface="Cambria" panose="02040503050406030204" pitchFamily="18" charset="0"/>
                </a:rPr>
                <a:t>?</a:t>
              </a:r>
            </a:p>
          </p:txBody>
        </p:sp>
      </p:grpSp>
      <p:grpSp>
        <p:nvGrpSpPr>
          <p:cNvPr id="5" name="Group 4"/>
          <p:cNvGrpSpPr/>
          <p:nvPr/>
        </p:nvGrpSpPr>
        <p:grpSpPr>
          <a:xfrm>
            <a:off x="1666240" y="2552700"/>
            <a:ext cx="6718270" cy="3868420"/>
            <a:chOff x="2339310" y="2552700"/>
            <a:chExt cx="6045200" cy="3629180"/>
          </a:xfrm>
        </p:grpSpPr>
        <p:sp>
          <p:nvSpPr>
            <p:cNvPr id="10" name="Rounded Rectangle 9"/>
            <p:cNvSpPr/>
            <p:nvPr/>
          </p:nvSpPr>
          <p:spPr>
            <a:xfrm>
              <a:off x="2339310" y="2552700"/>
              <a:ext cx="6045200" cy="3352800"/>
            </a:xfrm>
            <a:prstGeom prst="roundRect">
              <a:avLst/>
            </a:prstGeom>
            <a:solidFill>
              <a:srgbClr val="BADDF6"/>
            </a:solidFill>
            <a:ln w="57150">
              <a:solidFill>
                <a:srgbClr val="92D050"/>
              </a:solidFill>
              <a:prstDash val="dash"/>
            </a:ln>
            <a:effectLst>
              <a:glow rad="228600">
                <a:schemeClr val="accent6">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TextBox 10"/>
            <p:cNvSpPr txBox="1"/>
            <p:nvPr/>
          </p:nvSpPr>
          <p:spPr>
            <a:xfrm>
              <a:off x="2515029" y="2743200"/>
              <a:ext cx="5727271" cy="3438680"/>
            </a:xfrm>
            <a:prstGeom prst="rect">
              <a:avLst/>
            </a:prstGeom>
            <a:noFill/>
          </p:spPr>
          <p:txBody>
            <a:bodyPr wrap="square" rtlCol="0">
              <a:spAutoFit/>
            </a:bodyPr>
            <a:lstStyle/>
            <a:p>
              <a:pPr algn="just">
                <a:spcBef>
                  <a:spcPts val="1800"/>
                </a:spcBef>
              </a:pPr>
              <a:r>
                <a:rPr lang="vi-VN" sz="2800" b="1" dirty="0">
                  <a:latin typeface="Cambria" panose="02040503050406030204" pitchFamily="18" charset="0"/>
                  <a:ea typeface="Cambria" panose="02040503050406030204" pitchFamily="18" charset="0"/>
                </a:rPr>
                <a:t>+ Các vế của câu ghép có thể nối với nhau bằng một kết từ như (và, rồi, hoặc, còn, nhưng, mà, song,...)</a:t>
              </a:r>
            </a:p>
            <a:p>
              <a:pPr algn="just">
                <a:spcBef>
                  <a:spcPts val="1800"/>
                </a:spcBef>
              </a:pPr>
              <a:r>
                <a:rPr lang="vi-VN" sz="2800" b="1" dirty="0">
                  <a:latin typeface="Cambria" panose="02040503050406030204" pitchFamily="18" charset="0"/>
                  <a:ea typeface="Cambria" panose="02040503050406030204" pitchFamily="18" charset="0"/>
                </a:rPr>
                <a:t>+ Các vế của câu ghép có thế nối trực tiếp với nhau: giữa các vế không có kết từ mà chỉ có dấu câu (dấu phẩy, dấu chấm phẩy)</a:t>
              </a:r>
            </a:p>
          </p:txBody>
        </p:sp>
      </p:grpSp>
    </p:spTree>
    <p:extLst>
      <p:ext uri="{BB962C8B-B14F-4D97-AF65-F5344CB8AC3E}">
        <p14:creationId xmlns:p14="http://schemas.microsoft.com/office/powerpoint/2010/main" val="424061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02909C5-F1FC-8DB9-7A04-EF642C6051AC}"/>
              </a:ext>
            </a:extLst>
          </p:cNvPr>
          <p:cNvSpPr txBox="1"/>
          <p:nvPr/>
        </p:nvSpPr>
        <p:spPr>
          <a:xfrm>
            <a:off x="1005840" y="680720"/>
            <a:ext cx="10119360" cy="1077218"/>
          </a:xfrm>
          <a:prstGeom prst="rect">
            <a:avLst/>
          </a:prstGeom>
          <a:noFill/>
        </p:spPr>
        <p:txBody>
          <a:bodyPr wrap="square" rtlCol="0">
            <a:spAutoFit/>
          </a:bodyPr>
          <a:lstStyle/>
          <a:p>
            <a:pPr lvl="0"/>
            <a:r>
              <a:rPr lang="en-US" sz="3200" b="1" dirty="0">
                <a:solidFill>
                  <a:prstClr val="black"/>
                </a:solidFill>
                <a:latin typeface="Cambria" panose="02040503050406030204" pitchFamily="18" charset="0"/>
                <a:ea typeface="Cambria" panose="02040503050406030204" pitchFamily="18" charset="0"/>
              </a:rPr>
              <a:t>3. </a:t>
            </a:r>
            <a:r>
              <a:rPr lang="vi-VN" sz="3200" b="1" dirty="0">
                <a:solidFill>
                  <a:prstClr val="black"/>
                </a:solidFill>
                <a:latin typeface="Cambria" panose="02040503050406030204" pitchFamily="18" charset="0"/>
                <a:ea typeface="Cambria" panose="02040503050406030204" pitchFamily="18" charset="0"/>
              </a:rPr>
              <a:t>Chọn kết từ thay cho mỗi bông hoa trong các câu ghép sau:</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4" name="Rectangle: Rounded Corners 3">
            <a:extLst>
              <a:ext uri="{FF2B5EF4-FFF2-40B4-BE49-F238E27FC236}">
                <a16:creationId xmlns:a16="http://schemas.microsoft.com/office/drawing/2014/main" id="{A884739F-0FDA-D0AD-852F-324F023CD6E8}"/>
              </a:ext>
            </a:extLst>
          </p:cNvPr>
          <p:cNvSpPr/>
          <p:nvPr/>
        </p:nvSpPr>
        <p:spPr>
          <a:xfrm>
            <a:off x="4775200" y="1391920"/>
            <a:ext cx="4135120" cy="762000"/>
          </a:xfrm>
          <a:prstGeom prst="roundRect">
            <a:avLst>
              <a:gd name="adj" fmla="val 27334"/>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err="1">
                <a:solidFill>
                  <a:srgbClr val="002060"/>
                </a:solidFill>
                <a:latin typeface="Cambria" panose="02040503050406030204" pitchFamily="18" charset="0"/>
                <a:ea typeface="Cambria" panose="02040503050406030204" pitchFamily="18" charset="0"/>
              </a:rPr>
              <a:t>và</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rồi</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còn</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nhưng</a:t>
            </a:r>
            <a:endParaRPr lang="en-US" sz="3600" dirty="0">
              <a:solidFill>
                <a:srgbClr val="002060"/>
              </a:solidFill>
              <a:latin typeface="Cambria" panose="02040503050406030204" pitchFamily="18" charset="0"/>
              <a:ea typeface="Cambria" panose="02040503050406030204" pitchFamily="18" charset="0"/>
            </a:endParaRPr>
          </a:p>
        </p:txBody>
      </p:sp>
      <p:sp>
        <p:nvSpPr>
          <p:cNvPr id="5" name="TextBox 4">
            <a:extLst>
              <a:ext uri="{FF2B5EF4-FFF2-40B4-BE49-F238E27FC236}">
                <a16:creationId xmlns:a16="http://schemas.microsoft.com/office/drawing/2014/main" id="{D29AD199-FC2F-F007-AAB8-4E4B1B3A31B1}"/>
              </a:ext>
            </a:extLst>
          </p:cNvPr>
          <p:cNvSpPr txBox="1"/>
          <p:nvPr/>
        </p:nvSpPr>
        <p:spPr>
          <a:xfrm>
            <a:off x="792480" y="2418080"/>
            <a:ext cx="10607040" cy="3785652"/>
          </a:xfrm>
          <a:prstGeom prst="rect">
            <a:avLst/>
          </a:prstGeom>
          <a:noFill/>
        </p:spPr>
        <p:txBody>
          <a:bodyPr wrap="square" rtlCol="0">
            <a:spAutoFit/>
          </a:bodyPr>
          <a:lstStyle/>
          <a:p>
            <a:r>
              <a:rPr lang="vi-VN" sz="3000" dirty="0">
                <a:latin typeface="Cambria" panose="02040503050406030204" pitchFamily="18" charset="0"/>
                <a:ea typeface="Cambria" panose="02040503050406030204" pitchFamily="18" charset="0"/>
              </a:rPr>
              <a:t>a. Chích bông là loài chim bé nhỏ </a:t>
            </a:r>
            <a:r>
              <a:rPr lang="vi-VN" sz="3000" b="1" dirty="0">
                <a:latin typeface="Cambria" panose="02040503050406030204" pitchFamily="18" charset="0"/>
                <a:ea typeface="Cambria" panose="02040503050406030204" pitchFamily="18" charset="0"/>
              </a:rPr>
              <a:t>nhưng</a:t>
            </a:r>
            <a:r>
              <a:rPr lang="vi-VN" sz="3000" dirty="0">
                <a:latin typeface="Cambria" panose="02040503050406030204" pitchFamily="18" charset="0"/>
                <a:ea typeface="Cambria" panose="02040503050406030204" pitchFamily="18" charset="0"/>
              </a:rPr>
              <a:t> nó lại là loài chim có ích đối với nhà nông.</a:t>
            </a:r>
          </a:p>
          <a:p>
            <a:r>
              <a:rPr lang="vi-VN" sz="3000" dirty="0">
                <a:latin typeface="Cambria" panose="02040503050406030204" pitchFamily="18" charset="0"/>
                <a:ea typeface="Cambria" panose="02040503050406030204" pitchFamily="18" charset="0"/>
              </a:rPr>
              <a:t>b. Ngoài sân, mèo mun đang nằm sưởi nắng </a:t>
            </a:r>
            <a:r>
              <a:rPr lang="vi-VN" sz="3000" b="1" dirty="0">
                <a:latin typeface="Cambria" panose="02040503050406030204" pitchFamily="18" charset="0"/>
                <a:ea typeface="Cambria" panose="02040503050406030204" pitchFamily="18" charset="0"/>
              </a:rPr>
              <a:t>và</a:t>
            </a:r>
            <a:r>
              <a:rPr lang="vi-VN" sz="3000" dirty="0">
                <a:latin typeface="Cambria" panose="02040503050406030204" pitchFamily="18" charset="0"/>
                <a:ea typeface="Cambria" panose="02040503050406030204" pitchFamily="18" charset="0"/>
              </a:rPr>
              <a:t> cún con cũng vậy.</a:t>
            </a:r>
          </a:p>
          <a:p>
            <a:r>
              <a:rPr lang="vi-VN" sz="3000" dirty="0">
                <a:latin typeface="Cambria" panose="02040503050406030204" pitchFamily="18" charset="0"/>
                <a:ea typeface="Cambria" panose="02040503050406030204" pitchFamily="18" charset="0"/>
              </a:rPr>
              <a:t>c. Vườn nhà em, ban ngày, hoa mẫu đơn, hoa lan, hoa cúc đua nhau khoe sắc </a:t>
            </a:r>
            <a:r>
              <a:rPr lang="vi-VN" sz="3000" b="1" dirty="0">
                <a:latin typeface="Cambria" panose="02040503050406030204" pitchFamily="18" charset="0"/>
                <a:ea typeface="Cambria" panose="02040503050406030204" pitchFamily="18" charset="0"/>
              </a:rPr>
              <a:t>còn</a:t>
            </a:r>
            <a:r>
              <a:rPr lang="vi-VN" sz="3000" dirty="0">
                <a:latin typeface="Cambria" panose="02040503050406030204" pitchFamily="18" charset="0"/>
                <a:ea typeface="Cambria" panose="02040503050406030204" pitchFamily="18" charset="0"/>
              </a:rPr>
              <a:t> ban đêm, hoa nguyệt quế, hoa hoàng lan, hoa mộc lại cùng nhau toả hương.</a:t>
            </a:r>
          </a:p>
          <a:p>
            <a:r>
              <a:rPr lang="vi-VN" sz="3000" dirty="0">
                <a:latin typeface="Cambria" panose="02040503050406030204" pitchFamily="18" charset="0"/>
                <a:ea typeface="Cambria" panose="02040503050406030204" pitchFamily="18" charset="0"/>
              </a:rPr>
              <a:t>d. Ngày nghỉ, em dậy sớm đá bóng với bố </a:t>
            </a:r>
            <a:r>
              <a:rPr lang="vi-VN" sz="3000" b="1" dirty="0">
                <a:latin typeface="Cambria" panose="02040503050406030204" pitchFamily="18" charset="0"/>
                <a:ea typeface="Cambria" panose="02040503050406030204" pitchFamily="18" charset="0"/>
              </a:rPr>
              <a:t>rồi</a:t>
            </a:r>
            <a:r>
              <a:rPr lang="vi-VN" sz="3000" dirty="0">
                <a:latin typeface="Cambria" panose="02040503050406030204" pitchFamily="18" charset="0"/>
                <a:ea typeface="Cambria" panose="02040503050406030204" pitchFamily="18" charset="0"/>
              </a:rPr>
              <a:t> em cùng mẹ ra vườn tưới cây.</a:t>
            </a:r>
            <a:endParaRPr lang="en-US" sz="3000" dirty="0">
              <a:latin typeface="Cambria" panose="02040503050406030204" pitchFamily="18" charset="0"/>
              <a:ea typeface="Cambria" panose="02040503050406030204" pitchFamily="18" charset="0"/>
            </a:endParaRPr>
          </a:p>
        </p:txBody>
      </p:sp>
      <p:pic>
        <p:nvPicPr>
          <p:cNvPr id="2050" name="Picture 2" descr="Hình ảnh Hoa Hồng đào Nở PNG , Hoa đào, Nhưng Bông Hoa Tươi, Những Bông Hoa  PNG và Vector với nền trong suốt để tải xuống miễn phí">
            <a:extLst>
              <a:ext uri="{FF2B5EF4-FFF2-40B4-BE49-F238E27FC236}">
                <a16:creationId xmlns:a16="http://schemas.microsoft.com/office/drawing/2014/main" id="{C212449A-D779-A3BF-8CDF-D75B134EDC48}"/>
              </a:ext>
            </a:extLst>
          </p:cNvPr>
          <p:cNvPicPr>
            <a:picLocks noChangeAspect="1" noChangeArrowheads="1"/>
          </p:cNvPicPr>
          <p:nvPr/>
        </p:nvPicPr>
        <p:blipFill>
          <a:blip r:embed="rId3" cstate="hqprint">
            <a:extLst>
              <a:ext uri="{BEBA8EAE-BF5A-486C-A8C5-ECC9F3942E4B}">
                <a14:imgProps xmlns:a14="http://schemas.microsoft.com/office/drawing/2010/main">
                  <a14:imgLayer r:embed="rId4">
                    <a14:imgEffect>
                      <a14:backgroundRemoval t="10000" b="91750" l="5833" r="90000">
                        <a14:foregroundMark x1="11500" y1="31000" x2="23750" y2="32750"/>
                        <a14:foregroundMark x1="7000" y1="36167" x2="14750" y2="44750"/>
                        <a14:foregroundMark x1="39750" y1="87583" x2="53667" y2="91833"/>
                        <a14:foregroundMark x1="7667" y1="57750" x2="7167" y2="66833"/>
                        <a14:foregroundMark x1="7167" y1="66833" x2="5833" y2="58083"/>
                        <a14:foregroundMark x1="5833" y1="58083" x2="5833" y2="58083"/>
                        <a14:foregroundMark x1="6167" y1="33667" x2="6917" y2="46333"/>
                      </a14:backgroundRemoval>
                    </a14:imgEffect>
                  </a14:imgLayer>
                </a14:imgProps>
              </a:ext>
              <a:ext uri="{28A0092B-C50C-407E-A947-70E740481C1C}">
                <a14:useLocalDpi xmlns:a14="http://schemas.microsoft.com/office/drawing/2010/main" val="0"/>
              </a:ext>
            </a:extLst>
          </a:blip>
          <a:srcRect/>
          <a:stretch>
            <a:fillRect/>
          </a:stretch>
        </p:blipFill>
        <p:spPr bwMode="auto">
          <a:xfrm>
            <a:off x="6192520" y="2021840"/>
            <a:ext cx="1361440" cy="136144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ình ảnh Hoa Hồng đào Nở PNG , Hoa đào, Nhưng Bông Hoa Tươi, Những Bông Hoa  PNG và Vector với nền trong suốt để tải xuống miễn phí">
            <a:extLst>
              <a:ext uri="{FF2B5EF4-FFF2-40B4-BE49-F238E27FC236}">
                <a16:creationId xmlns:a16="http://schemas.microsoft.com/office/drawing/2014/main" id="{2CA04F04-0B65-B809-FC99-F93734C60D17}"/>
              </a:ext>
            </a:extLst>
          </p:cNvPr>
          <p:cNvPicPr>
            <a:picLocks noChangeAspect="1" noChangeArrowheads="1"/>
          </p:cNvPicPr>
          <p:nvPr/>
        </p:nvPicPr>
        <p:blipFill>
          <a:blip r:embed="rId5" cstate="hqprint">
            <a:extLst>
              <a:ext uri="{BEBA8EAE-BF5A-486C-A8C5-ECC9F3942E4B}">
                <a14:imgProps xmlns:a14="http://schemas.microsoft.com/office/drawing/2010/main">
                  <a14:imgLayer r:embed="rId6">
                    <a14:imgEffect>
                      <a14:backgroundRemoval t="10000" b="91750" l="5833" r="90000">
                        <a14:foregroundMark x1="11500" y1="31000" x2="23750" y2="32750"/>
                        <a14:foregroundMark x1="7000" y1="36167" x2="14750" y2="44750"/>
                        <a14:foregroundMark x1="39750" y1="87583" x2="53667" y2="91833"/>
                        <a14:foregroundMark x1="7667" y1="57750" x2="7167" y2="66833"/>
                        <a14:foregroundMark x1="7167" y1="66833" x2="5833" y2="58083"/>
                        <a14:foregroundMark x1="5833" y1="58083" x2="5833" y2="58083"/>
                        <a14:foregroundMark x1="6167" y1="33667" x2="6917" y2="46333"/>
                      </a14:backgroundRemoval>
                    </a14:imgEffect>
                  </a14:imgLayer>
                </a14:imgProps>
              </a:ext>
              <a:ext uri="{28A0092B-C50C-407E-A947-70E740481C1C}">
                <a14:useLocalDpi xmlns:a14="http://schemas.microsoft.com/office/drawing/2010/main" val="0"/>
              </a:ext>
            </a:extLst>
          </a:blip>
          <a:srcRect/>
          <a:stretch>
            <a:fillRect/>
          </a:stretch>
        </p:blipFill>
        <p:spPr bwMode="auto">
          <a:xfrm>
            <a:off x="7879080" y="3200400"/>
            <a:ext cx="711200" cy="7112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ình ảnh Hoa Hồng đào Nở PNG , Hoa đào, Nhưng Bông Hoa Tươi, Những Bông Hoa  PNG và Vector với nền trong suốt để tải xuống miễn phí">
            <a:extLst>
              <a:ext uri="{FF2B5EF4-FFF2-40B4-BE49-F238E27FC236}">
                <a16:creationId xmlns:a16="http://schemas.microsoft.com/office/drawing/2014/main" id="{C04677B7-0277-C181-D9A2-C9DA04AF18C4}"/>
              </a:ext>
            </a:extLst>
          </p:cNvPr>
          <p:cNvPicPr>
            <a:picLocks noChangeAspect="1" noChangeArrowheads="1"/>
          </p:cNvPicPr>
          <p:nvPr/>
        </p:nvPicPr>
        <p:blipFill>
          <a:blip r:embed="rId7" cstate="hqprint">
            <a:extLst>
              <a:ext uri="{BEBA8EAE-BF5A-486C-A8C5-ECC9F3942E4B}">
                <a14:imgProps xmlns:a14="http://schemas.microsoft.com/office/drawing/2010/main">
                  <a14:imgLayer r:embed="rId8">
                    <a14:imgEffect>
                      <a14:backgroundRemoval t="10000" b="91750" l="5833" r="90000">
                        <a14:foregroundMark x1="11500" y1="31000" x2="23750" y2="32750"/>
                        <a14:foregroundMark x1="7000" y1="36167" x2="14750" y2="44750"/>
                        <a14:foregroundMark x1="39750" y1="87583" x2="53667" y2="91833"/>
                        <a14:foregroundMark x1="7667" y1="57750" x2="7167" y2="66833"/>
                        <a14:foregroundMark x1="7167" y1="66833" x2="5833" y2="58083"/>
                        <a14:foregroundMark x1="5833" y1="58083" x2="5833" y2="58083"/>
                        <a14:foregroundMark x1="6167" y1="33667" x2="6917" y2="46333"/>
                      </a14:backgroundRemoval>
                    </a14:imgEffect>
                  </a14:imgLayer>
                </a14:imgProps>
              </a:ext>
              <a:ext uri="{28A0092B-C50C-407E-A947-70E740481C1C}">
                <a14:useLocalDpi xmlns:a14="http://schemas.microsoft.com/office/drawing/2010/main" val="0"/>
              </a:ext>
            </a:extLst>
          </a:blip>
          <a:srcRect/>
          <a:stretch>
            <a:fillRect/>
          </a:stretch>
        </p:blipFill>
        <p:spPr bwMode="auto">
          <a:xfrm>
            <a:off x="3154680" y="4114800"/>
            <a:ext cx="807720" cy="80772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ình ảnh Hoa Hồng đào Nở PNG , Hoa đào, Nhưng Bông Hoa Tươi, Những Bông Hoa  PNG và Vector với nền trong suốt để tải xuống miễn phí">
            <a:extLst>
              <a:ext uri="{FF2B5EF4-FFF2-40B4-BE49-F238E27FC236}">
                <a16:creationId xmlns:a16="http://schemas.microsoft.com/office/drawing/2014/main" id="{E62E6E0A-0B43-6D2F-B3CC-A88218FD476A}"/>
              </a:ext>
            </a:extLst>
          </p:cNvPr>
          <p:cNvPicPr>
            <a:picLocks noChangeAspect="1" noChangeArrowheads="1"/>
          </p:cNvPicPr>
          <p:nvPr/>
        </p:nvPicPr>
        <p:blipFill>
          <a:blip r:embed="rId7" cstate="hqprint">
            <a:extLst>
              <a:ext uri="{BEBA8EAE-BF5A-486C-A8C5-ECC9F3942E4B}">
                <a14:imgProps xmlns:a14="http://schemas.microsoft.com/office/drawing/2010/main">
                  <a14:imgLayer r:embed="rId8">
                    <a14:imgEffect>
                      <a14:backgroundRemoval t="10000" b="91750" l="5833" r="90000">
                        <a14:foregroundMark x1="11500" y1="31000" x2="23750" y2="32750"/>
                        <a14:foregroundMark x1="7000" y1="36167" x2="14750" y2="44750"/>
                        <a14:foregroundMark x1="39750" y1="87583" x2="53667" y2="91833"/>
                        <a14:foregroundMark x1="7667" y1="57750" x2="7167" y2="66833"/>
                        <a14:foregroundMark x1="7167" y1="66833" x2="5833" y2="58083"/>
                        <a14:foregroundMark x1="5833" y1="58083" x2="5833" y2="58083"/>
                        <a14:foregroundMark x1="6167" y1="33667" x2="6917" y2="46333"/>
                      </a14:backgroundRemoval>
                    </a14:imgEffect>
                  </a14:imgLayer>
                </a14:imgProps>
              </a:ext>
              <a:ext uri="{28A0092B-C50C-407E-A947-70E740481C1C}">
                <a14:useLocalDpi xmlns:a14="http://schemas.microsoft.com/office/drawing/2010/main" val="0"/>
              </a:ext>
            </a:extLst>
          </a:blip>
          <a:srcRect/>
          <a:stretch>
            <a:fillRect/>
          </a:stretch>
        </p:blipFill>
        <p:spPr bwMode="auto">
          <a:xfrm>
            <a:off x="7432040" y="5029200"/>
            <a:ext cx="807720" cy="807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5172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050"/>
                                        </p:tgtEl>
                                      </p:cBhvr>
                                    </p:animEffect>
                                    <p:set>
                                      <p:cBhvr>
                                        <p:cTn id="7" dur="1" fill="hold">
                                          <p:stCondLst>
                                            <p:cond delay="499"/>
                                          </p:stCondLst>
                                        </p:cTn>
                                        <p:tgtEl>
                                          <p:spTgt spid="205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10"/>
                                        </p:tgtEl>
                                      </p:cBhvr>
                                    </p:animEffect>
                                    <p:set>
                                      <p:cBhvr>
                                        <p:cTn id="17" dur="1" fill="hold">
                                          <p:stCondLst>
                                            <p:cond delay="499"/>
                                          </p:stCondLst>
                                        </p:cTn>
                                        <p:tgtEl>
                                          <p:spTgt spid="10"/>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2"/>
                                        </p:tgtEl>
                                      </p:cBhvr>
                                    </p:animEffect>
                                    <p:set>
                                      <p:cBhvr>
                                        <p:cTn id="22"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02909C5-F1FC-8DB9-7A04-EF642C6051AC}"/>
              </a:ext>
            </a:extLst>
          </p:cNvPr>
          <p:cNvSpPr txBox="1"/>
          <p:nvPr/>
        </p:nvSpPr>
        <p:spPr>
          <a:xfrm>
            <a:off x="1005840" y="680720"/>
            <a:ext cx="10119360" cy="1569660"/>
          </a:xfrm>
          <a:prstGeom prst="rect">
            <a:avLst/>
          </a:prstGeom>
          <a:noFill/>
        </p:spPr>
        <p:txBody>
          <a:bodyPr wrap="square" rtlCol="0">
            <a:spAutoFit/>
          </a:bodyPr>
          <a:lstStyle/>
          <a:p>
            <a:pPr lvl="0"/>
            <a:r>
              <a:rPr lang="en-US" sz="3200" b="1" dirty="0">
                <a:solidFill>
                  <a:prstClr val="black"/>
                </a:solidFill>
                <a:latin typeface="Cambria" panose="02040503050406030204" pitchFamily="18" charset="0"/>
                <a:ea typeface="Cambria" panose="02040503050406030204" pitchFamily="18" charset="0"/>
              </a:rPr>
              <a:t>4. </a:t>
            </a:r>
            <a:r>
              <a:rPr lang="vi-VN" sz="3200" b="1" dirty="0">
                <a:solidFill>
                  <a:prstClr val="black"/>
                </a:solidFill>
                <a:latin typeface="Cambria" panose="02040503050406030204" pitchFamily="18" charset="0"/>
                <a:ea typeface="Cambria" panose="02040503050406030204" pitchFamily="18" charset="0"/>
              </a:rPr>
              <a:t>Viết đoạn văn (3 - 5 câu) về bài thơ Hạt gạo làng ta, trong đó có câu ghép gồm các vế nối bằng một kết từ hoặc nối trực tiếp.</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6" name="Picture 5">
            <a:extLst>
              <a:ext uri="{FF2B5EF4-FFF2-40B4-BE49-F238E27FC236}">
                <a16:creationId xmlns:a16="http://schemas.microsoft.com/office/drawing/2014/main" id="{6029AD4C-577D-99D1-386C-4242E14D7E7B}"/>
              </a:ext>
            </a:extLst>
          </p:cNvPr>
          <p:cNvPicPr>
            <a:picLocks noChangeAspect="1"/>
          </p:cNvPicPr>
          <p:nvPr/>
        </p:nvPicPr>
        <p:blipFill>
          <a:blip r:embed="rId3"/>
          <a:stretch>
            <a:fillRect/>
          </a:stretch>
        </p:blipFill>
        <p:spPr>
          <a:xfrm>
            <a:off x="6671945" y="1926272"/>
            <a:ext cx="4781550" cy="2009775"/>
          </a:xfrm>
          <a:prstGeom prst="rect">
            <a:avLst/>
          </a:prstGeom>
        </p:spPr>
      </p:pic>
      <p:sp>
        <p:nvSpPr>
          <p:cNvPr id="7" name="Rectangle: Rounded Corners 6">
            <a:extLst>
              <a:ext uri="{FF2B5EF4-FFF2-40B4-BE49-F238E27FC236}">
                <a16:creationId xmlns:a16="http://schemas.microsoft.com/office/drawing/2014/main" id="{EBA09922-BFDE-A80B-CF5A-E01ECD157356}"/>
              </a:ext>
            </a:extLst>
          </p:cNvPr>
          <p:cNvSpPr/>
          <p:nvPr/>
        </p:nvSpPr>
        <p:spPr>
          <a:xfrm>
            <a:off x="1290320" y="4470400"/>
            <a:ext cx="8818880" cy="1910080"/>
          </a:xfrm>
          <a:prstGeom prst="round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000" dirty="0" err="1">
                <a:solidFill>
                  <a:srgbClr val="002060"/>
                </a:solidFill>
                <a:latin typeface="Cambria" panose="02040503050406030204" pitchFamily="18" charset="0"/>
                <a:ea typeface="Cambria" panose="02040503050406030204" pitchFamily="18" charset="0"/>
              </a:rPr>
              <a:t>Ví</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dụ</a:t>
            </a:r>
            <a:r>
              <a:rPr lang="en-US" sz="2000" dirty="0">
                <a:solidFill>
                  <a:srgbClr val="002060"/>
                </a:solidFill>
                <a:latin typeface="Cambria" panose="02040503050406030204" pitchFamily="18" charset="0"/>
                <a:ea typeface="Cambria" panose="02040503050406030204" pitchFamily="18" charset="0"/>
              </a:rPr>
              <a:t>: </a:t>
            </a:r>
            <a:r>
              <a:rPr lang="vi-VN" sz="2000" dirty="0">
                <a:solidFill>
                  <a:srgbClr val="002060"/>
                </a:solidFill>
                <a:latin typeface="Cambria" panose="02040503050406030204" pitchFamily="18" charset="0"/>
                <a:ea typeface="Cambria" panose="02040503050406030204" pitchFamily="18" charset="0"/>
              </a:rPr>
              <a:t>Hạt gạo làng ta” là một bài thơ hay được nhà thơ Nguyễn Khoa Điềm viết nên. Có lẽ vì bài thơ có câu từ quá hay, quá ý nghĩa mà nhạc sĩ Trần Viết Bính đã phổ nhạc, cho ra đời ca khúc “Hạt gạo làng ta”. Bài hát với giai điệu du dương, giọng điệu hồn nhiên vui tươi. “Hạt gạo làng ta” không dừng lại ở một tác phẩm thơ, một tác phẩm nhạc; nó là nỗi lòng và tình yêu “hạt vàng” của nhân dân Việt Nam bao đời nay</a:t>
            </a:r>
            <a:endParaRPr lang="en-US" sz="2000"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506226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1645920" y="609600"/>
            <a:ext cx="8920479" cy="3870960"/>
          </a:xfrm>
          <a:prstGeom prst="roundRect">
            <a:avLst/>
          </a:prstGeom>
          <a:ln w="57150">
            <a:solidFill>
              <a:srgbClr val="FFFF00"/>
            </a:solidFill>
            <a:prstDash val="dash"/>
          </a:ln>
          <a:effectLst>
            <a:glow rad="228600">
              <a:schemeClr val="accent4">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just"/>
            <a:r>
              <a:rPr lang="en-US" sz="3600" b="1" i="1" dirty="0" err="1">
                <a:latin typeface="Cambria" panose="02040503050406030204" pitchFamily="18" charset="0"/>
                <a:ea typeface="Cambria" panose="02040503050406030204" pitchFamily="18" charset="0"/>
              </a:rPr>
              <a:t>Chỉ</a:t>
            </a:r>
            <a:r>
              <a:rPr lang="en-US" sz="3600" b="1" i="1" dirty="0">
                <a:latin typeface="Cambria" panose="02040503050406030204" pitchFamily="18" charset="0"/>
                <a:ea typeface="Cambria" panose="02040503050406030204" pitchFamily="18" charset="0"/>
              </a:rPr>
              <a:t> </a:t>
            </a:r>
            <a:r>
              <a:rPr lang="en-US" sz="3600" b="1" i="1" dirty="0" err="1">
                <a:latin typeface="Cambria" panose="02040503050406030204" pitchFamily="18" charset="0"/>
                <a:ea typeface="Cambria" panose="02040503050406030204" pitchFamily="18" charset="0"/>
              </a:rPr>
              <a:t>ra</a:t>
            </a:r>
            <a:r>
              <a:rPr lang="en-US" sz="3600" b="1" i="1" dirty="0">
                <a:latin typeface="Cambria" panose="02040503050406030204" pitchFamily="18" charset="0"/>
                <a:ea typeface="Cambria" panose="02040503050406030204" pitchFamily="18" charset="0"/>
              </a:rPr>
              <a:t> </a:t>
            </a:r>
            <a:r>
              <a:rPr lang="en-US" sz="3600" b="1" i="1" dirty="0" err="1">
                <a:latin typeface="Cambria" panose="02040503050406030204" pitchFamily="18" charset="0"/>
                <a:ea typeface="Cambria" panose="02040503050406030204" pitchFamily="18" charset="0"/>
              </a:rPr>
              <a:t>các</a:t>
            </a:r>
            <a:r>
              <a:rPr lang="en-US" sz="3600" b="1" i="1" dirty="0">
                <a:latin typeface="Cambria" panose="02040503050406030204" pitchFamily="18" charset="0"/>
                <a:ea typeface="Cambria" panose="02040503050406030204" pitchFamily="18" charset="0"/>
              </a:rPr>
              <a:t> </a:t>
            </a:r>
            <a:r>
              <a:rPr lang="en-US" sz="3600" b="1" i="1" dirty="0" err="1">
                <a:latin typeface="Cambria" panose="02040503050406030204" pitchFamily="18" charset="0"/>
                <a:ea typeface="Cambria" panose="02040503050406030204" pitchFamily="18" charset="0"/>
              </a:rPr>
              <a:t>câu</a:t>
            </a:r>
            <a:r>
              <a:rPr lang="en-US" sz="3600" b="1" i="1" dirty="0">
                <a:latin typeface="Cambria" panose="02040503050406030204" pitchFamily="18" charset="0"/>
                <a:ea typeface="Cambria" panose="02040503050406030204" pitchFamily="18" charset="0"/>
              </a:rPr>
              <a:t> </a:t>
            </a:r>
            <a:r>
              <a:rPr lang="en-US" sz="3600" b="1" i="1" dirty="0" err="1">
                <a:latin typeface="Cambria" panose="02040503050406030204" pitchFamily="18" charset="0"/>
                <a:ea typeface="Cambria" panose="02040503050406030204" pitchFamily="18" charset="0"/>
              </a:rPr>
              <a:t>ghép</a:t>
            </a:r>
            <a:r>
              <a:rPr lang="en-US" sz="3600" b="1" i="1" dirty="0">
                <a:latin typeface="Cambria" panose="02040503050406030204" pitchFamily="18" charset="0"/>
                <a:ea typeface="Cambria" panose="02040503050406030204" pitchFamily="18" charset="0"/>
              </a:rPr>
              <a:t> </a:t>
            </a:r>
            <a:r>
              <a:rPr lang="en-US" sz="3600" b="1" i="1" dirty="0" err="1">
                <a:latin typeface="Cambria" panose="02040503050406030204" pitchFamily="18" charset="0"/>
                <a:ea typeface="Cambria" panose="02040503050406030204" pitchFamily="18" charset="0"/>
              </a:rPr>
              <a:t>trong</a:t>
            </a:r>
            <a:r>
              <a:rPr lang="en-US" sz="3600" b="1" i="1" dirty="0">
                <a:latin typeface="Cambria" panose="02040503050406030204" pitchFamily="18" charset="0"/>
                <a:ea typeface="Cambria" panose="02040503050406030204" pitchFamily="18" charset="0"/>
              </a:rPr>
              <a:t> </a:t>
            </a:r>
            <a:r>
              <a:rPr lang="en-US" sz="3600" b="1" i="1" dirty="0" err="1">
                <a:latin typeface="Cambria" panose="02040503050406030204" pitchFamily="18" charset="0"/>
                <a:ea typeface="Cambria" panose="02040503050406030204" pitchFamily="18" charset="0"/>
              </a:rPr>
              <a:t>đoạn</a:t>
            </a:r>
            <a:r>
              <a:rPr lang="en-US" sz="3600" b="1" i="1" dirty="0">
                <a:latin typeface="Cambria" panose="02040503050406030204" pitchFamily="18" charset="0"/>
                <a:ea typeface="Cambria" panose="02040503050406030204" pitchFamily="18" charset="0"/>
              </a:rPr>
              <a:t> </a:t>
            </a:r>
            <a:r>
              <a:rPr lang="en-US" sz="3600" b="1" i="1" dirty="0" err="1">
                <a:latin typeface="Cambria" panose="02040503050406030204" pitchFamily="18" charset="0"/>
                <a:ea typeface="Cambria" panose="02040503050406030204" pitchFamily="18" charset="0"/>
              </a:rPr>
              <a:t>văn</a:t>
            </a:r>
            <a:r>
              <a:rPr lang="en-US" sz="3600" b="1" i="1" dirty="0">
                <a:latin typeface="Cambria" panose="02040503050406030204" pitchFamily="18" charset="0"/>
                <a:ea typeface="Cambria" panose="02040503050406030204" pitchFamily="18" charset="0"/>
              </a:rPr>
              <a:t>.</a:t>
            </a:r>
          </a:p>
          <a:p>
            <a:pPr algn="just"/>
            <a:r>
              <a:rPr lang="vi-VN" sz="3600" dirty="0">
                <a:latin typeface="Cambria" panose="02040503050406030204" pitchFamily="18" charset="0"/>
                <a:ea typeface="Cambria" panose="02040503050406030204" pitchFamily="18" charset="0"/>
              </a:rPr>
              <a:t>Mặt trời lên, cả cánh đồng lấp lóa nắng. Trời càng nắng, lúa càng sẫm lại, trĩu bông. Lúc này, cánh đồng đẹp như một tấm thảm. Mỗi khi có gió, những bông lúa ngả đầu vào nhau, sóng lúa nhấp nhô.</a:t>
            </a:r>
            <a:endParaRPr lang="en-US" sz="3600" dirty="0">
              <a:latin typeface="Cambria" panose="02040503050406030204" pitchFamily="18" charset="0"/>
              <a:ea typeface="Cambria" panose="02040503050406030204"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57013" y="4635500"/>
            <a:ext cx="2136587" cy="2250236"/>
          </a:xfrm>
          <a:prstGeom prst="rect">
            <a:avLst/>
          </a:prstGeom>
        </p:spPr>
      </p:pic>
    </p:spTree>
    <p:extLst>
      <p:ext uri="{BB962C8B-B14F-4D97-AF65-F5344CB8AC3E}">
        <p14:creationId xmlns:p14="http://schemas.microsoft.com/office/powerpoint/2010/main" val="3292154258"/>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1645920" y="609600"/>
            <a:ext cx="8920479" cy="4277360"/>
          </a:xfrm>
          <a:prstGeom prst="roundRect">
            <a:avLst/>
          </a:prstGeom>
          <a:ln w="57150">
            <a:solidFill>
              <a:srgbClr val="FFFF00"/>
            </a:solidFill>
            <a:prstDash val="dash"/>
          </a:ln>
          <a:effectLst>
            <a:glow rad="228600">
              <a:schemeClr val="accent4">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57013" y="4635500"/>
            <a:ext cx="2136587" cy="2250236"/>
          </a:xfrm>
          <a:prstGeom prst="rect">
            <a:avLst/>
          </a:prstGeom>
        </p:spPr>
      </p:pic>
      <p:sp>
        <p:nvSpPr>
          <p:cNvPr id="3" name="TextBox 2">
            <a:extLst>
              <a:ext uri="{FF2B5EF4-FFF2-40B4-BE49-F238E27FC236}">
                <a16:creationId xmlns:a16="http://schemas.microsoft.com/office/drawing/2014/main" id="{37A3071C-ECE8-F580-C08A-F7AA529DF7E7}"/>
              </a:ext>
            </a:extLst>
          </p:cNvPr>
          <p:cNvSpPr txBox="1"/>
          <p:nvPr/>
        </p:nvSpPr>
        <p:spPr>
          <a:xfrm>
            <a:off x="3220720" y="762000"/>
            <a:ext cx="6410960" cy="646331"/>
          </a:xfrm>
          <a:prstGeom prst="rect">
            <a:avLst/>
          </a:prstGeom>
          <a:noFill/>
        </p:spPr>
        <p:txBody>
          <a:bodyPr wrap="square" rtlCol="0">
            <a:spAutoFit/>
          </a:bodyPr>
          <a:lstStyle/>
          <a:p>
            <a:r>
              <a:rPr lang="vi-VN" sz="3600" dirty="0">
                <a:latin typeface="Cambria" panose="02040503050406030204" pitchFamily="18" charset="0"/>
                <a:ea typeface="Cambria" panose="02040503050406030204" pitchFamily="18" charset="0"/>
              </a:rPr>
              <a:t>Các câu ghép trong đoạn văn: </a:t>
            </a:r>
          </a:p>
        </p:txBody>
      </p:sp>
      <p:sp>
        <p:nvSpPr>
          <p:cNvPr id="4" name="TextBox 3">
            <a:extLst>
              <a:ext uri="{FF2B5EF4-FFF2-40B4-BE49-F238E27FC236}">
                <a16:creationId xmlns:a16="http://schemas.microsoft.com/office/drawing/2014/main" id="{8F161ABD-F853-9909-BC44-10F379A3D808}"/>
              </a:ext>
            </a:extLst>
          </p:cNvPr>
          <p:cNvSpPr txBox="1"/>
          <p:nvPr/>
        </p:nvSpPr>
        <p:spPr>
          <a:xfrm>
            <a:off x="1859280" y="1503680"/>
            <a:ext cx="8473440" cy="646331"/>
          </a:xfrm>
          <a:prstGeom prst="rect">
            <a:avLst/>
          </a:prstGeom>
          <a:noFill/>
        </p:spPr>
        <p:txBody>
          <a:bodyPr wrap="square" rtlCol="0">
            <a:spAutoFit/>
          </a:bodyPr>
          <a:lstStyle/>
          <a:p>
            <a:r>
              <a:rPr lang="vi-VN" sz="3600" dirty="0">
                <a:solidFill>
                  <a:srgbClr val="FF0000"/>
                </a:solidFill>
                <a:latin typeface="Cambria" panose="02040503050406030204" pitchFamily="18" charset="0"/>
                <a:ea typeface="Cambria" panose="02040503050406030204" pitchFamily="18" charset="0"/>
              </a:rPr>
              <a:t>- Mặt trời lên, cả cánh đồng lấp lóa nắng.</a:t>
            </a:r>
          </a:p>
        </p:txBody>
      </p:sp>
      <p:sp>
        <p:nvSpPr>
          <p:cNvPr id="5" name="TextBox 4">
            <a:extLst>
              <a:ext uri="{FF2B5EF4-FFF2-40B4-BE49-F238E27FC236}">
                <a16:creationId xmlns:a16="http://schemas.microsoft.com/office/drawing/2014/main" id="{97CA1463-9AE5-3536-3003-33B734757847}"/>
              </a:ext>
            </a:extLst>
          </p:cNvPr>
          <p:cNvSpPr txBox="1"/>
          <p:nvPr/>
        </p:nvSpPr>
        <p:spPr>
          <a:xfrm>
            <a:off x="1899920" y="2448560"/>
            <a:ext cx="9062720" cy="646331"/>
          </a:xfrm>
          <a:prstGeom prst="rect">
            <a:avLst/>
          </a:prstGeom>
          <a:noFill/>
        </p:spPr>
        <p:txBody>
          <a:bodyPr wrap="square" rtlCol="0">
            <a:spAutoFit/>
          </a:bodyPr>
          <a:lstStyle/>
          <a:p>
            <a:r>
              <a:rPr lang="vi-VN" sz="3600" dirty="0">
                <a:solidFill>
                  <a:srgbClr val="FF0000"/>
                </a:solidFill>
                <a:latin typeface="Cambria" panose="02040503050406030204" pitchFamily="18" charset="0"/>
                <a:ea typeface="Cambria" panose="02040503050406030204" pitchFamily="18" charset="0"/>
              </a:rPr>
              <a:t>- Trời càng nắng, lúa càng sẫm lại, trĩu bông.</a:t>
            </a:r>
          </a:p>
        </p:txBody>
      </p:sp>
      <p:sp>
        <p:nvSpPr>
          <p:cNvPr id="6" name="TextBox 5">
            <a:extLst>
              <a:ext uri="{FF2B5EF4-FFF2-40B4-BE49-F238E27FC236}">
                <a16:creationId xmlns:a16="http://schemas.microsoft.com/office/drawing/2014/main" id="{862F5C67-A071-3CDF-53BB-FEE78276BD05}"/>
              </a:ext>
            </a:extLst>
          </p:cNvPr>
          <p:cNvSpPr txBox="1"/>
          <p:nvPr/>
        </p:nvSpPr>
        <p:spPr>
          <a:xfrm>
            <a:off x="1940560" y="3434080"/>
            <a:ext cx="9062720" cy="1200329"/>
          </a:xfrm>
          <a:prstGeom prst="rect">
            <a:avLst/>
          </a:prstGeom>
          <a:noFill/>
        </p:spPr>
        <p:txBody>
          <a:bodyPr wrap="square" rtlCol="0">
            <a:spAutoFit/>
          </a:bodyPr>
          <a:lstStyle/>
          <a:p>
            <a:r>
              <a:rPr lang="vi-VN" sz="3600" dirty="0">
                <a:solidFill>
                  <a:srgbClr val="FF0000"/>
                </a:solidFill>
                <a:latin typeface="Cambria" panose="02040503050406030204" pitchFamily="18" charset="0"/>
                <a:ea typeface="Cambria" panose="02040503050406030204" pitchFamily="18" charset="0"/>
              </a:rPr>
              <a:t>- Mỗi khi có gió, những bông lúa ngả đầu vào nhau, sóng lúa nhấp nhô.</a:t>
            </a:r>
          </a:p>
        </p:txBody>
      </p:sp>
    </p:spTree>
    <p:extLst>
      <p:ext uri="{BB962C8B-B14F-4D97-AF65-F5344CB8AC3E}">
        <p14:creationId xmlns:p14="http://schemas.microsoft.com/office/powerpoint/2010/main" val="3698597839"/>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down)">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down)">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down)">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down)">
                                      <p:cBhvr>
                                        <p:cTn id="3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p:bldP spid="4" grpId="0"/>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圆角 4">
            <a:extLst>
              <a:ext uri="{FF2B5EF4-FFF2-40B4-BE49-F238E27FC236}">
                <a16:creationId xmlns:a16="http://schemas.microsoft.com/office/drawing/2014/main" id="{D47517F8-D83E-426A-90F1-4CCFE9BA5D9E}"/>
              </a:ext>
            </a:extLst>
          </p:cNvPr>
          <p:cNvSpPr/>
          <p:nvPr/>
        </p:nvSpPr>
        <p:spPr>
          <a:xfrm>
            <a:off x="2748722" y="2266604"/>
            <a:ext cx="166274" cy="2390762"/>
          </a:xfrm>
          <a:prstGeom prst="roundRect">
            <a:avLst>
              <a:gd name="adj" fmla="val 50000"/>
            </a:avLst>
          </a:prstGeom>
          <a:solidFill>
            <a:srgbClr val="215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Picture 1">
            <a:extLst>
              <a:ext uri="{FF2B5EF4-FFF2-40B4-BE49-F238E27FC236}">
                <a16:creationId xmlns:a16="http://schemas.microsoft.com/office/drawing/2014/main" id="{15E96529-F4AF-D231-9AC0-71504DF763B0}"/>
              </a:ext>
            </a:extLst>
          </p:cNvPr>
          <p:cNvPicPr>
            <a:picLocks noChangeAspect="1"/>
          </p:cNvPicPr>
          <p:nvPr/>
        </p:nvPicPr>
        <p:blipFill>
          <a:blip r:embed="rId3"/>
          <a:stretch>
            <a:fillRect/>
          </a:stretch>
        </p:blipFill>
        <p:spPr>
          <a:xfrm>
            <a:off x="4669399" y="1952714"/>
            <a:ext cx="3158002" cy="859611"/>
          </a:xfrm>
          <a:prstGeom prst="rect">
            <a:avLst/>
          </a:prstGeom>
        </p:spPr>
      </p:pic>
      <p:pic>
        <p:nvPicPr>
          <p:cNvPr id="3" name="Picture 2">
            <a:extLst>
              <a:ext uri="{FF2B5EF4-FFF2-40B4-BE49-F238E27FC236}">
                <a16:creationId xmlns:a16="http://schemas.microsoft.com/office/drawing/2014/main" id="{5445E564-3150-FFD6-5116-6CF752D693FB}"/>
              </a:ext>
            </a:extLst>
          </p:cNvPr>
          <p:cNvPicPr>
            <a:picLocks noChangeAspect="1"/>
          </p:cNvPicPr>
          <p:nvPr/>
        </p:nvPicPr>
        <p:blipFill>
          <a:blip r:embed="rId4"/>
          <a:stretch>
            <a:fillRect/>
          </a:stretch>
        </p:blipFill>
        <p:spPr>
          <a:xfrm>
            <a:off x="2668707" y="2667946"/>
            <a:ext cx="7504826" cy="1603387"/>
          </a:xfrm>
          <a:prstGeom prst="rect">
            <a:avLst/>
          </a:prstGeom>
        </p:spPr>
      </p:pic>
      <p:sp>
        <p:nvSpPr>
          <p:cNvPr id="6" name="矩形: 圆角 7">
            <a:extLst>
              <a:ext uri="{FF2B5EF4-FFF2-40B4-BE49-F238E27FC236}">
                <a16:creationId xmlns:a16="http://schemas.microsoft.com/office/drawing/2014/main" id="{F109CC2C-841A-A7A8-9377-9F1DB9AE450D}"/>
              </a:ext>
            </a:extLst>
          </p:cNvPr>
          <p:cNvSpPr/>
          <p:nvPr/>
        </p:nvSpPr>
        <p:spPr>
          <a:xfrm>
            <a:off x="3493824" y="428700"/>
            <a:ext cx="4691354" cy="648921"/>
          </a:xfrm>
          <a:prstGeom prst="roundRect">
            <a:avLst/>
          </a:prstGeom>
          <a:solidFill>
            <a:srgbClr val="FD9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smtClean="0">
                <a:solidFill>
                  <a:srgbClr val="002060"/>
                </a:solidFill>
                <a:latin typeface=".VnAristote" panose="020B7200000000000000" pitchFamily="34" charset="0"/>
              </a:rPr>
              <a:t>        </a:t>
            </a:r>
            <a:r>
              <a:rPr lang="en-US" sz="4800" b="1" dirty="0" err="1" smtClean="0">
                <a:solidFill>
                  <a:schemeClr val="bg2">
                    <a:lumMod val="10000"/>
                  </a:schemeClr>
                </a:solidFill>
                <a:latin typeface=".VnAristote" panose="020B7200000000000000" pitchFamily="34" charset="0"/>
              </a:rPr>
              <a:t>TiÕng</a:t>
            </a:r>
            <a:r>
              <a:rPr lang="en-US" sz="4800" b="1" dirty="0" smtClean="0">
                <a:solidFill>
                  <a:schemeClr val="bg2">
                    <a:lumMod val="10000"/>
                  </a:schemeClr>
                </a:solidFill>
                <a:latin typeface=".VnAristote" panose="020B7200000000000000" pitchFamily="34" charset="0"/>
              </a:rPr>
              <a:t> </a:t>
            </a:r>
            <a:r>
              <a:rPr lang="en-US" sz="4800" b="1" dirty="0" err="1">
                <a:solidFill>
                  <a:schemeClr val="bg2">
                    <a:lumMod val="10000"/>
                  </a:schemeClr>
                </a:solidFill>
                <a:latin typeface=".VnAristote" panose="020B7200000000000000" pitchFamily="34" charset="0"/>
              </a:rPr>
              <a:t>ViÖt</a:t>
            </a:r>
            <a:r>
              <a:rPr lang="en-US" sz="4800" b="1" dirty="0">
                <a:solidFill>
                  <a:schemeClr val="bg2">
                    <a:lumMod val="10000"/>
                  </a:schemeClr>
                </a:solidFill>
                <a:latin typeface=".VnAristote" panose="020B7200000000000000" pitchFamily="34" charset="0"/>
              </a:rPr>
              <a:t> 5</a:t>
            </a:r>
          </a:p>
        </p:txBody>
      </p:sp>
      <p:sp>
        <p:nvSpPr>
          <p:cNvPr id="7" name="TextBox 12">
            <a:extLst>
              <a:ext uri="{FF2B5EF4-FFF2-40B4-BE49-F238E27FC236}">
                <a16:creationId xmlns:a16="http://schemas.microsoft.com/office/drawing/2014/main" id="{6BDCEA81-7C04-4943-A286-4A2DB9AB7424}"/>
              </a:ext>
            </a:extLst>
          </p:cNvPr>
          <p:cNvSpPr txBox="1"/>
          <p:nvPr/>
        </p:nvSpPr>
        <p:spPr>
          <a:xfrm>
            <a:off x="2310943" y="5372598"/>
            <a:ext cx="4434750" cy="769441"/>
          </a:xfrm>
          <a:prstGeom prst="rect">
            <a:avLst/>
          </a:prstGeom>
          <a:noFill/>
        </p:spPr>
        <p:txBody>
          <a:bodyPr wrap="square" rtlCol="0">
            <a:sp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400" b="1" dirty="0" err="1" smtClean="0">
                <a:solidFill>
                  <a:schemeClr val="accent2">
                    <a:lumMod val="50000"/>
                  </a:schemeClr>
                </a:solidFill>
                <a:latin typeface=".VnAristote" panose="020B7200000000000000" pitchFamily="34" charset="0"/>
              </a:rPr>
              <a:t>TuÇn</a:t>
            </a:r>
            <a:r>
              <a:rPr lang="en-US" sz="4400" b="1" dirty="0" smtClean="0">
                <a:solidFill>
                  <a:schemeClr val="accent2">
                    <a:lumMod val="50000"/>
                  </a:schemeClr>
                </a:solidFill>
                <a:latin typeface=".VnAristote" panose="020B7200000000000000" pitchFamily="34" charset="0"/>
              </a:rPr>
              <a:t> </a:t>
            </a:r>
            <a:r>
              <a:rPr lang="en-US" sz="4400" b="1" dirty="0" smtClean="0">
                <a:solidFill>
                  <a:schemeClr val="accent2">
                    <a:lumMod val="50000"/>
                  </a:schemeClr>
                </a:solidFill>
                <a:latin typeface=".VnAristote" panose="020B7200000000000000" pitchFamily="34" charset="0"/>
              </a:rPr>
              <a:t>20 </a:t>
            </a:r>
            <a:r>
              <a:rPr lang="en-US" sz="4400" b="1" dirty="0" smtClean="0">
                <a:solidFill>
                  <a:schemeClr val="accent2">
                    <a:lumMod val="50000"/>
                  </a:schemeClr>
                </a:solidFill>
                <a:latin typeface=".VnAristote" panose="020B7200000000000000" pitchFamily="34" charset="0"/>
              </a:rPr>
              <a:t>– </a:t>
            </a:r>
            <a:r>
              <a:rPr lang="en-US" sz="4400" b="1" dirty="0" err="1" smtClean="0">
                <a:solidFill>
                  <a:schemeClr val="accent2">
                    <a:lumMod val="50000"/>
                  </a:schemeClr>
                </a:solidFill>
                <a:latin typeface=".VnAristote" panose="020B7200000000000000" pitchFamily="34" charset="0"/>
              </a:rPr>
              <a:t>TiÕt</a:t>
            </a:r>
            <a:r>
              <a:rPr lang="en-US" sz="4400" b="1" dirty="0" smtClean="0">
                <a:solidFill>
                  <a:schemeClr val="accent2">
                    <a:lumMod val="50000"/>
                  </a:schemeClr>
                </a:solidFill>
                <a:latin typeface=".VnAristote" panose="020B7200000000000000" pitchFamily="34" charset="0"/>
              </a:rPr>
              <a:t> </a:t>
            </a:r>
            <a:r>
              <a:rPr lang="en-US" sz="4400" b="1" dirty="0" smtClean="0">
                <a:solidFill>
                  <a:schemeClr val="accent2">
                    <a:lumMod val="50000"/>
                  </a:schemeClr>
                </a:solidFill>
                <a:latin typeface=".VnAristote" panose="020B7200000000000000" pitchFamily="34" charset="0"/>
              </a:rPr>
              <a:t>135</a:t>
            </a:r>
            <a:endParaRPr lang="en-US" sz="4400" b="1" dirty="0">
              <a:solidFill>
                <a:schemeClr val="accent2">
                  <a:lumMod val="50000"/>
                </a:schemeClr>
              </a:solidFill>
              <a:latin typeface=".VnAristote" panose="020B7200000000000000" pitchFamily="34" charset="0"/>
            </a:endParaRPr>
          </a:p>
        </p:txBody>
      </p:sp>
    </p:spTree>
    <p:extLst>
      <p:ext uri="{BB962C8B-B14F-4D97-AF65-F5344CB8AC3E}">
        <p14:creationId xmlns:p14="http://schemas.microsoft.com/office/powerpoint/2010/main" val="862296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B805D1F-FF8D-24B6-A3F7-ADA8209F0C0F}"/>
              </a:ext>
            </a:extLst>
          </p:cNvPr>
          <p:cNvPicPr>
            <a:picLocks noChangeAspect="1"/>
          </p:cNvPicPr>
          <p:nvPr/>
        </p:nvPicPr>
        <p:blipFill>
          <a:blip r:embed="rId3"/>
          <a:stretch>
            <a:fillRect/>
          </a:stretch>
        </p:blipFill>
        <p:spPr>
          <a:xfrm>
            <a:off x="2583389" y="2207672"/>
            <a:ext cx="6882981" cy="2219136"/>
          </a:xfrm>
          <a:prstGeom prst="rect">
            <a:avLst/>
          </a:prstGeom>
        </p:spPr>
      </p:pic>
    </p:spTree>
    <p:extLst>
      <p:ext uri="{BB962C8B-B14F-4D97-AF65-F5344CB8AC3E}">
        <p14:creationId xmlns:p14="http://schemas.microsoft.com/office/powerpoint/2010/main" val="1362448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02909C5-F1FC-8DB9-7A04-EF642C6051AC}"/>
              </a:ext>
            </a:extLst>
          </p:cNvPr>
          <p:cNvSpPr txBox="1"/>
          <p:nvPr/>
        </p:nvSpPr>
        <p:spPr>
          <a:xfrm>
            <a:off x="1005840" y="680720"/>
            <a:ext cx="10119360" cy="1077218"/>
          </a:xfrm>
          <a:prstGeom prst="rect">
            <a:avLst/>
          </a:prstGeom>
          <a:noFill/>
        </p:spPr>
        <p:txBody>
          <a:bodyPr wrap="square" rtlCol="0">
            <a:spAutoFit/>
          </a:bodyPr>
          <a:lstStyle/>
          <a:p>
            <a:r>
              <a:rPr lang="vi-VN" sz="3200" b="1" dirty="0">
                <a:latin typeface="Cambria" panose="02040503050406030204" pitchFamily="18" charset="0"/>
                <a:ea typeface="Cambria" panose="02040503050406030204" pitchFamily="18" charset="0"/>
              </a:rPr>
              <a:t> </a:t>
            </a:r>
            <a:r>
              <a:rPr lang="en-US" sz="3200" b="1" dirty="0">
                <a:latin typeface="Cambria" panose="02040503050406030204" pitchFamily="18" charset="0"/>
                <a:ea typeface="Cambria" panose="02040503050406030204" pitchFamily="18" charset="0"/>
              </a:rPr>
              <a:t>1. </a:t>
            </a:r>
            <a:r>
              <a:rPr lang="vi-VN" sz="3200" b="1" dirty="0">
                <a:latin typeface="Cambria" panose="02040503050406030204" pitchFamily="18" charset="0"/>
                <a:ea typeface="Cambria" panose="02040503050406030204" pitchFamily="18" charset="0"/>
              </a:rPr>
              <a:t>Tìm câu ghép trong các đoạn dưới đây và cho biết kết từ nào được dùng để nối các vế câu.</a:t>
            </a:r>
            <a:endParaRPr lang="en-US" sz="3200" b="1" dirty="0">
              <a:latin typeface="Cambria" panose="02040503050406030204" pitchFamily="18" charset="0"/>
              <a:ea typeface="Cambria" panose="02040503050406030204" pitchFamily="18" charset="0"/>
            </a:endParaRPr>
          </a:p>
        </p:txBody>
      </p:sp>
      <p:sp>
        <p:nvSpPr>
          <p:cNvPr id="3" name="TextBox 2">
            <a:extLst>
              <a:ext uri="{FF2B5EF4-FFF2-40B4-BE49-F238E27FC236}">
                <a16:creationId xmlns:a16="http://schemas.microsoft.com/office/drawing/2014/main" id="{51A3DF18-56D1-7DE7-DB45-AF8F6D33B0B3}"/>
              </a:ext>
            </a:extLst>
          </p:cNvPr>
          <p:cNvSpPr txBox="1"/>
          <p:nvPr/>
        </p:nvSpPr>
        <p:spPr>
          <a:xfrm>
            <a:off x="1076960" y="2052320"/>
            <a:ext cx="10027920" cy="3785652"/>
          </a:xfrm>
          <a:prstGeom prst="rect">
            <a:avLst/>
          </a:prstGeom>
          <a:noFill/>
        </p:spPr>
        <p:txBody>
          <a:bodyPr wrap="square" rtlCol="0">
            <a:spAutoFit/>
          </a:bodyPr>
          <a:lstStyle/>
          <a:p>
            <a:pPr algn="just"/>
            <a:r>
              <a:rPr lang="vi-VN" sz="2400" b="0" i="0" dirty="0">
                <a:solidFill>
                  <a:srgbClr val="000000"/>
                </a:solidFill>
                <a:effectLst/>
                <a:latin typeface="Cambria" panose="02040503050406030204" pitchFamily="18" charset="0"/>
                <a:ea typeface="Cambria" panose="02040503050406030204" pitchFamily="18" charset="0"/>
              </a:rPr>
              <a:t>a. Hoa bưởi là hoa cây còn hoa nhài là hoa bụi. Hoa cây có sức sống mạnh mẽ. Hoa bụi có chút gì giản dị hơn. Hương toả từ những cành hoa nhưng hương bưởi và hương nhài chẳng bao giờ lẫn.</a:t>
            </a:r>
          </a:p>
          <a:p>
            <a:pPr algn="r"/>
            <a:r>
              <a:rPr lang="vi-VN" sz="2400" b="0" i="0" dirty="0">
                <a:solidFill>
                  <a:srgbClr val="000000"/>
                </a:solidFill>
                <a:effectLst/>
                <a:latin typeface="Cambria" panose="02040503050406030204" pitchFamily="18" charset="0"/>
                <a:ea typeface="Cambria" panose="02040503050406030204" pitchFamily="18" charset="0"/>
              </a:rPr>
              <a:t>(</a:t>
            </a:r>
            <a:r>
              <a:rPr lang="vi-VN" sz="2400" b="0" i="1" dirty="0">
                <a:solidFill>
                  <a:srgbClr val="000000"/>
                </a:solidFill>
                <a:effectLst/>
                <a:latin typeface="Cambria" panose="02040503050406030204" pitchFamily="18" charset="0"/>
                <a:ea typeface="Cambria" panose="02040503050406030204" pitchFamily="18" charset="0"/>
              </a:rPr>
              <a:t>Theo</a:t>
            </a:r>
            <a:r>
              <a:rPr lang="vi-VN" sz="2400" b="0" i="0" dirty="0">
                <a:solidFill>
                  <a:srgbClr val="000000"/>
                </a:solidFill>
                <a:effectLst/>
                <a:latin typeface="Cambria" panose="02040503050406030204" pitchFamily="18" charset="0"/>
                <a:ea typeface="Cambria" panose="02040503050406030204" pitchFamily="18" charset="0"/>
              </a:rPr>
              <a:t> Ngô Văn Phú)</a:t>
            </a:r>
          </a:p>
          <a:p>
            <a:pPr algn="just"/>
            <a:r>
              <a:rPr lang="vi-VN" sz="2400" b="0" i="0" dirty="0">
                <a:solidFill>
                  <a:srgbClr val="000000"/>
                </a:solidFill>
                <a:effectLst/>
                <a:latin typeface="Cambria" panose="02040503050406030204" pitchFamily="18" charset="0"/>
                <a:ea typeface="Cambria" panose="02040503050406030204" pitchFamily="18" charset="0"/>
              </a:rPr>
              <a:t>b. Năm nay, vườn của ông tôi được mùa cả hoa lẫn quả. Ôi chao, cây khế sai chi chít những quả chín và giàn nhót đỏ mọng những chùm trái ngon lành.</a:t>
            </a:r>
          </a:p>
          <a:p>
            <a:pPr algn="r"/>
            <a:r>
              <a:rPr lang="vi-VN" sz="2400" b="0" i="0" dirty="0">
                <a:solidFill>
                  <a:srgbClr val="000000"/>
                </a:solidFill>
                <a:effectLst/>
                <a:latin typeface="Cambria" panose="02040503050406030204" pitchFamily="18" charset="0"/>
                <a:ea typeface="Cambria" panose="02040503050406030204" pitchFamily="18" charset="0"/>
              </a:rPr>
              <a:t>(Vũ Tú Nam)</a:t>
            </a:r>
          </a:p>
          <a:p>
            <a:pPr algn="just"/>
            <a:r>
              <a:rPr lang="vi-VN" sz="2400" b="0" i="0" dirty="0">
                <a:solidFill>
                  <a:srgbClr val="000000"/>
                </a:solidFill>
                <a:effectLst/>
                <a:latin typeface="Cambria" panose="02040503050406030204" pitchFamily="18" charset="0"/>
                <a:ea typeface="Cambria" panose="02040503050406030204" pitchFamily="18" charset="0"/>
              </a:rPr>
              <a:t>c. Chiếc xe lao đi khá nhanh mà rất êm. Thỉnh thoảng, xe chạy chậm lại vì vướng những xe phía trước rồi xe lại lướt lên như mũi tên.</a:t>
            </a:r>
          </a:p>
          <a:p>
            <a:pPr algn="r"/>
            <a:r>
              <a:rPr lang="vi-VN" sz="2400" b="0" i="0" dirty="0">
                <a:solidFill>
                  <a:srgbClr val="000000"/>
                </a:solidFill>
                <a:effectLst/>
                <a:latin typeface="Cambria" panose="02040503050406030204" pitchFamily="18" charset="0"/>
                <a:ea typeface="Cambria" panose="02040503050406030204" pitchFamily="18" charset="0"/>
              </a:rPr>
              <a:t>(</a:t>
            </a:r>
            <a:r>
              <a:rPr lang="vi-VN" sz="2400" b="0" i="1" dirty="0">
                <a:solidFill>
                  <a:srgbClr val="000000"/>
                </a:solidFill>
                <a:effectLst/>
                <a:latin typeface="Cambria" panose="02040503050406030204" pitchFamily="18" charset="0"/>
                <a:ea typeface="Cambria" panose="02040503050406030204" pitchFamily="18" charset="0"/>
              </a:rPr>
              <a:t>Theo</a:t>
            </a:r>
            <a:r>
              <a:rPr lang="vi-VN" sz="2400" b="0" i="0" dirty="0">
                <a:solidFill>
                  <a:srgbClr val="000000"/>
                </a:solidFill>
                <a:effectLst/>
                <a:latin typeface="Cambria" panose="02040503050406030204" pitchFamily="18" charset="0"/>
                <a:ea typeface="Cambria" panose="02040503050406030204" pitchFamily="18" charset="0"/>
              </a:rPr>
              <a:t> Trần Thanh Địch)</a:t>
            </a:r>
          </a:p>
        </p:txBody>
      </p:sp>
      <p:cxnSp>
        <p:nvCxnSpPr>
          <p:cNvPr id="6" name="Straight Connector 5">
            <a:extLst>
              <a:ext uri="{FF2B5EF4-FFF2-40B4-BE49-F238E27FC236}">
                <a16:creationId xmlns:a16="http://schemas.microsoft.com/office/drawing/2014/main" id="{C6673AB3-1DA0-BAF0-20C5-7EB91ADA803C}"/>
              </a:ext>
            </a:extLst>
          </p:cNvPr>
          <p:cNvCxnSpPr/>
          <p:nvPr/>
        </p:nvCxnSpPr>
        <p:spPr>
          <a:xfrm>
            <a:off x="1544320" y="2468880"/>
            <a:ext cx="581152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A92A72B9-A67F-2A09-3424-67F08549C96F}"/>
              </a:ext>
            </a:extLst>
          </p:cNvPr>
          <p:cNvCxnSpPr>
            <a:cxnSpLocks/>
          </p:cNvCxnSpPr>
          <p:nvPr/>
        </p:nvCxnSpPr>
        <p:spPr>
          <a:xfrm>
            <a:off x="5963920" y="2834640"/>
            <a:ext cx="511048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335C4AB-342E-1BB2-E2DA-25E5C4FB5974}"/>
              </a:ext>
            </a:extLst>
          </p:cNvPr>
          <p:cNvCxnSpPr>
            <a:cxnSpLocks/>
          </p:cNvCxnSpPr>
          <p:nvPr/>
        </p:nvCxnSpPr>
        <p:spPr>
          <a:xfrm>
            <a:off x="1127760" y="3220720"/>
            <a:ext cx="591312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3A86B489-6855-40E0-8675-72AEC04CEC01}"/>
              </a:ext>
            </a:extLst>
          </p:cNvPr>
          <p:cNvCxnSpPr>
            <a:cxnSpLocks/>
          </p:cNvCxnSpPr>
          <p:nvPr/>
        </p:nvCxnSpPr>
        <p:spPr>
          <a:xfrm>
            <a:off x="8473440" y="3911600"/>
            <a:ext cx="249936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E87E1B5-823D-548E-B352-475ACA44A367}"/>
              </a:ext>
            </a:extLst>
          </p:cNvPr>
          <p:cNvCxnSpPr>
            <a:cxnSpLocks/>
          </p:cNvCxnSpPr>
          <p:nvPr/>
        </p:nvCxnSpPr>
        <p:spPr>
          <a:xfrm>
            <a:off x="1168400" y="4287520"/>
            <a:ext cx="954024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B0F4006-FD3A-F445-7DA6-A638479D5785}"/>
              </a:ext>
            </a:extLst>
          </p:cNvPr>
          <p:cNvCxnSpPr>
            <a:cxnSpLocks/>
          </p:cNvCxnSpPr>
          <p:nvPr/>
        </p:nvCxnSpPr>
        <p:spPr>
          <a:xfrm>
            <a:off x="6543040" y="4998720"/>
            <a:ext cx="4461291"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E12AC6A-81A9-1835-4726-8160AB4D621B}"/>
              </a:ext>
            </a:extLst>
          </p:cNvPr>
          <p:cNvCxnSpPr>
            <a:cxnSpLocks/>
          </p:cNvCxnSpPr>
          <p:nvPr/>
        </p:nvCxnSpPr>
        <p:spPr>
          <a:xfrm>
            <a:off x="1161744" y="5408624"/>
            <a:ext cx="7540822"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2414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00"/>
                                        <p:tgtEl>
                                          <p:spTgt spid="7"/>
                                        </p:tgtEl>
                                      </p:cBhvr>
                                    </p:animEffect>
                                  </p:childTnLst>
                                </p:cTn>
                              </p:par>
                              <p:par>
                                <p:cTn id="25" presetID="22" presetClass="entr" presetSubtype="4"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down)">
                                      <p:cBhvr>
                                        <p:cTn id="32" dur="500"/>
                                        <p:tgtEl>
                                          <p:spTgt spid="11"/>
                                        </p:tgtEl>
                                      </p:cBhvr>
                                    </p:animEffect>
                                  </p:childTnLst>
                                </p:cTn>
                              </p:par>
                              <p:par>
                                <p:cTn id="33" presetID="22" presetClass="entr" presetSubtype="4" fill="hold"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down)">
                                      <p:cBhvr>
                                        <p:cTn id="35" dur="5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ipe(down)">
                                      <p:cBhvr>
                                        <p:cTn id="40" dur="500"/>
                                        <p:tgtEl>
                                          <p:spTgt spid="16"/>
                                        </p:tgtEl>
                                      </p:cBhvr>
                                    </p:animEffect>
                                  </p:childTnLst>
                                </p:cTn>
                              </p:par>
                              <p:par>
                                <p:cTn id="41" presetID="22" presetClass="entr" presetSubtype="4" fill="hold" nodeType="with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down)">
                                      <p:cBhvr>
                                        <p:cTn id="4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2304604-7140-3C33-C378-37514B7D3B7E}"/>
              </a:ext>
            </a:extLst>
          </p:cNvPr>
          <p:cNvSpPr txBox="1"/>
          <p:nvPr/>
        </p:nvSpPr>
        <p:spPr>
          <a:xfrm>
            <a:off x="2387600" y="690880"/>
            <a:ext cx="6898640" cy="646331"/>
          </a:xfrm>
          <a:prstGeom prst="rect">
            <a:avLst/>
          </a:prstGeom>
          <a:noFill/>
        </p:spPr>
        <p:txBody>
          <a:bodyPr wrap="square" rtlCol="0">
            <a:spAutoFit/>
          </a:bodyPr>
          <a:lstStyle/>
          <a:p>
            <a:pPr algn="ctr"/>
            <a:r>
              <a:rPr lang="en-US" sz="3600" dirty="0">
                <a:latin typeface="Cambria" panose="02040503050406030204" pitchFamily="18" charset="0"/>
                <a:ea typeface="Cambria" panose="02040503050406030204" pitchFamily="18" charset="0"/>
              </a:rPr>
              <a:t>Hoàn </a:t>
            </a:r>
            <a:r>
              <a:rPr lang="en-US" sz="3600" dirty="0" err="1">
                <a:latin typeface="Cambria" panose="02040503050406030204" pitchFamily="18" charset="0"/>
                <a:ea typeface="Cambria" panose="02040503050406030204" pitchFamily="18" charset="0"/>
              </a:rPr>
              <a:t>thành</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phiếu</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bài</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tập</a:t>
            </a:r>
            <a:endParaRPr lang="en-US" sz="3600" dirty="0">
              <a:latin typeface="Cambria" panose="02040503050406030204" pitchFamily="18" charset="0"/>
              <a:ea typeface="Cambria" panose="02040503050406030204" pitchFamily="18" charset="0"/>
            </a:endParaRPr>
          </a:p>
        </p:txBody>
      </p:sp>
      <p:graphicFrame>
        <p:nvGraphicFramePr>
          <p:cNvPr id="4" name="Table 3">
            <a:extLst>
              <a:ext uri="{FF2B5EF4-FFF2-40B4-BE49-F238E27FC236}">
                <a16:creationId xmlns:a16="http://schemas.microsoft.com/office/drawing/2014/main" id="{FB00538A-9FB7-EA3C-5AE9-0CBC6D96E6BB}"/>
              </a:ext>
            </a:extLst>
          </p:cNvPr>
          <p:cNvGraphicFramePr>
            <a:graphicFrameLocks noGrp="1"/>
          </p:cNvGraphicFramePr>
          <p:nvPr>
            <p:extLst>
              <p:ext uri="{D42A27DB-BD31-4B8C-83A1-F6EECF244321}">
                <p14:modId xmlns:p14="http://schemas.microsoft.com/office/powerpoint/2010/main" val="2101003558"/>
              </p:ext>
            </p:extLst>
          </p:nvPr>
        </p:nvGraphicFramePr>
        <p:xfrm>
          <a:off x="1061720" y="1571498"/>
          <a:ext cx="9728200" cy="4085602"/>
        </p:xfrm>
        <a:graphic>
          <a:graphicData uri="http://schemas.openxmlformats.org/drawingml/2006/table">
            <a:tbl>
              <a:tblPr firstRow="1" firstCol="1" bandRow="1">
                <a:tableStyleId>{5C22544A-7EE6-4342-B048-85BDC9FD1C3A}</a:tableStyleId>
              </a:tblPr>
              <a:tblGrid>
                <a:gridCol w="6622870">
                  <a:extLst>
                    <a:ext uri="{9D8B030D-6E8A-4147-A177-3AD203B41FA5}">
                      <a16:colId xmlns:a16="http://schemas.microsoft.com/office/drawing/2014/main" val="1979701217"/>
                    </a:ext>
                  </a:extLst>
                </a:gridCol>
                <a:gridCol w="3105330">
                  <a:extLst>
                    <a:ext uri="{9D8B030D-6E8A-4147-A177-3AD203B41FA5}">
                      <a16:colId xmlns:a16="http://schemas.microsoft.com/office/drawing/2014/main" val="4236232053"/>
                    </a:ext>
                  </a:extLst>
                </a:gridCol>
              </a:tblGrid>
              <a:tr h="461427">
                <a:tc>
                  <a:txBody>
                    <a:bodyPr/>
                    <a:lstStyle/>
                    <a:p>
                      <a:pPr marL="0" marR="0" algn="ctr">
                        <a:lnSpc>
                          <a:spcPct val="115000"/>
                        </a:lnSpc>
                        <a:spcBef>
                          <a:spcPts val="0"/>
                        </a:spcBef>
                        <a:spcAft>
                          <a:spcPts val="0"/>
                        </a:spcAft>
                      </a:pPr>
                      <a:r>
                        <a:rPr lang="en-US" sz="2400" dirty="0" err="1">
                          <a:solidFill>
                            <a:srgbClr val="002060"/>
                          </a:solidFill>
                          <a:effectLst/>
                          <a:latin typeface="Cambria" panose="02040503050406030204" pitchFamily="18" charset="0"/>
                          <a:ea typeface="Cambria" panose="02040503050406030204" pitchFamily="18" charset="0"/>
                        </a:rPr>
                        <a:t>Câu</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ghép</a:t>
                      </a:r>
                      <a:endParaRPr lang="en-US" sz="3200" dirty="0">
                        <a:solidFill>
                          <a:srgbClr val="002060"/>
                        </a:solidFill>
                        <a:effectLst/>
                        <a:latin typeface="Cambria" panose="02040503050406030204" pitchFamily="18" charset="0"/>
                        <a:ea typeface="Cambria" panose="020405030504060302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0"/>
                        </a:spcAft>
                      </a:pPr>
                      <a:r>
                        <a:rPr lang="en-US" sz="2400" dirty="0" err="1">
                          <a:solidFill>
                            <a:srgbClr val="002060"/>
                          </a:solidFill>
                          <a:effectLst/>
                          <a:latin typeface="Cambria" panose="02040503050406030204" pitchFamily="18" charset="0"/>
                          <a:ea typeface="Cambria" panose="02040503050406030204" pitchFamily="18" charset="0"/>
                        </a:rPr>
                        <a:t>Kết</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từ</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nối</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các</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vế</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câu</a:t>
                      </a:r>
                      <a:endParaRPr lang="en-US" sz="3200" dirty="0">
                        <a:solidFill>
                          <a:srgbClr val="002060"/>
                        </a:solidFill>
                        <a:effectLst/>
                        <a:latin typeface="Cambria" panose="02040503050406030204" pitchFamily="18" charset="0"/>
                        <a:ea typeface="Cambria" panose="020405030504060302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2399962"/>
                  </a:ext>
                </a:extLst>
              </a:tr>
              <a:tr h="528308">
                <a:tc>
                  <a:txBody>
                    <a:bodyPr/>
                    <a:lstStyle/>
                    <a:p>
                      <a:pPr marL="0" marR="0">
                        <a:lnSpc>
                          <a:spcPct val="115000"/>
                        </a:lnSpc>
                        <a:spcBef>
                          <a:spcPts val="0"/>
                        </a:spcBef>
                        <a:spcAft>
                          <a:spcPts val="0"/>
                        </a:spcAft>
                      </a:pPr>
                      <a:r>
                        <a:rPr lang="en-US" sz="2400" dirty="0">
                          <a:solidFill>
                            <a:srgbClr val="002060"/>
                          </a:solidFill>
                          <a:effectLst/>
                          <a:latin typeface="Cambria" panose="02040503050406030204" pitchFamily="18" charset="0"/>
                          <a:ea typeface="Cambria" panose="02040503050406030204" pitchFamily="18" charset="0"/>
                        </a:rPr>
                        <a:t>Hoa </a:t>
                      </a:r>
                      <a:r>
                        <a:rPr lang="en-US" sz="2400" dirty="0" err="1">
                          <a:solidFill>
                            <a:srgbClr val="002060"/>
                          </a:solidFill>
                          <a:effectLst/>
                          <a:latin typeface="Cambria" panose="02040503050406030204" pitchFamily="18" charset="0"/>
                          <a:ea typeface="Cambria" panose="02040503050406030204" pitchFamily="18" charset="0"/>
                        </a:rPr>
                        <a:t>bưởi</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là</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hoa</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cây</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còn</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hoa</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nhài</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là</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hoa</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bụi</a:t>
                      </a:r>
                      <a:r>
                        <a:rPr lang="en-US" sz="2400" dirty="0">
                          <a:solidFill>
                            <a:srgbClr val="002060"/>
                          </a:solidFill>
                          <a:effectLst/>
                          <a:latin typeface="Cambria" panose="02040503050406030204" pitchFamily="18" charset="0"/>
                          <a:ea typeface="Cambria" panose="02040503050406030204" pitchFamily="18" charset="0"/>
                        </a:rPr>
                        <a:t>.</a:t>
                      </a:r>
                      <a:endParaRPr lang="en-US" sz="3200" dirty="0">
                        <a:solidFill>
                          <a:srgbClr val="002060"/>
                        </a:solidFill>
                        <a:effectLst/>
                        <a:latin typeface="Cambria" panose="02040503050406030204" pitchFamily="18" charset="0"/>
                        <a:ea typeface="Cambria" panose="02040503050406030204" pitchFamily="18" charset="0"/>
                      </a:endParaRPr>
                    </a:p>
                    <a:p>
                      <a:pPr marL="0" marR="0">
                        <a:lnSpc>
                          <a:spcPct val="115000"/>
                        </a:lnSpc>
                        <a:spcBef>
                          <a:spcPts val="0"/>
                        </a:spcBef>
                        <a:spcAft>
                          <a:spcPts val="0"/>
                        </a:spcAft>
                      </a:pPr>
                      <a:r>
                        <a:rPr lang="en-US" sz="2400" dirty="0">
                          <a:solidFill>
                            <a:srgbClr val="002060"/>
                          </a:solidFill>
                          <a:effectLst/>
                          <a:latin typeface="Cambria" panose="02040503050406030204" pitchFamily="18" charset="0"/>
                          <a:ea typeface="Cambria" panose="02040503050406030204" pitchFamily="18" charset="0"/>
                        </a:rPr>
                        <a:t> </a:t>
                      </a:r>
                      <a:endParaRPr lang="en-US" sz="3200" dirty="0">
                        <a:solidFill>
                          <a:srgbClr val="002060"/>
                        </a:solidFill>
                        <a:effectLst/>
                        <a:latin typeface="Cambria" panose="02040503050406030204" pitchFamily="18" charset="0"/>
                        <a:ea typeface="Cambria" panose="020405030504060302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0"/>
                        </a:spcAft>
                      </a:pPr>
                      <a:r>
                        <a:rPr lang="en-US" sz="2800" dirty="0" err="1">
                          <a:solidFill>
                            <a:srgbClr val="002060"/>
                          </a:solidFill>
                          <a:effectLst/>
                          <a:latin typeface="Cambria" panose="02040503050406030204" pitchFamily="18" charset="0"/>
                          <a:ea typeface="Cambria" panose="02040503050406030204" pitchFamily="18" charset="0"/>
                        </a:rPr>
                        <a:t>còn</a:t>
                      </a:r>
                      <a:endParaRPr lang="en-US" sz="3200" dirty="0">
                        <a:solidFill>
                          <a:srgbClr val="002060"/>
                        </a:solidFill>
                        <a:effectLst/>
                        <a:latin typeface="Cambria" panose="02040503050406030204" pitchFamily="18" charset="0"/>
                        <a:ea typeface="Cambria" panose="020405030504060302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46883009"/>
                  </a:ext>
                </a:extLst>
              </a:tr>
              <a:tr h="865400">
                <a:tc>
                  <a:txBody>
                    <a:bodyPr/>
                    <a:lstStyle/>
                    <a:p>
                      <a:pPr marL="0" marR="0">
                        <a:lnSpc>
                          <a:spcPct val="115000"/>
                        </a:lnSpc>
                        <a:spcBef>
                          <a:spcPts val="0"/>
                        </a:spcBef>
                        <a:spcAft>
                          <a:spcPts val="0"/>
                        </a:spcAft>
                      </a:pPr>
                      <a:r>
                        <a:rPr lang="en-US" sz="2400" dirty="0" err="1">
                          <a:solidFill>
                            <a:srgbClr val="002060"/>
                          </a:solidFill>
                          <a:effectLst/>
                          <a:latin typeface="Cambria" panose="02040503050406030204" pitchFamily="18" charset="0"/>
                          <a:ea typeface="Cambria" panose="02040503050406030204" pitchFamily="18" charset="0"/>
                        </a:rPr>
                        <a:t>Hương</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toả</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từ</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những</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cánh</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hoa</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nhưng</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hương</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bưởi</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và</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hương</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nhài</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chang</a:t>
                      </a:r>
                      <a:r>
                        <a:rPr lang="en-US" sz="2400" dirty="0">
                          <a:solidFill>
                            <a:srgbClr val="002060"/>
                          </a:solidFill>
                          <a:effectLst/>
                          <a:latin typeface="Cambria" panose="02040503050406030204" pitchFamily="18" charset="0"/>
                          <a:ea typeface="Cambria" panose="02040503050406030204" pitchFamily="18" charset="0"/>
                        </a:rPr>
                        <a:t> bao </a:t>
                      </a:r>
                      <a:r>
                        <a:rPr lang="en-US" sz="2400" dirty="0" err="1">
                          <a:solidFill>
                            <a:srgbClr val="002060"/>
                          </a:solidFill>
                          <a:effectLst/>
                          <a:latin typeface="Cambria" panose="02040503050406030204" pitchFamily="18" charset="0"/>
                          <a:ea typeface="Cambria" panose="02040503050406030204" pitchFamily="18" charset="0"/>
                        </a:rPr>
                        <a:t>giờ</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lẫn</a:t>
                      </a:r>
                      <a:r>
                        <a:rPr lang="en-US" sz="2400" dirty="0">
                          <a:solidFill>
                            <a:srgbClr val="002060"/>
                          </a:solidFill>
                          <a:effectLst/>
                          <a:latin typeface="Cambria" panose="02040503050406030204" pitchFamily="18" charset="0"/>
                          <a:ea typeface="Cambria" panose="02040503050406030204" pitchFamily="18" charset="0"/>
                        </a:rPr>
                        <a:t>.</a:t>
                      </a:r>
                      <a:endParaRPr lang="en-US" sz="3200" dirty="0">
                        <a:solidFill>
                          <a:srgbClr val="002060"/>
                        </a:solidFill>
                        <a:effectLst/>
                        <a:latin typeface="Cambria" panose="02040503050406030204" pitchFamily="18" charset="0"/>
                        <a:ea typeface="Cambria" panose="020405030504060302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0"/>
                        </a:spcAft>
                      </a:pPr>
                      <a:r>
                        <a:rPr lang="en-US" sz="2800" dirty="0">
                          <a:solidFill>
                            <a:srgbClr val="002060"/>
                          </a:solidFill>
                          <a:effectLst/>
                          <a:latin typeface="Cambria" panose="02040503050406030204" pitchFamily="18" charset="0"/>
                          <a:ea typeface="Cambria" panose="02040503050406030204" pitchFamily="18" charset="0"/>
                        </a:rPr>
                        <a:t>….</a:t>
                      </a:r>
                      <a:endParaRPr lang="en-US" sz="3200" dirty="0">
                        <a:solidFill>
                          <a:srgbClr val="002060"/>
                        </a:solidFill>
                        <a:effectLst/>
                        <a:latin typeface="Cambria" panose="02040503050406030204" pitchFamily="18" charset="0"/>
                        <a:ea typeface="Cambria" panose="020405030504060302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65583634"/>
                  </a:ext>
                </a:extLst>
              </a:tr>
              <a:tr h="890537">
                <a:tc>
                  <a:txBody>
                    <a:bodyPr/>
                    <a:lstStyle/>
                    <a:p>
                      <a:pPr marL="0" marR="0">
                        <a:lnSpc>
                          <a:spcPct val="115000"/>
                        </a:lnSpc>
                        <a:spcBef>
                          <a:spcPts val="0"/>
                        </a:spcBef>
                        <a:spcAft>
                          <a:spcPts val="0"/>
                        </a:spcAft>
                      </a:pPr>
                      <a:r>
                        <a:rPr lang="en-US" sz="2400" dirty="0" err="1">
                          <a:solidFill>
                            <a:srgbClr val="002060"/>
                          </a:solidFill>
                          <a:effectLst/>
                          <a:latin typeface="Cambria" panose="02040503050406030204" pitchFamily="18" charset="0"/>
                          <a:ea typeface="Cambria" panose="02040503050406030204" pitchFamily="18" charset="0"/>
                        </a:rPr>
                        <a:t>Ôi</a:t>
                      </a:r>
                      <a:r>
                        <a:rPr lang="en-US" sz="2400" dirty="0">
                          <a:solidFill>
                            <a:srgbClr val="002060"/>
                          </a:solidFill>
                          <a:effectLst/>
                          <a:latin typeface="Cambria" panose="02040503050406030204" pitchFamily="18" charset="0"/>
                          <a:ea typeface="Cambria" panose="02040503050406030204" pitchFamily="18" charset="0"/>
                        </a:rPr>
                        <a:t> chao, </a:t>
                      </a:r>
                      <a:r>
                        <a:rPr lang="en-US" sz="2400" dirty="0" err="1">
                          <a:solidFill>
                            <a:srgbClr val="002060"/>
                          </a:solidFill>
                          <a:effectLst/>
                          <a:latin typeface="Cambria" panose="02040503050406030204" pitchFamily="18" charset="0"/>
                          <a:ea typeface="Cambria" panose="02040503050406030204" pitchFamily="18" charset="0"/>
                        </a:rPr>
                        <a:t>cây</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khế</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sai</a:t>
                      </a:r>
                      <a:r>
                        <a:rPr lang="en-US" sz="2400" dirty="0">
                          <a:solidFill>
                            <a:srgbClr val="002060"/>
                          </a:solidFill>
                          <a:effectLst/>
                          <a:latin typeface="Cambria" panose="02040503050406030204" pitchFamily="18" charset="0"/>
                          <a:ea typeface="Cambria" panose="02040503050406030204" pitchFamily="18" charset="0"/>
                        </a:rPr>
                        <a:t> chi </a:t>
                      </a:r>
                      <a:r>
                        <a:rPr lang="en-US" sz="2400" dirty="0" err="1">
                          <a:solidFill>
                            <a:srgbClr val="002060"/>
                          </a:solidFill>
                          <a:effectLst/>
                          <a:latin typeface="Cambria" panose="02040503050406030204" pitchFamily="18" charset="0"/>
                          <a:ea typeface="Cambria" panose="02040503050406030204" pitchFamily="18" charset="0"/>
                        </a:rPr>
                        <a:t>chít</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những</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quả</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chín</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và</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giàn</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nhót</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đỏ</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mọng</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những</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chùm</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trái</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ngon</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lành</a:t>
                      </a:r>
                      <a:r>
                        <a:rPr lang="en-US" sz="2400" dirty="0">
                          <a:solidFill>
                            <a:srgbClr val="002060"/>
                          </a:solidFill>
                          <a:effectLst/>
                          <a:latin typeface="Cambria" panose="02040503050406030204" pitchFamily="18" charset="0"/>
                          <a:ea typeface="Cambria" panose="02040503050406030204" pitchFamily="18" charset="0"/>
                        </a:rPr>
                        <a:t>.</a:t>
                      </a:r>
                      <a:endParaRPr lang="en-US" sz="3200" dirty="0">
                        <a:solidFill>
                          <a:srgbClr val="002060"/>
                        </a:solidFill>
                        <a:effectLst/>
                        <a:latin typeface="Cambria" panose="02040503050406030204" pitchFamily="18" charset="0"/>
                        <a:ea typeface="Cambria" panose="020405030504060302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0"/>
                        </a:spcAft>
                      </a:pPr>
                      <a:r>
                        <a:rPr lang="en-US" sz="2800" dirty="0">
                          <a:solidFill>
                            <a:srgbClr val="002060"/>
                          </a:solidFill>
                          <a:effectLst/>
                          <a:latin typeface="Cambria" panose="02040503050406030204" pitchFamily="18" charset="0"/>
                          <a:ea typeface="Cambria" panose="02040503050406030204" pitchFamily="18" charset="0"/>
                        </a:rPr>
                        <a:t>…</a:t>
                      </a:r>
                      <a:endParaRPr lang="en-US" sz="3200" dirty="0">
                        <a:solidFill>
                          <a:srgbClr val="002060"/>
                        </a:solidFill>
                        <a:effectLst/>
                        <a:latin typeface="Cambria" panose="02040503050406030204" pitchFamily="18" charset="0"/>
                        <a:ea typeface="Cambria" panose="020405030504060302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64818770"/>
                  </a:ext>
                </a:extLst>
              </a:tr>
              <a:tr h="1026990">
                <a:tc>
                  <a:txBody>
                    <a:bodyPr/>
                    <a:lstStyle/>
                    <a:p>
                      <a:pPr marL="0" marR="0">
                        <a:lnSpc>
                          <a:spcPct val="115000"/>
                        </a:lnSpc>
                        <a:spcBef>
                          <a:spcPts val="0"/>
                        </a:spcBef>
                        <a:spcAft>
                          <a:spcPts val="0"/>
                        </a:spcAft>
                      </a:pPr>
                      <a:r>
                        <a:rPr lang="en-US" sz="2400" dirty="0" err="1">
                          <a:solidFill>
                            <a:srgbClr val="002060"/>
                          </a:solidFill>
                          <a:effectLst/>
                          <a:latin typeface="Cambria" panose="02040503050406030204" pitchFamily="18" charset="0"/>
                          <a:ea typeface="Cambria" panose="02040503050406030204" pitchFamily="18" charset="0"/>
                        </a:rPr>
                        <a:t>Thỉnh</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thoảng</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xe</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chạy</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chậm</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lại</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vì</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vướng</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những</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xe</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phía</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trước</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rồi</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xe</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lại</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lướt</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lên</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như</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mũi</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tên</a:t>
                      </a:r>
                      <a:r>
                        <a:rPr lang="en-US" sz="2400" dirty="0">
                          <a:solidFill>
                            <a:srgbClr val="002060"/>
                          </a:solidFill>
                          <a:effectLst/>
                          <a:latin typeface="Cambria" panose="02040503050406030204" pitchFamily="18" charset="0"/>
                          <a:ea typeface="Cambria" panose="02040503050406030204" pitchFamily="18" charset="0"/>
                        </a:rPr>
                        <a:t>.</a:t>
                      </a:r>
                      <a:endParaRPr lang="en-US" sz="3200" dirty="0">
                        <a:solidFill>
                          <a:srgbClr val="002060"/>
                        </a:solidFill>
                        <a:effectLst/>
                        <a:latin typeface="Cambria" panose="02040503050406030204" pitchFamily="18" charset="0"/>
                        <a:ea typeface="Cambria" panose="020405030504060302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0"/>
                        </a:spcAft>
                      </a:pPr>
                      <a:r>
                        <a:rPr lang="en-US" sz="2800" dirty="0">
                          <a:solidFill>
                            <a:srgbClr val="002060"/>
                          </a:solidFill>
                          <a:effectLst/>
                          <a:latin typeface="Cambria" panose="02040503050406030204" pitchFamily="18" charset="0"/>
                          <a:ea typeface="Cambria" panose="02040503050406030204" pitchFamily="18" charset="0"/>
                        </a:rPr>
                        <a:t>…</a:t>
                      </a:r>
                      <a:endParaRPr lang="en-US" sz="3200" dirty="0">
                        <a:solidFill>
                          <a:srgbClr val="002060"/>
                        </a:solidFill>
                        <a:effectLst/>
                        <a:latin typeface="Cambria" panose="02040503050406030204" pitchFamily="18" charset="0"/>
                        <a:ea typeface="Cambria" panose="020405030504060302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99179725"/>
                  </a:ext>
                </a:extLst>
              </a:tr>
            </a:tbl>
          </a:graphicData>
        </a:graphic>
      </p:graphicFrame>
      <p:sp>
        <p:nvSpPr>
          <p:cNvPr id="5" name="Rectangle: Rounded Corners 4">
            <a:extLst>
              <a:ext uri="{FF2B5EF4-FFF2-40B4-BE49-F238E27FC236}">
                <a16:creationId xmlns:a16="http://schemas.microsoft.com/office/drawing/2014/main" id="{9C546F3C-CBED-9C7B-E0AC-FA339BFB8FD2}"/>
              </a:ext>
            </a:extLst>
          </p:cNvPr>
          <p:cNvSpPr/>
          <p:nvPr/>
        </p:nvSpPr>
        <p:spPr>
          <a:xfrm>
            <a:off x="8564880" y="3007360"/>
            <a:ext cx="1666240" cy="55880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err="1">
                <a:solidFill>
                  <a:srgbClr val="FF0000"/>
                </a:solidFill>
                <a:latin typeface="Cambria" panose="02040503050406030204" pitchFamily="18" charset="0"/>
                <a:ea typeface="Cambria" panose="02040503050406030204" pitchFamily="18" charset="0"/>
              </a:rPr>
              <a:t>nhưng</a:t>
            </a:r>
            <a:endParaRPr lang="en-US" sz="3200" dirty="0">
              <a:solidFill>
                <a:srgbClr val="FF0000"/>
              </a:solidFill>
              <a:latin typeface="Cambria" panose="02040503050406030204" pitchFamily="18" charset="0"/>
              <a:ea typeface="Cambria" panose="02040503050406030204" pitchFamily="18" charset="0"/>
            </a:endParaRPr>
          </a:p>
        </p:txBody>
      </p:sp>
      <p:sp>
        <p:nvSpPr>
          <p:cNvPr id="6" name="Rectangle: Rounded Corners 5">
            <a:extLst>
              <a:ext uri="{FF2B5EF4-FFF2-40B4-BE49-F238E27FC236}">
                <a16:creationId xmlns:a16="http://schemas.microsoft.com/office/drawing/2014/main" id="{A0FF16ED-F6EB-7FBF-5194-A347FAB4A979}"/>
              </a:ext>
            </a:extLst>
          </p:cNvPr>
          <p:cNvSpPr/>
          <p:nvPr/>
        </p:nvSpPr>
        <p:spPr>
          <a:xfrm>
            <a:off x="8544560" y="3901440"/>
            <a:ext cx="1666240" cy="55880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err="1">
                <a:solidFill>
                  <a:srgbClr val="FF0000"/>
                </a:solidFill>
                <a:latin typeface="Cambria" panose="02040503050406030204" pitchFamily="18" charset="0"/>
                <a:ea typeface="Cambria" panose="02040503050406030204" pitchFamily="18" charset="0"/>
              </a:rPr>
              <a:t>và</a:t>
            </a:r>
            <a:endParaRPr lang="en-US" sz="3200" dirty="0">
              <a:solidFill>
                <a:srgbClr val="FF0000"/>
              </a:solidFill>
              <a:latin typeface="Cambria" panose="02040503050406030204" pitchFamily="18" charset="0"/>
              <a:ea typeface="Cambria" panose="02040503050406030204" pitchFamily="18" charset="0"/>
            </a:endParaRPr>
          </a:p>
        </p:txBody>
      </p:sp>
      <p:sp>
        <p:nvSpPr>
          <p:cNvPr id="7" name="Rectangle: Rounded Corners 6">
            <a:extLst>
              <a:ext uri="{FF2B5EF4-FFF2-40B4-BE49-F238E27FC236}">
                <a16:creationId xmlns:a16="http://schemas.microsoft.com/office/drawing/2014/main" id="{DA83DFD6-19E0-3811-7E52-9F5D5EA290D2}"/>
              </a:ext>
            </a:extLst>
          </p:cNvPr>
          <p:cNvSpPr/>
          <p:nvPr/>
        </p:nvSpPr>
        <p:spPr>
          <a:xfrm>
            <a:off x="8524240" y="4927600"/>
            <a:ext cx="1666240" cy="55880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err="1">
                <a:solidFill>
                  <a:srgbClr val="FF0000"/>
                </a:solidFill>
                <a:latin typeface="Cambria" panose="02040503050406030204" pitchFamily="18" charset="0"/>
                <a:ea typeface="Cambria" panose="02040503050406030204" pitchFamily="18" charset="0"/>
              </a:rPr>
              <a:t>rồi</a:t>
            </a:r>
            <a:endParaRPr lang="en-US" sz="32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061536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down)">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02909C5-F1FC-8DB9-7A04-EF642C6051AC}"/>
              </a:ext>
            </a:extLst>
          </p:cNvPr>
          <p:cNvSpPr txBox="1"/>
          <p:nvPr/>
        </p:nvSpPr>
        <p:spPr>
          <a:xfrm>
            <a:off x="1005840" y="680720"/>
            <a:ext cx="10119360" cy="1384995"/>
          </a:xfrm>
          <a:prstGeom prst="rect">
            <a:avLst/>
          </a:prstGeom>
          <a:noFill/>
        </p:spPr>
        <p:txBody>
          <a:bodyPr wrap="square" rtlCol="0">
            <a:spAutoFit/>
          </a:bodyPr>
          <a:lstStyle/>
          <a:p>
            <a:pPr lvl="0"/>
            <a:r>
              <a:rPr lang="en-US" sz="2800" b="1" dirty="0">
                <a:solidFill>
                  <a:prstClr val="black"/>
                </a:solidFill>
                <a:latin typeface="Cambria" panose="02040503050406030204" pitchFamily="18" charset="0"/>
                <a:ea typeface="Cambria" panose="02040503050406030204" pitchFamily="18" charset="0"/>
              </a:rPr>
              <a:t>2. </a:t>
            </a:r>
            <a:r>
              <a:rPr lang="vi-VN" sz="2800" b="1" dirty="0">
                <a:solidFill>
                  <a:prstClr val="black"/>
                </a:solidFill>
                <a:latin typeface="Cambria" panose="02040503050406030204" pitchFamily="18" charset="0"/>
                <a:ea typeface="Cambria" panose="02040503050406030204" pitchFamily="18" charset="0"/>
              </a:rPr>
              <a:t>Tìm các vế của mỗi câu ghép dưới đây và cho biết cách nối các vế câu ở bài tập này có gì khác so với cách nối các vế câu ở bài</a:t>
            </a:r>
            <a:r>
              <a:rPr lang="en-US" sz="2800" b="1" dirty="0">
                <a:solidFill>
                  <a:prstClr val="black"/>
                </a:solidFill>
                <a:latin typeface="Cambria" panose="02040503050406030204" pitchFamily="18" charset="0"/>
                <a:ea typeface="Cambria" panose="02040503050406030204" pitchFamily="18" charset="0"/>
              </a:rPr>
              <a:t> </a:t>
            </a:r>
            <a:r>
              <a:rPr lang="vi-VN" sz="2800" b="1" dirty="0">
                <a:solidFill>
                  <a:prstClr val="black"/>
                </a:solidFill>
                <a:latin typeface="Cambria" panose="02040503050406030204" pitchFamily="18" charset="0"/>
                <a:ea typeface="Cambria" panose="02040503050406030204" pitchFamily="18" charset="0"/>
              </a:rPr>
              <a:t>tập 1.</a:t>
            </a:r>
            <a:endPar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4" name="TextBox 3">
            <a:extLst>
              <a:ext uri="{FF2B5EF4-FFF2-40B4-BE49-F238E27FC236}">
                <a16:creationId xmlns:a16="http://schemas.microsoft.com/office/drawing/2014/main" id="{D366BC89-5751-F8CF-4F2E-80C1B9288EE9}"/>
              </a:ext>
            </a:extLst>
          </p:cNvPr>
          <p:cNvSpPr txBox="1"/>
          <p:nvPr/>
        </p:nvSpPr>
        <p:spPr>
          <a:xfrm>
            <a:off x="1229360" y="2214880"/>
            <a:ext cx="9652000" cy="4093428"/>
          </a:xfrm>
          <a:prstGeom prst="rect">
            <a:avLst/>
          </a:prstGeom>
          <a:noFill/>
        </p:spPr>
        <p:txBody>
          <a:bodyPr wrap="square" rtlCol="0">
            <a:spAutoFit/>
          </a:bodyPr>
          <a:lstStyle/>
          <a:p>
            <a:pPr algn="just"/>
            <a:r>
              <a:rPr lang="vi-VN" sz="2600" b="0" i="0" dirty="0">
                <a:solidFill>
                  <a:srgbClr val="000000"/>
                </a:solidFill>
                <a:effectLst/>
                <a:latin typeface="Cambria" panose="02040503050406030204" pitchFamily="18" charset="0"/>
                <a:ea typeface="Cambria" panose="02040503050406030204" pitchFamily="18" charset="0"/>
              </a:rPr>
              <a:t>a. Hoa cánh kiến nở vàng trên rừng, hoa sở và hoa kim anh trắng xoá.</a:t>
            </a:r>
          </a:p>
          <a:p>
            <a:pPr algn="r"/>
            <a:r>
              <a:rPr lang="vi-VN" sz="2600" b="0" i="0" dirty="0">
                <a:solidFill>
                  <a:srgbClr val="000000"/>
                </a:solidFill>
                <a:effectLst/>
                <a:latin typeface="Cambria" panose="02040503050406030204" pitchFamily="18" charset="0"/>
                <a:ea typeface="Cambria" panose="02040503050406030204" pitchFamily="18" charset="0"/>
              </a:rPr>
              <a:t>(Xuân Quỳnh)</a:t>
            </a:r>
          </a:p>
          <a:p>
            <a:pPr algn="just"/>
            <a:r>
              <a:rPr lang="vi-VN" sz="2600" b="0" i="0" dirty="0">
                <a:solidFill>
                  <a:srgbClr val="000000"/>
                </a:solidFill>
                <a:effectLst/>
                <a:latin typeface="Cambria" panose="02040503050406030204" pitchFamily="18" charset="0"/>
                <a:ea typeface="Cambria" panose="02040503050406030204" pitchFamily="18" charset="0"/>
              </a:rPr>
              <a:t>b. Dưới ánh trăng, dòng sông sáng rực lên, những con sông nhỏ lăn tăn gợn đều mơn man vỗ nhẹ vào hai bên bờ cát.</a:t>
            </a:r>
          </a:p>
          <a:p>
            <a:pPr algn="r"/>
            <a:r>
              <a:rPr lang="vi-VN" sz="2600" b="0" i="0" dirty="0">
                <a:solidFill>
                  <a:srgbClr val="000000"/>
                </a:solidFill>
                <a:effectLst/>
                <a:latin typeface="Cambria" panose="02040503050406030204" pitchFamily="18" charset="0"/>
                <a:ea typeface="Cambria" panose="02040503050406030204" pitchFamily="18" charset="0"/>
              </a:rPr>
              <a:t>(Khuất Quang Thụy)</a:t>
            </a:r>
          </a:p>
          <a:p>
            <a:pPr algn="just"/>
            <a:r>
              <a:rPr lang="vi-VN" sz="2600" b="0" i="0" dirty="0">
                <a:solidFill>
                  <a:srgbClr val="000000"/>
                </a:solidFill>
                <a:effectLst/>
                <a:latin typeface="Cambria" panose="02040503050406030204" pitchFamily="18" charset="0"/>
                <a:ea typeface="Cambria" panose="02040503050406030204" pitchFamily="18" charset="0"/>
              </a:rPr>
              <a:t>c. Ở mảnh đất ấy, tháng Giêng, tôi đi đốt bãi, đào ổ chuột; tháng Tám nước lên, tôi đánh giậm, úp cá, đơm tép; tháng Chín, tháng Mười, đi móc con da dưới vệ sông.</a:t>
            </a:r>
          </a:p>
          <a:p>
            <a:pPr algn="r"/>
            <a:r>
              <a:rPr lang="vi-VN" sz="2600" b="0" i="0" dirty="0">
                <a:solidFill>
                  <a:srgbClr val="000000"/>
                </a:solidFill>
                <a:effectLst/>
                <a:latin typeface="Cambria" panose="02040503050406030204" pitchFamily="18" charset="0"/>
                <a:ea typeface="Cambria" panose="02040503050406030204" pitchFamily="18" charset="0"/>
              </a:rPr>
              <a:t>(Nguyễn Khải)</a:t>
            </a:r>
          </a:p>
        </p:txBody>
      </p:sp>
    </p:spTree>
    <p:extLst>
      <p:ext uri="{BB962C8B-B14F-4D97-AF65-F5344CB8AC3E}">
        <p14:creationId xmlns:p14="http://schemas.microsoft.com/office/powerpoint/2010/main" val="1351864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3F124768-53FD-6FBC-F084-2B3161E85E14}"/>
              </a:ext>
            </a:extLst>
          </p:cNvPr>
          <p:cNvGraphicFramePr>
            <a:graphicFrameLocks noGrp="1"/>
          </p:cNvGraphicFramePr>
          <p:nvPr>
            <p:extLst>
              <p:ext uri="{D42A27DB-BD31-4B8C-83A1-F6EECF244321}">
                <p14:modId xmlns:p14="http://schemas.microsoft.com/office/powerpoint/2010/main" val="3880344799"/>
              </p:ext>
            </p:extLst>
          </p:nvPr>
        </p:nvGraphicFramePr>
        <p:xfrm>
          <a:off x="853440" y="506306"/>
          <a:ext cx="10281921" cy="5924974"/>
        </p:xfrm>
        <a:graphic>
          <a:graphicData uri="http://schemas.openxmlformats.org/drawingml/2006/table">
            <a:tbl>
              <a:tblPr firstRow="1" bandRow="1">
                <a:tableStyleId>{5C22544A-7EE6-4342-B048-85BDC9FD1C3A}</a:tableStyleId>
              </a:tblPr>
              <a:tblGrid>
                <a:gridCol w="3427307">
                  <a:extLst>
                    <a:ext uri="{9D8B030D-6E8A-4147-A177-3AD203B41FA5}">
                      <a16:colId xmlns:a16="http://schemas.microsoft.com/office/drawing/2014/main" val="1615145913"/>
                    </a:ext>
                  </a:extLst>
                </a:gridCol>
                <a:gridCol w="3427307">
                  <a:extLst>
                    <a:ext uri="{9D8B030D-6E8A-4147-A177-3AD203B41FA5}">
                      <a16:colId xmlns:a16="http://schemas.microsoft.com/office/drawing/2014/main" val="762830282"/>
                    </a:ext>
                  </a:extLst>
                </a:gridCol>
                <a:gridCol w="3427307">
                  <a:extLst>
                    <a:ext uri="{9D8B030D-6E8A-4147-A177-3AD203B41FA5}">
                      <a16:colId xmlns:a16="http://schemas.microsoft.com/office/drawing/2014/main" val="1162576956"/>
                    </a:ext>
                  </a:extLst>
                </a:gridCol>
              </a:tblGrid>
              <a:tr h="1326031">
                <a:tc>
                  <a:txBody>
                    <a:bodyPr/>
                    <a:lstStyle/>
                    <a:p>
                      <a:pPr algn="ctr"/>
                      <a:r>
                        <a:rPr lang="en-US" sz="2400" dirty="0" err="1">
                          <a:solidFill>
                            <a:srgbClr val="002060"/>
                          </a:solidFill>
                          <a:latin typeface="Cambria" panose="02040503050406030204" pitchFamily="18" charset="0"/>
                          <a:ea typeface="Cambria" panose="02040503050406030204" pitchFamily="18" charset="0"/>
                        </a:rPr>
                        <a:t>Câu</a:t>
                      </a:r>
                      <a:endParaRPr lang="en-US" sz="24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2400" dirty="0" err="1">
                          <a:solidFill>
                            <a:srgbClr val="002060"/>
                          </a:solidFill>
                          <a:latin typeface="Cambria" panose="02040503050406030204" pitchFamily="18" charset="0"/>
                          <a:ea typeface="Cambria" panose="02040503050406030204" pitchFamily="18" charset="0"/>
                        </a:rPr>
                        <a:t>Các</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vế</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của</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câu</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ghép</a:t>
                      </a:r>
                      <a:endParaRPr lang="en-US" sz="24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2400" dirty="0" err="1">
                          <a:solidFill>
                            <a:srgbClr val="002060"/>
                          </a:solidFill>
                          <a:latin typeface="Cambria" panose="02040503050406030204" pitchFamily="18" charset="0"/>
                          <a:ea typeface="Cambria" panose="02040503050406030204" pitchFamily="18" charset="0"/>
                        </a:rPr>
                        <a:t>Cách</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nối</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các</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vế</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có</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điểm</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gì</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khác</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với</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bài</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tập</a:t>
                      </a:r>
                      <a:r>
                        <a:rPr lang="en-US" sz="2400" dirty="0">
                          <a:solidFill>
                            <a:srgbClr val="002060"/>
                          </a:solidFill>
                          <a:latin typeface="Cambria" panose="02040503050406030204" pitchFamily="18" charset="0"/>
                          <a:ea typeface="Cambria" panose="02040503050406030204" pitchFamily="18" charset="0"/>
                        </a:rPr>
                        <a:t>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48141924"/>
                  </a:ext>
                </a:extLst>
              </a:tr>
              <a:tr h="1266463">
                <a:tc>
                  <a:txBody>
                    <a:bodyPr/>
                    <a:lstStyle/>
                    <a:p>
                      <a:endParaRPr lang="en-US"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67905607"/>
                  </a:ext>
                </a:extLst>
              </a:tr>
              <a:tr h="1361440">
                <a:tc>
                  <a:txBody>
                    <a:bodyPr/>
                    <a:lstStyle/>
                    <a:p>
                      <a:endParaRPr lang="en-US"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21131425"/>
                  </a:ext>
                </a:extLst>
              </a:tr>
              <a:tr h="1971040">
                <a:tc>
                  <a:txBody>
                    <a:bodyPr/>
                    <a:lstStyle/>
                    <a:p>
                      <a:endParaRPr lang="en-US"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32207782"/>
                  </a:ext>
                </a:extLst>
              </a:tr>
            </a:tbl>
          </a:graphicData>
        </a:graphic>
      </p:graphicFrame>
      <p:sp>
        <p:nvSpPr>
          <p:cNvPr id="7" name="TextBox 6">
            <a:extLst>
              <a:ext uri="{FF2B5EF4-FFF2-40B4-BE49-F238E27FC236}">
                <a16:creationId xmlns:a16="http://schemas.microsoft.com/office/drawing/2014/main" id="{08A1A7FF-5519-7AB7-C5D3-9092C576A909}"/>
              </a:ext>
            </a:extLst>
          </p:cNvPr>
          <p:cNvSpPr txBox="1"/>
          <p:nvPr/>
        </p:nvSpPr>
        <p:spPr>
          <a:xfrm>
            <a:off x="995680" y="1920240"/>
            <a:ext cx="2987040" cy="1015663"/>
          </a:xfrm>
          <a:prstGeom prst="rect">
            <a:avLst/>
          </a:prstGeom>
          <a:noFill/>
        </p:spPr>
        <p:txBody>
          <a:bodyPr wrap="square" rtlCol="0">
            <a:spAutoFit/>
          </a:bodyPr>
          <a:lstStyle/>
          <a:p>
            <a:r>
              <a:rPr lang="en-US" sz="2000" dirty="0">
                <a:latin typeface="Cambria" panose="02040503050406030204" pitchFamily="18" charset="0"/>
                <a:ea typeface="Cambria" panose="02040503050406030204" pitchFamily="18" charset="0"/>
              </a:rPr>
              <a:t>a. Hoa </a:t>
            </a:r>
            <a:r>
              <a:rPr lang="en-US" sz="2000" dirty="0" err="1">
                <a:latin typeface="Cambria" panose="02040503050406030204" pitchFamily="18" charset="0"/>
                <a:ea typeface="Cambria" panose="02040503050406030204" pitchFamily="18" charset="0"/>
              </a:rPr>
              <a:t>cánh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kiến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nở</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vàng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trên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rừng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hoa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sở</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và</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hoa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kim</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anh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trắng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xoá</a:t>
            </a:r>
            <a:r>
              <a:rPr lang="en-US" sz="2000" dirty="0">
                <a:latin typeface="Cambria" panose="02040503050406030204" pitchFamily="18" charset="0"/>
                <a:ea typeface="Cambria" panose="02040503050406030204" pitchFamily="18" charset="0"/>
              </a:rPr>
              <a:t>.</a:t>
            </a:r>
          </a:p>
        </p:txBody>
      </p:sp>
      <p:sp>
        <p:nvSpPr>
          <p:cNvPr id="8" name="TextBox 7">
            <a:extLst>
              <a:ext uri="{FF2B5EF4-FFF2-40B4-BE49-F238E27FC236}">
                <a16:creationId xmlns:a16="http://schemas.microsoft.com/office/drawing/2014/main" id="{F7959393-3271-BA75-D702-4E31A7245D7B}"/>
              </a:ext>
            </a:extLst>
          </p:cNvPr>
          <p:cNvSpPr txBox="1"/>
          <p:nvPr/>
        </p:nvSpPr>
        <p:spPr>
          <a:xfrm>
            <a:off x="894080" y="3098800"/>
            <a:ext cx="3434080" cy="1323439"/>
          </a:xfrm>
          <a:prstGeom prst="rect">
            <a:avLst/>
          </a:prstGeom>
          <a:noFill/>
        </p:spPr>
        <p:txBody>
          <a:bodyPr wrap="square" rtlCol="0">
            <a:spAutoFit/>
          </a:bodyPr>
          <a:lstStyle/>
          <a:p>
            <a:r>
              <a:rPr lang="en-US" sz="2000" dirty="0">
                <a:latin typeface="Cambria" panose="02040503050406030204" pitchFamily="18" charset="0"/>
                <a:ea typeface="Cambria" panose="02040503050406030204" pitchFamily="18" charset="0"/>
              </a:rPr>
              <a:t>b. </a:t>
            </a:r>
            <a:r>
              <a:rPr lang="vi-VN" sz="2000" dirty="0">
                <a:latin typeface="Cambria" panose="02040503050406030204" pitchFamily="18" charset="0"/>
                <a:ea typeface="Cambria" panose="02040503050406030204" pitchFamily="18" charset="0"/>
              </a:rPr>
              <a:t>Dưới ánh trăng,</a:t>
            </a:r>
            <a:r>
              <a:rPr lang="en-US" sz="2000" dirty="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dòng sông sáng</a:t>
            </a:r>
            <a:r>
              <a:rPr lang="en-US" sz="2000" dirty="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rực lên, những con sóng nhỏ lăn tăn</a:t>
            </a:r>
            <a:r>
              <a:rPr lang="en-US" sz="2000" dirty="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gợn đều mơn man</a:t>
            </a:r>
            <a:r>
              <a:rPr lang="en-US" sz="2000" dirty="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vỗ nhẹ vào hai bên</a:t>
            </a:r>
            <a:r>
              <a:rPr lang="en-US" sz="2000" dirty="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bờ cát.</a:t>
            </a:r>
          </a:p>
        </p:txBody>
      </p:sp>
      <p:sp>
        <p:nvSpPr>
          <p:cNvPr id="9" name="TextBox 8">
            <a:extLst>
              <a:ext uri="{FF2B5EF4-FFF2-40B4-BE49-F238E27FC236}">
                <a16:creationId xmlns:a16="http://schemas.microsoft.com/office/drawing/2014/main" id="{9D7B2DF9-702C-F0C1-E530-D817F5D4D15A}"/>
              </a:ext>
            </a:extLst>
          </p:cNvPr>
          <p:cNvSpPr txBox="1"/>
          <p:nvPr/>
        </p:nvSpPr>
        <p:spPr>
          <a:xfrm>
            <a:off x="944880" y="4439920"/>
            <a:ext cx="3434080" cy="1938992"/>
          </a:xfrm>
          <a:prstGeom prst="rect">
            <a:avLst/>
          </a:prstGeom>
          <a:noFill/>
        </p:spPr>
        <p:txBody>
          <a:bodyPr wrap="square" rtlCol="0">
            <a:spAutoFit/>
          </a:bodyPr>
          <a:lstStyle/>
          <a:p>
            <a:pPr algn="just"/>
            <a:r>
              <a:rPr lang="vi-VN" sz="2000" dirty="0">
                <a:latin typeface="Cambria" panose="02040503050406030204" pitchFamily="18" charset="0"/>
                <a:ea typeface="Cambria" panose="02040503050406030204" pitchFamily="18" charset="0"/>
              </a:rPr>
              <a:t>Ở mảnh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đất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ấy</a:t>
            </a:r>
            <a:r>
              <a:rPr lang="en-US" sz="2000" dirty="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 tháng Giêng, tôi đi đốt bãi, đào Ổ chuột; tháng Tám nước lên, tôi đánh</a:t>
            </a:r>
          </a:p>
          <a:p>
            <a:pPr algn="just"/>
            <a:r>
              <a:rPr lang="vi-VN" sz="2000" dirty="0">
                <a:latin typeface="Cambria" panose="02040503050406030204" pitchFamily="18" charset="0"/>
                <a:ea typeface="Cambria" panose="02040503050406030204" pitchFamily="18" charset="0"/>
              </a:rPr>
              <a:t>giậm, úp cá, đơm tép; tháng Chín, tháng Mười, đi móc con da dưới vệ sông.</a:t>
            </a:r>
          </a:p>
        </p:txBody>
      </p:sp>
      <p:sp>
        <p:nvSpPr>
          <p:cNvPr id="11" name="TextBox 10">
            <a:extLst>
              <a:ext uri="{FF2B5EF4-FFF2-40B4-BE49-F238E27FC236}">
                <a16:creationId xmlns:a16="http://schemas.microsoft.com/office/drawing/2014/main" id="{5DF1799B-51C3-416E-EE89-7AD50E1B8180}"/>
              </a:ext>
            </a:extLst>
          </p:cNvPr>
          <p:cNvSpPr txBox="1"/>
          <p:nvPr/>
        </p:nvSpPr>
        <p:spPr>
          <a:xfrm>
            <a:off x="4287520" y="1808480"/>
            <a:ext cx="3271520" cy="1323439"/>
          </a:xfrm>
          <a:prstGeom prst="rect">
            <a:avLst/>
          </a:prstGeom>
          <a:noFill/>
        </p:spPr>
        <p:txBody>
          <a:bodyPr wrap="square" rtlCol="0">
            <a:spAutoFit/>
          </a:bodyPr>
          <a:lstStyle/>
          <a:p>
            <a:pPr algn="just"/>
            <a:r>
              <a:rPr lang="en-US" sz="2000" dirty="0" err="1">
                <a:latin typeface="Cambria" panose="02040503050406030204" pitchFamily="18" charset="0"/>
                <a:ea typeface="Cambria" panose="02040503050406030204" pitchFamily="18" charset="0"/>
              </a:rPr>
              <a:t>Vế</a:t>
            </a:r>
            <a:r>
              <a:rPr lang="en-US" sz="2000" dirty="0">
                <a:latin typeface="Cambria" panose="02040503050406030204" pitchFamily="18" charset="0"/>
                <a:ea typeface="Cambria" panose="02040503050406030204" pitchFamily="18" charset="0"/>
              </a:rPr>
              <a:t> 1: </a:t>
            </a:r>
            <a:r>
              <a:rPr lang="en-US" sz="2000" dirty="0" err="1">
                <a:latin typeface="Cambria" panose="02040503050406030204" pitchFamily="18" charset="0"/>
                <a:ea typeface="Cambria" panose="02040503050406030204" pitchFamily="18" charset="0"/>
              </a:rPr>
              <a:t>hoa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cánh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kiến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nở</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vàng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trên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rừng</a:t>
            </a:r>
            <a:endParaRPr lang="en-US" sz="2000" dirty="0">
              <a:latin typeface="Cambria" panose="02040503050406030204" pitchFamily="18" charset="0"/>
              <a:ea typeface="Cambria" panose="02040503050406030204" pitchFamily="18" charset="0"/>
            </a:endParaRPr>
          </a:p>
          <a:p>
            <a:pPr algn="just"/>
            <a:r>
              <a:rPr lang="en-US" sz="2000" dirty="0" err="1">
                <a:latin typeface="Cambria" panose="02040503050406030204" pitchFamily="18" charset="0"/>
                <a:ea typeface="Cambria" panose="02040503050406030204" pitchFamily="18" charset="0"/>
              </a:rPr>
              <a:t>Vế</a:t>
            </a:r>
            <a:r>
              <a:rPr lang="en-US" sz="2000" dirty="0">
                <a:latin typeface="Cambria" panose="02040503050406030204" pitchFamily="18" charset="0"/>
                <a:ea typeface="Cambria" panose="02040503050406030204" pitchFamily="18" charset="0"/>
              </a:rPr>
              <a:t> 2: </a:t>
            </a:r>
            <a:r>
              <a:rPr lang="en-US" sz="2000" dirty="0" err="1">
                <a:latin typeface="Cambria" panose="02040503050406030204" pitchFamily="18" charset="0"/>
                <a:ea typeface="Cambria" panose="02040503050406030204" pitchFamily="18" charset="0"/>
              </a:rPr>
              <a:t>hoa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sở</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và</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hoa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kim</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anh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trắng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xoá</a:t>
            </a:r>
            <a:r>
              <a:rPr lang="en-US" sz="2000" dirty="0">
                <a:latin typeface="Cambria" panose="02040503050406030204" pitchFamily="18" charset="0"/>
                <a:ea typeface="Cambria" panose="02040503050406030204" pitchFamily="18" charset="0"/>
              </a:rPr>
              <a:t>.</a:t>
            </a:r>
          </a:p>
        </p:txBody>
      </p:sp>
      <p:sp>
        <p:nvSpPr>
          <p:cNvPr id="12" name="TextBox 11">
            <a:extLst>
              <a:ext uri="{FF2B5EF4-FFF2-40B4-BE49-F238E27FC236}">
                <a16:creationId xmlns:a16="http://schemas.microsoft.com/office/drawing/2014/main" id="{D0DD8D03-A388-2833-3D22-7D15F5A5251E}"/>
              </a:ext>
            </a:extLst>
          </p:cNvPr>
          <p:cNvSpPr txBox="1"/>
          <p:nvPr/>
        </p:nvSpPr>
        <p:spPr>
          <a:xfrm>
            <a:off x="7762240" y="2001520"/>
            <a:ext cx="3271520" cy="707886"/>
          </a:xfrm>
          <a:prstGeom prst="rect">
            <a:avLst/>
          </a:prstGeom>
          <a:noFill/>
        </p:spPr>
        <p:txBody>
          <a:bodyPr wrap="square" rtlCol="0">
            <a:spAutoFit/>
          </a:bodyPr>
          <a:lstStyle/>
          <a:p>
            <a:pPr algn="just"/>
            <a:r>
              <a:rPr lang="en-US" sz="2000" dirty="0" err="1">
                <a:latin typeface="Cambria" panose="02040503050406030204" pitchFamily="18" charset="0"/>
                <a:ea typeface="Cambria" panose="02040503050406030204" pitchFamily="18" charset="0"/>
              </a:rPr>
              <a:t>Nối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trực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tiếp</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không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dùng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kết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từ</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mà</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dùng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dấu</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phẩy</a:t>
            </a:r>
            <a:r>
              <a:rPr lang="en-US" sz="2000" dirty="0">
                <a:latin typeface="Cambria" panose="02040503050406030204" pitchFamily="18" charset="0"/>
                <a:ea typeface="Cambria" panose="02040503050406030204" pitchFamily="18" charset="0"/>
              </a:rPr>
              <a:t>.</a:t>
            </a:r>
          </a:p>
        </p:txBody>
      </p:sp>
      <p:sp>
        <p:nvSpPr>
          <p:cNvPr id="13" name="TextBox 12">
            <a:extLst>
              <a:ext uri="{FF2B5EF4-FFF2-40B4-BE49-F238E27FC236}">
                <a16:creationId xmlns:a16="http://schemas.microsoft.com/office/drawing/2014/main" id="{DD1AADA4-7F25-65CD-E42C-12DC1D36BEEF}"/>
              </a:ext>
            </a:extLst>
          </p:cNvPr>
          <p:cNvSpPr txBox="1"/>
          <p:nvPr/>
        </p:nvSpPr>
        <p:spPr>
          <a:xfrm>
            <a:off x="4348480" y="3129280"/>
            <a:ext cx="3271520" cy="1323439"/>
          </a:xfrm>
          <a:prstGeom prst="rect">
            <a:avLst/>
          </a:prstGeom>
          <a:noFill/>
        </p:spPr>
        <p:txBody>
          <a:bodyPr wrap="square" rtlCol="0">
            <a:spAutoFit/>
          </a:bodyPr>
          <a:lstStyle/>
          <a:p>
            <a:pPr algn="just"/>
            <a:r>
              <a:rPr lang="en-US" sz="2000" dirty="0" err="1">
                <a:latin typeface="Cambria" panose="02040503050406030204" pitchFamily="18" charset="0"/>
                <a:ea typeface="Cambria" panose="02040503050406030204" pitchFamily="18" charset="0"/>
              </a:rPr>
              <a:t>Vế</a:t>
            </a:r>
            <a:r>
              <a:rPr lang="en-US" sz="2000" dirty="0">
                <a:latin typeface="Cambria" panose="02040503050406030204" pitchFamily="18" charset="0"/>
                <a:ea typeface="Cambria" panose="02040503050406030204" pitchFamily="18" charset="0"/>
              </a:rPr>
              <a:t> 1: </a:t>
            </a:r>
            <a:r>
              <a:rPr lang="en-US" sz="2000" dirty="0" err="1">
                <a:latin typeface="Cambria" panose="02040503050406030204" pitchFamily="18" charset="0"/>
                <a:ea typeface="Cambria" panose="02040503050406030204" pitchFamily="18" charset="0"/>
              </a:rPr>
              <a:t>dòng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sông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sáng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rực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lên</a:t>
            </a:r>
            <a:endParaRPr lang="en-US" sz="2000" dirty="0">
              <a:latin typeface="Cambria" panose="02040503050406030204" pitchFamily="18" charset="0"/>
              <a:ea typeface="Cambria" panose="02040503050406030204" pitchFamily="18" charset="0"/>
            </a:endParaRPr>
          </a:p>
          <a:p>
            <a:pPr algn="just"/>
            <a:r>
              <a:rPr lang="en-US" sz="2000" dirty="0" err="1">
                <a:latin typeface="Cambria" panose="02040503050406030204" pitchFamily="18" charset="0"/>
                <a:ea typeface="Cambria" panose="02040503050406030204" pitchFamily="18" charset="0"/>
              </a:rPr>
              <a:t>Vế</a:t>
            </a:r>
            <a:r>
              <a:rPr lang="en-US" sz="2000" dirty="0">
                <a:latin typeface="Cambria" panose="02040503050406030204" pitchFamily="18" charset="0"/>
                <a:ea typeface="Cambria" panose="02040503050406030204" pitchFamily="18" charset="0"/>
              </a:rPr>
              <a:t> 2: </a:t>
            </a:r>
            <a:r>
              <a:rPr lang="en-US" sz="2000" dirty="0" err="1">
                <a:latin typeface="Cambria" panose="02040503050406030204" pitchFamily="18" charset="0"/>
                <a:ea typeface="Cambria" panose="02040503050406030204" pitchFamily="18" charset="0"/>
              </a:rPr>
              <a:t>những</a:t>
            </a:r>
            <a:r>
              <a:rPr lang="en-US" sz="2000" dirty="0">
                <a:latin typeface="Cambria" panose="02040503050406030204" pitchFamily="18" charset="0"/>
                <a:ea typeface="Cambria" panose="02040503050406030204" pitchFamily="18" charset="0"/>
              </a:rPr>
              <a:t> con </a:t>
            </a:r>
            <a:r>
              <a:rPr lang="en-US" sz="2000" dirty="0" err="1">
                <a:latin typeface="Cambria" panose="02040503050406030204" pitchFamily="18" charset="0"/>
                <a:ea typeface="Cambria" panose="02040503050406030204" pitchFamily="18" charset="0"/>
              </a:rPr>
              <a:t>sóng</a:t>
            </a:r>
            <a:r>
              <a:rPr lang="en-US" sz="2000" dirty="0">
                <a:latin typeface="Cambria" panose="02040503050406030204" pitchFamily="18" charset="0"/>
                <a:ea typeface="Cambria" panose="02040503050406030204" pitchFamily="18" charset="0"/>
              </a:rPr>
              <a:t> nhỏ </a:t>
            </a:r>
            <a:r>
              <a:rPr lang="en-US" sz="2000" dirty="0" err="1">
                <a:latin typeface="Cambria" panose="02040503050406030204" pitchFamily="18" charset="0"/>
                <a:ea typeface="Cambria" panose="02040503050406030204" pitchFamily="18" charset="0"/>
              </a:rPr>
              <a:t>lăn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tăn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gợn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đều</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mơn</a:t>
            </a:r>
            <a:r>
              <a:rPr lang="en-US" sz="2000" dirty="0">
                <a:latin typeface="Cambria" panose="02040503050406030204" pitchFamily="18" charset="0"/>
                <a:ea typeface="Cambria" panose="02040503050406030204" pitchFamily="18" charset="0"/>
              </a:rPr>
              <a:t> man </a:t>
            </a:r>
            <a:r>
              <a:rPr lang="en-US" sz="2000" dirty="0" err="1">
                <a:latin typeface="Cambria" panose="02040503050406030204" pitchFamily="18" charset="0"/>
                <a:ea typeface="Cambria" panose="02040503050406030204" pitchFamily="18" charset="0"/>
              </a:rPr>
              <a:t>vỗ</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nhẹ</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vào</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hai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bên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bờ</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cát</a:t>
            </a:r>
            <a:r>
              <a:rPr lang="en-US" sz="2000" dirty="0">
                <a:latin typeface="Cambria" panose="02040503050406030204" pitchFamily="18" charset="0"/>
                <a:ea typeface="Cambria" panose="02040503050406030204" pitchFamily="18" charset="0"/>
              </a:rPr>
              <a:t>.</a:t>
            </a:r>
          </a:p>
        </p:txBody>
      </p:sp>
      <p:sp>
        <p:nvSpPr>
          <p:cNvPr id="14" name="TextBox 13">
            <a:extLst>
              <a:ext uri="{FF2B5EF4-FFF2-40B4-BE49-F238E27FC236}">
                <a16:creationId xmlns:a16="http://schemas.microsoft.com/office/drawing/2014/main" id="{E0F6FCED-4D2A-DD56-5BF7-67ACA50D1F36}"/>
              </a:ext>
            </a:extLst>
          </p:cNvPr>
          <p:cNvSpPr txBox="1"/>
          <p:nvPr/>
        </p:nvSpPr>
        <p:spPr>
          <a:xfrm>
            <a:off x="7823200" y="3271520"/>
            <a:ext cx="3271520" cy="707886"/>
          </a:xfrm>
          <a:prstGeom prst="rect">
            <a:avLst/>
          </a:prstGeom>
          <a:noFill/>
        </p:spPr>
        <p:txBody>
          <a:bodyPr wrap="square" rtlCol="0">
            <a:spAutoFit/>
          </a:bodyPr>
          <a:lstStyle/>
          <a:p>
            <a:pPr algn="just"/>
            <a:r>
              <a:rPr lang="en-US" sz="2000" dirty="0" err="1">
                <a:latin typeface="Cambria" panose="02040503050406030204" pitchFamily="18" charset="0"/>
                <a:ea typeface="Cambria" panose="02040503050406030204" pitchFamily="18" charset="0"/>
              </a:rPr>
              <a:t>Nối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trực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tiếp</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không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dùng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kết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từ</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mà</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dùng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dấu</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phẩy</a:t>
            </a:r>
            <a:r>
              <a:rPr lang="en-US" sz="2000" dirty="0">
                <a:latin typeface="Cambria" panose="02040503050406030204" pitchFamily="18" charset="0"/>
                <a:ea typeface="Cambria" panose="02040503050406030204" pitchFamily="18" charset="0"/>
              </a:rPr>
              <a:t>.</a:t>
            </a:r>
          </a:p>
        </p:txBody>
      </p:sp>
      <p:sp>
        <p:nvSpPr>
          <p:cNvPr id="15" name="TextBox 14">
            <a:extLst>
              <a:ext uri="{FF2B5EF4-FFF2-40B4-BE49-F238E27FC236}">
                <a16:creationId xmlns:a16="http://schemas.microsoft.com/office/drawing/2014/main" id="{4141987C-71C9-4BEF-FC95-6DD83A1B63D0}"/>
              </a:ext>
            </a:extLst>
          </p:cNvPr>
          <p:cNvSpPr txBox="1"/>
          <p:nvPr/>
        </p:nvSpPr>
        <p:spPr>
          <a:xfrm>
            <a:off x="4389120" y="4693920"/>
            <a:ext cx="3271520" cy="1754326"/>
          </a:xfrm>
          <a:prstGeom prst="rect">
            <a:avLst/>
          </a:prstGeom>
          <a:noFill/>
        </p:spPr>
        <p:txBody>
          <a:bodyPr wrap="square" rtlCol="0">
            <a:spAutoFit/>
          </a:bodyPr>
          <a:lstStyle/>
          <a:p>
            <a:pPr algn="just"/>
            <a:r>
              <a:rPr lang="en-US" dirty="0" err="1">
                <a:latin typeface="Cambria" panose="02040503050406030204" pitchFamily="18" charset="0"/>
                <a:ea typeface="Cambria" panose="02040503050406030204" pitchFamily="18" charset="0"/>
              </a:rPr>
              <a:t>Vế</a:t>
            </a:r>
            <a:r>
              <a:rPr lang="en-US" dirty="0">
                <a:latin typeface="Cambria" panose="02040503050406030204" pitchFamily="18" charset="0"/>
                <a:ea typeface="Cambria" panose="02040503050406030204" pitchFamily="18" charset="0"/>
              </a:rPr>
              <a:t> 1: </a:t>
            </a:r>
            <a:r>
              <a:rPr lang="en-US" dirty="0" err="1">
                <a:latin typeface="Cambria" panose="02040503050406030204" pitchFamily="18" charset="0"/>
                <a:ea typeface="Cambria" panose="02040503050406030204" pitchFamily="18" charset="0"/>
              </a:rPr>
              <a:t>tháng</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Giếng</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tôi</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đi</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đốt</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bãi</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đào</a:t>
            </a:r>
            <a:r>
              <a:rPr lang="en-US" dirty="0">
                <a:latin typeface="Cambria" panose="02040503050406030204" pitchFamily="18" charset="0"/>
                <a:ea typeface="Cambria" panose="02040503050406030204" pitchFamily="18" charset="0"/>
              </a:rPr>
              <a:t> ổ </a:t>
            </a:r>
            <a:r>
              <a:rPr lang="en-US" dirty="0" err="1">
                <a:latin typeface="Cambria" panose="02040503050406030204" pitchFamily="18" charset="0"/>
                <a:ea typeface="Cambria" panose="02040503050406030204" pitchFamily="18" charset="0"/>
              </a:rPr>
              <a:t>chuột</a:t>
            </a:r>
            <a:r>
              <a:rPr lang="en-US" dirty="0">
                <a:latin typeface="Cambria" panose="02040503050406030204" pitchFamily="18" charset="0"/>
                <a:ea typeface="Cambria" panose="02040503050406030204" pitchFamily="18" charset="0"/>
              </a:rPr>
              <a:t>.</a:t>
            </a:r>
          </a:p>
          <a:p>
            <a:pPr algn="just"/>
            <a:r>
              <a:rPr lang="en-US" dirty="0" err="1">
                <a:latin typeface="Cambria" panose="02040503050406030204" pitchFamily="18" charset="0"/>
                <a:ea typeface="Cambria" panose="02040503050406030204" pitchFamily="18" charset="0"/>
              </a:rPr>
              <a:t>Vế</a:t>
            </a:r>
            <a:r>
              <a:rPr lang="en-US" dirty="0">
                <a:latin typeface="Cambria" panose="02040503050406030204" pitchFamily="18" charset="0"/>
                <a:ea typeface="Cambria" panose="02040503050406030204" pitchFamily="18" charset="0"/>
              </a:rPr>
              <a:t> 2: </a:t>
            </a:r>
            <a:r>
              <a:rPr lang="en-US" dirty="0" err="1">
                <a:latin typeface="Cambria" panose="02040503050406030204" pitchFamily="18" charset="0"/>
                <a:ea typeface="Cambria" panose="02040503050406030204" pitchFamily="18" charset="0"/>
              </a:rPr>
              <a:t>tháng</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Tám</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nước</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lên</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tôi</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đánh</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giậm</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úp</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cá</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đơm</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tép</a:t>
            </a:r>
            <a:endParaRPr lang="en-US" dirty="0">
              <a:latin typeface="Cambria" panose="02040503050406030204" pitchFamily="18" charset="0"/>
              <a:ea typeface="Cambria" panose="02040503050406030204" pitchFamily="18" charset="0"/>
            </a:endParaRPr>
          </a:p>
          <a:p>
            <a:pPr algn="just"/>
            <a:r>
              <a:rPr lang="en-US" dirty="0" err="1">
                <a:latin typeface="Cambria" panose="02040503050406030204" pitchFamily="18" charset="0"/>
                <a:ea typeface="Cambria" panose="02040503050406030204" pitchFamily="18" charset="0"/>
              </a:rPr>
              <a:t>Vế</a:t>
            </a:r>
            <a:r>
              <a:rPr lang="en-US" dirty="0">
                <a:latin typeface="Cambria" panose="02040503050406030204" pitchFamily="18" charset="0"/>
                <a:ea typeface="Cambria" panose="02040503050406030204" pitchFamily="18" charset="0"/>
              </a:rPr>
              <a:t> 3: </a:t>
            </a:r>
            <a:r>
              <a:rPr lang="en-US" dirty="0" err="1">
                <a:latin typeface="Cambria" panose="02040503050406030204" pitchFamily="18" charset="0"/>
                <a:ea typeface="Cambria" panose="02040503050406030204" pitchFamily="18" charset="0"/>
              </a:rPr>
              <a:t>Tháng</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Chính</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tháng</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Mười</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đi</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móc</a:t>
            </a:r>
            <a:r>
              <a:rPr lang="en-US" dirty="0">
                <a:latin typeface="Cambria" panose="02040503050406030204" pitchFamily="18" charset="0"/>
                <a:ea typeface="Cambria" panose="02040503050406030204" pitchFamily="18" charset="0"/>
              </a:rPr>
              <a:t> con d </a:t>
            </a:r>
            <a:r>
              <a:rPr lang="en-US" dirty="0" err="1">
                <a:latin typeface="Cambria" panose="02040503050406030204" pitchFamily="18" charset="0"/>
                <a:ea typeface="Cambria" panose="02040503050406030204" pitchFamily="18" charset="0"/>
              </a:rPr>
              <a:t>dưới</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vệ</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sông</a:t>
            </a:r>
            <a:r>
              <a:rPr lang="en-US" dirty="0">
                <a:latin typeface="Cambria" panose="02040503050406030204" pitchFamily="18" charset="0"/>
                <a:ea typeface="Cambria" panose="02040503050406030204" pitchFamily="18" charset="0"/>
              </a:rPr>
              <a:t>.</a:t>
            </a:r>
          </a:p>
        </p:txBody>
      </p:sp>
      <p:sp>
        <p:nvSpPr>
          <p:cNvPr id="16" name="TextBox 15">
            <a:extLst>
              <a:ext uri="{FF2B5EF4-FFF2-40B4-BE49-F238E27FC236}">
                <a16:creationId xmlns:a16="http://schemas.microsoft.com/office/drawing/2014/main" id="{087FEB48-8C69-9CE1-08B3-7BD560FD7F39}"/>
              </a:ext>
            </a:extLst>
          </p:cNvPr>
          <p:cNvSpPr txBox="1"/>
          <p:nvPr/>
        </p:nvSpPr>
        <p:spPr>
          <a:xfrm>
            <a:off x="7884160" y="4826000"/>
            <a:ext cx="3271520" cy="707886"/>
          </a:xfrm>
          <a:prstGeom prst="rect">
            <a:avLst/>
          </a:prstGeom>
          <a:noFill/>
        </p:spPr>
        <p:txBody>
          <a:bodyPr wrap="square" rtlCol="0">
            <a:spAutoFit/>
          </a:bodyPr>
          <a:lstStyle/>
          <a:p>
            <a:pPr algn="just"/>
            <a:r>
              <a:rPr lang="en-US" sz="2000" dirty="0" err="1">
                <a:latin typeface="Cambria" panose="02040503050406030204" pitchFamily="18" charset="0"/>
                <a:ea typeface="Cambria" panose="02040503050406030204" pitchFamily="18" charset="0"/>
              </a:rPr>
              <a:t>Nối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trực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tiếp</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không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dùng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kết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từ</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mà</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dùng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dấu</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phẩy</a:t>
            </a:r>
            <a:r>
              <a:rPr lang="en-US" sz="2000" dirty="0">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3523316927"/>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down)">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down)">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wipe(down)">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down)">
                                      <p:cBhvr>
                                        <p:cTn id="4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1" grpId="0"/>
      <p:bldP spid="12" grpId="0"/>
      <p:bldP spid="13" grpId="0"/>
      <p:bldP spid="14" grpId="0"/>
      <p:bldP spid="15" grpId="0"/>
      <p:bldP spid="16"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 name="ISPRING_FIRST_PUBLISH" val="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867</TotalTime>
  <Words>1058</Words>
  <Application>Microsoft Office PowerPoint</Application>
  <PresentationFormat>Widescreen</PresentationFormat>
  <Paragraphs>74</Paragraphs>
  <Slides>12</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.VnAristote</vt:lpstr>
      <vt:lpstr>Arial</vt:lpstr>
      <vt:lpstr>Cambria</vt:lpstr>
      <vt:lpstr>等线</vt:lpstr>
      <vt:lpstr>等线 Light</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subject>9Slide.vn</dc:subject>
  <dc:creator>huong</dc:creator>
  <dc:description>9Slide.vn</dc:description>
  <cp:lastModifiedBy>Windows 10</cp:lastModifiedBy>
  <cp:revision>147</cp:revision>
  <dcterms:created xsi:type="dcterms:W3CDTF">2019-07-25T16:01:57Z</dcterms:created>
  <dcterms:modified xsi:type="dcterms:W3CDTF">2026-01-13T11:05:55Z</dcterms:modified>
  <cp:category>9Slide.vn</cp:category>
</cp:coreProperties>
</file>