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2" r:id="rId2"/>
  </p:sldMasterIdLst>
  <p:notesMasterIdLst>
    <p:notesMasterId r:id="rId28"/>
  </p:notesMasterIdLst>
  <p:sldIdLst>
    <p:sldId id="2007577166" r:id="rId3"/>
    <p:sldId id="362" r:id="rId4"/>
    <p:sldId id="363" r:id="rId5"/>
    <p:sldId id="371" r:id="rId6"/>
    <p:sldId id="318" r:id="rId7"/>
    <p:sldId id="321" r:id="rId8"/>
    <p:sldId id="322" r:id="rId9"/>
    <p:sldId id="261" r:id="rId10"/>
    <p:sldId id="352" r:id="rId11"/>
    <p:sldId id="364" r:id="rId12"/>
    <p:sldId id="325" r:id="rId13"/>
    <p:sldId id="355" r:id="rId14"/>
    <p:sldId id="374" r:id="rId15"/>
    <p:sldId id="358" r:id="rId16"/>
    <p:sldId id="329" r:id="rId17"/>
    <p:sldId id="330" r:id="rId18"/>
    <p:sldId id="367" r:id="rId19"/>
    <p:sldId id="331" r:id="rId20"/>
    <p:sldId id="360" r:id="rId21"/>
    <p:sldId id="375" r:id="rId22"/>
    <p:sldId id="359" r:id="rId23"/>
    <p:sldId id="334" r:id="rId24"/>
    <p:sldId id="335" r:id="rId25"/>
    <p:sldId id="376" r:id="rId26"/>
    <p:sldId id="290" r:id="rId27"/>
  </p:sldIdLst>
  <p:sldSz cx="9144000" cy="5143500" type="screen16x9"/>
  <p:notesSz cx="6858000" cy="9144000"/>
  <p:embeddedFontLst>
    <p:embeddedFont>
      <p:font typeface="Amazone" panose="03020702060507090A04" pitchFamily="66" charset="0"/>
      <p:regular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HP001 4 hàng" panose="020B0603050302020204" pitchFamily="34" charset="0"/>
      <p:regular r:id="rId34"/>
      <p:bold r:id="rId35"/>
    </p:embeddedFont>
    <p:embeddedFont>
      <p:font typeface="Patrick Hand" panose="00000500000000000000" pitchFamily="2" charset="0"/>
      <p:regular r:id="rId36"/>
    </p:embeddedFont>
    <p:embeddedFont>
      <p:font typeface="Patrick Hand SC" panose="00000500000000000000" pitchFamily="2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90" d="100"/>
          <a:sy n="90" d="100"/>
        </p:scale>
        <p:origin x="62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941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884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89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99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>
                <a:solidFill>
                  <a:prstClr val="black"/>
                </a:solidFill>
              </a:rPr>
              <a:pPr/>
              <a:t>3/8/2025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5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17289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0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5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0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4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76" r:id="rId4"/>
    <p:sldLayoutId id="2147483679" r:id="rId5"/>
    <p:sldLayoutId id="2147483680" r:id="rId6"/>
    <p:sldLayoutId id="214748368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6949440" y="71051"/>
            <a:ext cx="4572000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825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6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microsoft.com/office/2007/relationships/hdphoto" Target="../media/hdphoto15.wdp"/><Relationship Id="rId4" Type="http://schemas.microsoft.com/office/2007/relationships/hdphoto" Target="../media/hdphoto8.wdp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1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 defTabSz="685800">
              <a:buClrTx/>
            </a:pPr>
            <a:endParaRPr lang="en-US" sz="18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3198" y="10760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 defTabSz="685800">
              <a:buClrTx/>
            </a:pPr>
            <a:endParaRPr lang="en-US" sz="24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88596" y="2195296"/>
            <a:ext cx="5953467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16115" y="2150581"/>
            <a:ext cx="992332" cy="992332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12822" y="-53329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42162" y="545308"/>
            <a:ext cx="1786641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buClrTx/>
            </a:pPr>
            <a:r>
              <a:rPr lang="en-US" sz="3000" b="1" kern="120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 25</a:t>
            </a:r>
            <a:endParaRPr lang="en-US" sz="3000" b="1" kern="1200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56653" y="273631"/>
            <a:ext cx="7162800" cy="7847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buClrTx/>
            </a:pPr>
            <a:r>
              <a:rPr lang="en-US" sz="4500" b="1" kern="120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Hành</a:t>
            </a:r>
            <a:r>
              <a:rPr lang="en-US" sz="4500" b="1" kern="1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20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tinh</a:t>
            </a:r>
            <a:r>
              <a:rPr lang="en-US" sz="4500" b="1" kern="1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20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xanh</a:t>
            </a:r>
            <a:r>
              <a:rPr lang="en-US" sz="4500" b="1" kern="1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20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500" b="1" kern="12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kern="120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endParaRPr lang="en-US" sz="4500" b="1" kern="12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47684" y="2167684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buClrTx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685800">
              <a:buClrTx/>
            </a:pPr>
            <a:r>
              <a:rPr lang="en-US" sz="3200" b="1" kern="120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14</a:t>
            </a:r>
            <a:endParaRPr lang="en-US" sz="3200" b="1" kern="1200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581526"/>
            <a:ext cx="9144000" cy="5585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09827" y="3379123"/>
            <a:ext cx="5056451" cy="6001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buClrTx/>
            </a:pPr>
            <a:r>
              <a:rPr lang="en-US" sz="3300" b="1" kern="120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Cỏ non cười rồi</a:t>
            </a:r>
            <a:endParaRPr lang="en-US" sz="3300" b="1" kern="1200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9975" y="2391942"/>
            <a:ext cx="5056451" cy="6001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buClrTx/>
            </a:pPr>
            <a:r>
              <a:rPr lang="en-US" sz="33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 – tiết 1 + 2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54152" y="4380040"/>
            <a:ext cx="259863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>
              <a:buClrTx/>
            </a:pPr>
            <a:r>
              <a:rPr lang="en-US" sz="2400" b="1" kern="120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Trang 57</a:t>
            </a:r>
            <a:endParaRPr lang="en-US" sz="3200" b="1" kern="1200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20155" y="417306"/>
            <a:ext cx="809615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092575" y="104508"/>
            <a:ext cx="3025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3290580"/>
            <a:ext cx="81359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700" b="1" i="1" dirty="0">
                <a:latin typeface="UTM Avo" panose="02040603050506020204" pitchFamily="18" charset="0"/>
              </a:rPr>
              <a:t>Theo 365 </a:t>
            </a:r>
            <a:r>
              <a:rPr lang="en-US" sz="1700" b="1" i="1" dirty="0" err="1">
                <a:latin typeface="UTM Avo" panose="02040603050506020204" pitchFamily="18" charset="0"/>
              </a:rPr>
              <a:t>truyện</a:t>
            </a:r>
            <a:r>
              <a:rPr lang="en-US" sz="1700" b="1" i="1" dirty="0">
                <a:latin typeface="UTM Avo" panose="02040603050506020204" pitchFamily="18" charset="0"/>
              </a:rPr>
              <a:t> </a:t>
            </a:r>
            <a:r>
              <a:rPr lang="en-US" sz="1700" b="1" i="1" dirty="0" err="1">
                <a:latin typeface="UTM Avo" panose="02040603050506020204" pitchFamily="18" charset="0"/>
              </a:rPr>
              <a:t>kể</a:t>
            </a:r>
            <a:r>
              <a:rPr lang="en-US" sz="1700" b="1" i="1" dirty="0">
                <a:latin typeface="UTM Avo" panose="02040603050506020204" pitchFamily="18" charset="0"/>
              </a:rPr>
              <a:t> </a:t>
            </a:r>
            <a:r>
              <a:rPr lang="en-US" sz="1700" b="1" i="1" dirty="0" err="1">
                <a:latin typeface="UTM Avo" panose="02040603050506020204" pitchFamily="18" charset="0"/>
              </a:rPr>
              <a:t>hằng</a:t>
            </a:r>
            <a:r>
              <a:rPr lang="en-US" sz="1700" b="1" i="1" dirty="0">
                <a:latin typeface="UTM Avo" panose="02040603050506020204" pitchFamily="18" charset="0"/>
              </a:rPr>
              <a:t> </a:t>
            </a:r>
            <a:r>
              <a:rPr lang="en-US" sz="1700" b="1" i="1" dirty="0" err="1">
                <a:latin typeface="UTM Avo" panose="020406030505060202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508042" y="407271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60521" y="972524"/>
            <a:ext cx="370956" cy="293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27920" y="3319147"/>
            <a:ext cx="303557" cy="30798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929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0322" y="1674147"/>
            <a:ext cx="8484407" cy="945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5105" y="1696542"/>
            <a:ext cx="851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47975" y="3074238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66550" y="3204459"/>
            <a:ext cx="802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9" y="1709531"/>
            <a:ext cx="4125201" cy="1630018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2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9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4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587263"/>
            <a:ext cx="809615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991" y="61643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7013" y="3517551"/>
            <a:ext cx="80983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467137" y="563769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40138" y="1127638"/>
            <a:ext cx="307257" cy="3194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61366" y="3517552"/>
            <a:ext cx="262723" cy="2827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6656" y="128367"/>
            <a:ext cx="3025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406824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260771" y="2140655"/>
            <a:ext cx="110727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744317" y="1595349"/>
            <a:ext cx="4326579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71287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418AC"/>
                  </a:solidFill>
                </a:rPr>
                <a:t>Trả</a:t>
              </a:r>
              <a:r>
                <a:rPr lang="en-US" sz="4000" b="1" dirty="0">
                  <a:solidFill>
                    <a:srgbClr val="0418AC"/>
                  </a:solidFill>
                </a:rPr>
                <a:t> </a:t>
              </a:r>
              <a:r>
                <a:rPr lang="en-US" sz="4000" b="1" dirty="0" err="1">
                  <a:solidFill>
                    <a:srgbClr val="0418AC"/>
                  </a:solidFill>
                </a:rPr>
                <a:t>lời</a:t>
              </a:r>
              <a:r>
                <a:rPr lang="en-US" sz="4000" b="1" dirty="0">
                  <a:solidFill>
                    <a:srgbClr val="0418AC"/>
                  </a:solidFill>
                </a:rPr>
                <a:t> </a:t>
              </a:r>
              <a:r>
                <a:rPr lang="en-US" sz="4000" b="1" dirty="0" err="1">
                  <a:solidFill>
                    <a:srgbClr val="0418AC"/>
                  </a:solidFill>
                </a:rPr>
                <a:t>câu</a:t>
              </a:r>
              <a:r>
                <a:rPr lang="en-US" sz="4000" b="1" dirty="0">
                  <a:solidFill>
                    <a:srgbClr val="0418AC"/>
                  </a:solidFill>
                </a:rPr>
                <a:t> </a:t>
              </a:r>
              <a:r>
                <a:rPr lang="en-US" sz="4000" b="1" dirty="0" err="1">
                  <a:solidFill>
                    <a:srgbClr val="0418AC"/>
                  </a:solidFill>
                </a:rPr>
                <a:t>hỏi</a:t>
              </a:r>
              <a:endParaRPr lang="en-US" sz="4000" b="1" dirty="0">
                <a:solidFill>
                  <a:srgbClr val="0418AC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2966" y="1781989"/>
            <a:ext cx="1175787" cy="1225112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8" y="3005849"/>
            <a:ext cx="1583773" cy="21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88" y="2844988"/>
            <a:ext cx="2456612" cy="22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822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600021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268" y="2202188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368714" y="982941"/>
            <a:ext cx="8470486" cy="967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68714" y="1136043"/>
            <a:ext cx="867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1: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18972"/>
            <a:ext cx="6695590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189775" y="2674339"/>
            <a:ext cx="599676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524865" y="2666784"/>
            <a:ext cx="508826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89592" y="3182989"/>
            <a:ext cx="248240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126879" y="3209146"/>
            <a:ext cx="451568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69714" y="3659980"/>
            <a:ext cx="20175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c)Trẻ em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037359" y="3663795"/>
            <a:ext cx="520603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  <p:bldP spid="38" grpId="0"/>
      <p:bldP spid="40" grpId="0"/>
      <p:bldP spid="42" grpId="0"/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khóc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4" y="2565176"/>
            <a:ext cx="6694939" cy="10750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vi-VN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b="1" i="1" spc="-6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non,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5" y="2565176"/>
            <a:ext cx="6630778" cy="159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én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6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non.</a:t>
            </a:r>
            <a:r>
              <a:rPr lang="vi-VN" sz="2800" b="1" i="1" spc="-6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800" b="1" i="1" spc="-6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16781" y="1052349"/>
            <a:ext cx="364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 lời chim én, nói lời nhắn nhủ đến các bạn nhỏ.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98469" y="2547758"/>
            <a:ext cx="7056845" cy="2144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 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chim én đã làm gì để giúp cỏ non. Thông qua đó thấy được ý thức trách nhiệm bảo vệ môi trường của chim én.</a:t>
            </a:r>
            <a:endParaRPr lang="en-US" sz="28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/>
          <p:nvPr/>
        </p:nvSpPr>
        <p:spPr>
          <a:xfrm flipH="1">
            <a:off x="4846400" y="3275263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9" name="Google Shape;398;p38"/>
          <p:cNvGrpSpPr/>
          <p:nvPr/>
        </p:nvGrpSpPr>
        <p:grpSpPr>
          <a:xfrm flipH="1">
            <a:off x="6776535" y="246742"/>
            <a:ext cx="1702024" cy="1294426"/>
            <a:chOff x="6876425" y="1268933"/>
            <a:chExt cx="1653550" cy="1152165"/>
          </a:xfrm>
        </p:grpSpPr>
        <p:grpSp>
          <p:nvGrpSpPr>
            <p:cNvPr id="30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33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15;p38"/>
          <p:cNvGrpSpPr/>
          <p:nvPr/>
        </p:nvGrpSpPr>
        <p:grpSpPr>
          <a:xfrm>
            <a:off x="385641" y="232414"/>
            <a:ext cx="995941" cy="973021"/>
            <a:chOff x="-3118700" y="2365900"/>
            <a:chExt cx="741250" cy="792000"/>
          </a:xfrm>
        </p:grpSpPr>
        <p:sp>
          <p:nvSpPr>
            <p:cNvPr id="47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组合 23"/>
          <p:cNvGrpSpPr/>
          <p:nvPr/>
        </p:nvGrpSpPr>
        <p:grpSpPr>
          <a:xfrm>
            <a:off x="1728406" y="87733"/>
            <a:ext cx="5155335" cy="4896929"/>
            <a:chOff x="3084810" y="-335112"/>
            <a:chExt cx="5809496" cy="5760000"/>
          </a:xfrm>
        </p:grpSpPr>
        <p:grpSp>
          <p:nvGrpSpPr>
            <p:cNvPr id="58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60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59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973229" y="2629987"/>
            <a:ext cx="320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47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604810"/>
            <a:ext cx="809615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991" y="61643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3486679"/>
            <a:ext cx="80983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561528" y="616860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49233" y="1168548"/>
            <a:ext cx="313605" cy="240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79558" y="3488279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89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663815" y="3005850"/>
            <a:ext cx="891385" cy="190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317172" y="1512806"/>
            <a:ext cx="7369628" cy="1598392"/>
            <a:chOff x="2744315" y="1551803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51803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76764" y="2056629"/>
              <a:ext cx="5686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tập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theo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văn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bản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đọc</a:t>
              </a:r>
              <a:endParaRPr lang="en-US" sz="40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" y="3367510"/>
            <a:ext cx="1312215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90" y="3367510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30098" y="1708155"/>
            <a:ext cx="1175787" cy="1225112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FCBD2D4-7A72-4D49-09BE-F6BE2529A9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5039" y="-153900"/>
            <a:ext cx="9239039" cy="52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01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40860" y="968191"/>
            <a:ext cx="7918971" cy="986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7735" y="100016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1: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non.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216416" y="218143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khóc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thút thít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216416" y="302752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nấc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216415" y="3878124"/>
            <a:ext cx="291441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nhoẻn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miệng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2" grpId="0" animBg="1"/>
      <p:bldP spid="45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1155875"/>
            <a:ext cx="8273509" cy="1092838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90461" y="1405362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2585744"/>
            <a:ext cx="2001508" cy="2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264248" y="-61387"/>
            <a:ext cx="3635250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7681875" y="0"/>
            <a:ext cx="1462126" cy="51435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107" y="1254562"/>
            <a:ext cx="792549" cy="75597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350" y="2446248"/>
            <a:ext cx="792549" cy="75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0638" y="1181133"/>
            <a:ext cx="6402228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Đọc đúng các các từ khó, đọc rõ văn bản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“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Cỏ non cười rồi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với tốc độ đọc phù hợp.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US" sz="24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3086" y="2510363"/>
            <a:ext cx="492185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Trả lời được các câu hỏi của bài.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875157" y="279018"/>
            <a:ext cx="52418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50" dirty="0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+mj-lt"/>
              <a:ea typeface="思源黑体 CN Bold" panose="020B0800000000000000" pitchFamily="34" charset="-122"/>
            </a:endParaRPr>
          </a:p>
        </p:txBody>
      </p:sp>
      <p:pic>
        <p:nvPicPr>
          <p:cNvPr id="11" name="图片 54">
            <a:extLst>
              <a:ext uri="{FF2B5EF4-FFF2-40B4-BE49-F238E27FC236}">
                <a16:creationId xmlns:a16="http://schemas.microsoft.com/office/drawing/2014/main" id="{0570ABE8-2182-4201-869C-19E6EFFEB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363" y="3637934"/>
            <a:ext cx="792549" cy="755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16F015-2CB5-4A7A-A502-35A8999BBAF8}"/>
              </a:ext>
            </a:extLst>
          </p:cNvPr>
          <p:cNvSpPr txBox="1"/>
          <p:nvPr/>
        </p:nvSpPr>
        <p:spPr>
          <a:xfrm>
            <a:off x="2763868" y="3463485"/>
            <a:ext cx="607533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Hiểu nội dung bài. Thông qua đó thấy được ý thức trách nhiệm bảo vệ môi trường của chim </a:t>
            </a:r>
            <a:r>
              <a:rPr lang="vi-VN" sz="2400" b="1">
                <a:solidFill>
                  <a:srgbClr val="7030A0"/>
                </a:solidFill>
                <a:latin typeface="+mj-lt"/>
              </a:rPr>
              <a:t>én.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08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 CỐ </a:t>
            </a:r>
            <a:br>
              <a:rPr lang="en-GB" sz="8000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GB" sz="8000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HỌC</a:t>
            </a:r>
            <a:endParaRPr sz="8000" dirty="0">
              <a:solidFill>
                <a:schemeClr val="accent3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</a:t>
            </a:r>
            <a:endParaRPr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965799"/>
            <a:ext cx="542647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chổi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3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264248" y="-61387"/>
            <a:ext cx="3635250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7681875" y="0"/>
            <a:ext cx="1462126" cy="51435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107" y="1254562"/>
            <a:ext cx="792549" cy="75597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350" y="2446248"/>
            <a:ext cx="792549" cy="75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0638" y="1181133"/>
            <a:ext cx="6402228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Đọc đúng các các từ khó, đọc rõ văn bản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“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Cỏ non cười rồi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với tốc độ đọc phù hợp.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US" sz="24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3086" y="2510363"/>
            <a:ext cx="492185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Trả lời được các câu hỏi của bài.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875157" y="279018"/>
            <a:ext cx="52418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50" b="1" dirty="0">
                <a:solidFill>
                  <a:srgbClr val="FF0000"/>
                </a:solidFill>
                <a:latin typeface="+mj-lt"/>
                <a:ea typeface="思源黑体 CN Bold" panose="020B0800000000000000" pitchFamily="34" charset="-122"/>
              </a:rPr>
              <a:t>YÊU CẦU CẦN ĐẠT</a:t>
            </a:r>
            <a:endParaRPr lang="zh-CN" altLang="en-US" sz="4050" b="1" dirty="0">
              <a:solidFill>
                <a:srgbClr val="FF0000"/>
              </a:solidFill>
              <a:latin typeface="+mj-lt"/>
              <a:ea typeface="思源黑体 CN Bold" panose="020B0800000000000000" pitchFamily="34" charset="-122"/>
            </a:endParaRPr>
          </a:p>
        </p:txBody>
      </p:sp>
      <p:pic>
        <p:nvPicPr>
          <p:cNvPr id="11" name="图片 54">
            <a:extLst>
              <a:ext uri="{FF2B5EF4-FFF2-40B4-BE49-F238E27FC236}">
                <a16:creationId xmlns:a16="http://schemas.microsoft.com/office/drawing/2014/main" id="{0570ABE8-2182-4201-869C-19E6EFFEB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363" y="3637934"/>
            <a:ext cx="792549" cy="755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16F015-2CB5-4A7A-A502-35A8999BBAF8}"/>
              </a:ext>
            </a:extLst>
          </p:cNvPr>
          <p:cNvSpPr txBox="1"/>
          <p:nvPr/>
        </p:nvSpPr>
        <p:spPr>
          <a:xfrm>
            <a:off x="2763868" y="3463485"/>
            <a:ext cx="607533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Hiểu nội dung bài. Thông qua đó thấy được ý thức trách nhiệm bảo vệ môi trường của chim én.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58107" y="269596"/>
            <a:ext cx="7715794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0906" y="1351439"/>
            <a:ext cx="7620001" cy="3098641"/>
            <a:chOff x="522791" y="1944551"/>
            <a:chExt cx="5785880" cy="2457773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1944551"/>
              <a:ext cx="5785880" cy="245777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DẪM CHÂN LÊN CỎ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VỨT RÁC BỪA BÃI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>
                  <a:solidFill>
                    <a:schemeClr val="accent2"/>
                  </a:solidFill>
                </a:rPr>
                <a:t>KHÔNG HÁI HOA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45038" y="745617"/>
            <a:ext cx="7715794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53009" y="4432662"/>
            <a:ext cx="8077482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37043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637418" y="98177"/>
            <a:ext cx="150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5572" y="419906"/>
            <a:ext cx="809615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5572" y="3302840"/>
            <a:ext cx="826107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587263"/>
            <a:ext cx="809615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991" y="61643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102849" y="104508"/>
            <a:ext cx="3015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9233" y="3446923"/>
            <a:ext cx="80983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latin typeface="UTM Avo" panose="020406030505060202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nhoẻn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700" b="1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426250" y="65435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26250" y="1140925"/>
            <a:ext cx="313605" cy="2961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26250" y="3427045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00356" y="305139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GB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GB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GB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endParaRPr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431141" y="4858767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704283" y="1299978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bừng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tỉnh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21701" y="2120280"/>
            <a:ext cx="2373800" cy="713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ngủ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721701" y="2948883"/>
            <a:ext cx="2373800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soạn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743463" y="3806712"/>
            <a:ext cx="4293150" cy="7139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nhoẻn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39703" y="312999"/>
            <a:ext cx="1395893" cy="555217"/>
            <a:chOff x="635794" y="460493"/>
            <a:chExt cx="1395893" cy="55521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798" y="1756173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4152" y="1646395"/>
            <a:ext cx="8327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endParaRPr lang="vi-VN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4278" y="2878029"/>
            <a:ext cx="8530224" cy="1324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8152" y="2951933"/>
            <a:ext cx="83276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6428687" y="1934572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994394" y="3005354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16447" y="1819194"/>
            <a:ext cx="8238650" cy="97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 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3260" y="2378946"/>
            <a:ext cx="166811" cy="385599"/>
            <a:chOff x="8234283" y="2566334"/>
            <a:chExt cx="166811" cy="385599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8234283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8300886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16447" y="2903339"/>
            <a:ext cx="8326862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600" b="1" dirty="0">
                <a:latin typeface="UTM Avo" panose="02040603050506020204" pitchFamily="18" charset="0"/>
              </a:rPr>
              <a:t>  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latin typeface="UTM Avo" panose="02040603050506020204" pitchFamily="18" charset="0"/>
              </a:rPr>
              <a:t>.</a:t>
            </a:r>
            <a:endParaRPr lang="vi-VN" sz="2600" b="1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599901" y="3457946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8370492" y="3488542"/>
            <a:ext cx="166811" cy="385599"/>
            <a:chOff x="8234283" y="2566334"/>
            <a:chExt cx="166811" cy="385599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8234283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8300886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flipH="1">
            <a:off x="5402468" y="3457946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  <p:bldP spid="47" grpId="0"/>
      <p:bldP spid="49" grpId="0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1825</Words>
  <Application>Microsoft Office PowerPoint</Application>
  <PresentationFormat>On-screen Show (16:9)</PresentationFormat>
  <Paragraphs>152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Cambria</vt:lpstr>
      <vt:lpstr>Patrick Hand</vt:lpstr>
      <vt:lpstr>UTM Avo</vt:lpstr>
      <vt:lpstr>Wingdings</vt:lpstr>
      <vt:lpstr>Arial</vt:lpstr>
      <vt:lpstr>HP001 4 hàng</vt:lpstr>
      <vt:lpstr>Amazone</vt:lpstr>
      <vt:lpstr>Patrick Hand SC</vt:lpstr>
      <vt:lpstr>Times New Roman</vt:lpstr>
      <vt:lpstr>English Language Grammar Rules by Slidesgo</vt:lpstr>
      <vt:lpstr>6_Office 主题</vt:lpstr>
      <vt:lpstr>PowerPoint Presentation</vt:lpstr>
      <vt:lpstr>PowerPoint Presentation</vt:lpstr>
      <vt:lpstr>Ôn bài cũ</vt:lpstr>
      <vt:lpstr>PowerPoint Presentation</vt:lpstr>
      <vt:lpstr>PowerPoint Presentation</vt:lpstr>
      <vt:lpstr>PowerPoint Presentation</vt:lpstr>
      <vt:lpstr>PowerPoint Presentation</vt:lpstr>
      <vt:lpstr>Luyện đọc từ khó</vt:lpstr>
      <vt:lpstr>Luyện đọc câu dài</vt:lpstr>
      <vt:lpstr>PowerPoint Presentation</vt:lpstr>
      <vt:lpstr>Giải nghĩa từ</vt:lpstr>
      <vt:lpstr>PowerPoint Presentation</vt:lpstr>
      <vt:lpstr>PowerPoint Presentation</vt:lpstr>
      <vt:lpstr>PowerPoint Presentation</vt:lpstr>
      <vt:lpstr>Trả lời câu hỏi</vt:lpstr>
      <vt:lpstr>Trả lời câu hỏi</vt:lpstr>
      <vt:lpstr>Trả lời câu hỏi</vt:lpstr>
      <vt:lpstr>Trả lời câu hỏi</vt:lpstr>
      <vt:lpstr>Trả lời câu hỏi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Hanh Tham</cp:lastModifiedBy>
  <cp:revision>88</cp:revision>
  <dcterms:modified xsi:type="dcterms:W3CDTF">2025-03-08T16:17:31Z</dcterms:modified>
</cp:coreProperties>
</file>