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9" r:id="rId2"/>
    <p:sldId id="258" r:id="rId3"/>
    <p:sldId id="259" r:id="rId4"/>
    <p:sldId id="262" r:id="rId5"/>
    <p:sldId id="270" r:id="rId6"/>
    <p:sldId id="264" r:id="rId7"/>
    <p:sldId id="268" r:id="rId8"/>
    <p:sldId id="271" r:id="rId9"/>
    <p:sldId id="260" r:id="rId10"/>
    <p:sldId id="272" r:id="rId11"/>
    <p:sldId id="273" r:id="rId12"/>
    <p:sldId id="274" r:id="rId13"/>
    <p:sldId id="275" r:id="rId14"/>
    <p:sldId id="276" r:id="rId15"/>
    <p:sldId id="283" r:id="rId16"/>
    <p:sldId id="261" r:id="rId17"/>
    <p:sldId id="277" r:id="rId18"/>
    <p:sldId id="279" r:id="rId19"/>
    <p:sldId id="280" r:id="rId20"/>
    <p:sldId id="278" r:id="rId21"/>
    <p:sldId id="281" r:id="rId22"/>
  </p:sldIdLst>
  <p:sldSz cx="18288000" cy="10287000"/>
  <p:notesSz cx="6858000" cy="9144000"/>
  <p:embeddedFontLst>
    <p:embeddedFont>
      <p:font typeface="#9Slide05 Aphrodite Pro" panose="020B0604020202020204" charset="0"/>
      <p:regular r:id="rId23"/>
    </p:embeddedFont>
    <p:embeddedFont>
      <p:font typeface="#9Slide07 HoneyCream" panose="020B0604020202020204" charset="0"/>
      <p:regular r:id="rId24"/>
    </p:embeddedFont>
    <p:embeddedFont>
      <p:font typeface="Blacker Sans Text Bold" panose="020B0604020202020204" charset="0"/>
      <p:regular r:id="rId25"/>
    </p:embeddedFont>
    <p:embeddedFont>
      <p:font typeface="Cambria" panose="02040503050406030204" pitchFamily="18" charset="0"/>
      <p:regular r:id="rId26"/>
      <p:bold r:id="rId27"/>
      <p:italic r:id="rId28"/>
      <p:boldItalic r:id="rId29"/>
    </p:embeddedFont>
    <p:embeddedFont>
      <p:font typeface="Cambria Bold" panose="02040803050406030204" pitchFamily="18" charset="0"/>
      <p:bold r:id="rId30"/>
    </p:embeddedFont>
    <p:embeddedFont>
      <p:font typeface="Noto Serif Display" panose="020B0604020202020204"/>
      <p:regular r:id="rId31"/>
    </p:embeddedFont>
    <p:embeddedFont>
      <p:font typeface="Noto Serif Display Italics" panose="020B0604020202020204"/>
      <p:regular r:id="rId32"/>
    </p:embeddedFont>
    <p:embeddedFont>
      <p:font typeface="SVN-Newton" panose="02040603050506020204" pitchFamily="18" charset="0"/>
      <p:regular r:id="rId33"/>
    </p:embeddedFont>
    <p:embeddedFont>
      <p:font typeface="TT Commons Pro" panose="020B0604020202020204" charset="0"/>
      <p:regular r:id="rId34"/>
    </p:embeddedFont>
    <p:embeddedFont>
      <p:font typeface="TT Commons Pro Bold" panose="020B0604020202020204"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95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22" autoAdjust="0"/>
  </p:normalViewPr>
  <p:slideViewPr>
    <p:cSldViewPr>
      <p:cViewPr varScale="1">
        <p:scale>
          <a:sx n="43" d="100"/>
          <a:sy n="43" d="100"/>
        </p:scale>
        <p:origin x="66" y="1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20/3/2026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20/3/2026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20/3/2026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20/3/2026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20/3/2026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20/3/2026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20/3/2026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20/3/2026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20/3/2026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20/3/2026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20/3/2026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B366A4-F2A7-BB9D-A1FD-9B255826A631}"/>
              </a:ext>
            </a:extLst>
          </p:cNvPr>
          <p:cNvPicPr>
            <a:picLocks noChangeAspect="1"/>
          </p:cNvPicPr>
          <p:nvPr userDrawn="1"/>
        </p:nvPicPr>
        <p:blipFill rotWithShape="1">
          <a:blip r:embed="rId13" cstate="hqprint">
            <a:extLst>
              <a:ext uri="{28A0092B-C50C-407E-A947-70E740481C1C}">
                <a14:useLocalDpi xmlns:a14="http://schemas.microsoft.com/office/drawing/2010/main" val="0"/>
              </a:ext>
            </a:extLst>
          </a:blip>
          <a:srcRect t="37667"/>
          <a:stretch/>
        </p:blipFill>
        <p:spPr>
          <a:xfrm>
            <a:off x="-2736274" y="-294766"/>
            <a:ext cx="2914996" cy="3089873"/>
          </a:xfrm>
          <a:prstGeom prst="rect">
            <a:avLst/>
          </a:prstGeom>
        </p:spPr>
      </p:pic>
      <p:pic>
        <p:nvPicPr>
          <p:cNvPr id="8" name="Picture 7">
            <a:extLst>
              <a:ext uri="{FF2B5EF4-FFF2-40B4-BE49-F238E27FC236}">
                <a16:creationId xmlns:a16="http://schemas.microsoft.com/office/drawing/2014/main" id="{C454C1B2-17BF-E30C-884E-6196D85C7D5B}"/>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p:blipFill>
        <p:spPr>
          <a:xfrm>
            <a:off x="1621594" y="10576286"/>
            <a:ext cx="2432012" cy="2669980"/>
          </a:xfrm>
          <a:prstGeom prst="rect">
            <a:avLst/>
          </a:prstGeom>
        </p:spPr>
      </p:pic>
      <p:sp>
        <p:nvSpPr>
          <p:cNvPr id="9" name="TextBox 8">
            <a:extLst>
              <a:ext uri="{FF2B5EF4-FFF2-40B4-BE49-F238E27FC236}">
                <a16:creationId xmlns:a16="http://schemas.microsoft.com/office/drawing/2014/main" id="{B6E26C61-EF43-036D-74D8-0344771559D5}"/>
              </a:ext>
            </a:extLst>
          </p:cNvPr>
          <p:cNvSpPr txBox="1"/>
          <p:nvPr userDrawn="1"/>
        </p:nvSpPr>
        <p:spPr>
          <a:xfrm>
            <a:off x="3530754" y="12319176"/>
            <a:ext cx="8304245" cy="12003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09585"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sym typeface="Arial"/>
              </a:rPr>
              <a:t>MĂNG NON – TÀI LIỆU TIỂU HỌC</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363636"/>
                </a:solidFill>
                <a:effectLst/>
                <a:uLnTx/>
                <a:uFillTx/>
                <a:latin typeface="Times New Roman" panose="02020603050405020304" pitchFamily="18" charset="0"/>
                <a:ea typeface="+mn-ea"/>
                <a:cs typeface="Times New Roman" panose="02020603050405020304" pitchFamily="18" charset="0"/>
                <a:sym typeface="Arial"/>
              </a:rPr>
              <a:t>Mời </a:t>
            </a:r>
            <a:r>
              <a:rPr kumimoji="0" lang="en-US" sz="2400" b="1" i="0" u="none" strike="noStrike" kern="1200" cap="none" spc="0" normalizeH="0" baseline="0" noProof="0" dirty="0" err="1">
                <a:ln>
                  <a:noFill/>
                </a:ln>
                <a:solidFill>
                  <a:srgbClr val="363636"/>
                </a:solidFill>
                <a:effectLst/>
                <a:uLnTx/>
                <a:uFillTx/>
                <a:latin typeface="Times New Roman" panose="02020603050405020304" pitchFamily="18" charset="0"/>
                <a:ea typeface="+mn-ea"/>
                <a:cs typeface="Times New Roman" panose="02020603050405020304" pitchFamily="18" charset="0"/>
                <a:sym typeface="Arial"/>
              </a:rPr>
              <a:t>truy</a:t>
            </a:r>
            <a:r>
              <a:rPr kumimoji="0" lang="en-US" sz="2400" b="1" i="0" u="none" strike="noStrike" kern="1200" cap="none" spc="0" normalizeH="0" baseline="0" noProof="0" dirty="0">
                <a:ln>
                  <a:noFill/>
                </a:ln>
                <a:solidFill>
                  <a:srgbClr val="363636"/>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1" i="0" u="none" strike="noStrike" kern="1200" cap="none" spc="0" normalizeH="0" baseline="0" noProof="0" dirty="0" err="1">
                <a:ln>
                  <a:noFill/>
                </a:ln>
                <a:solidFill>
                  <a:srgbClr val="363636"/>
                </a:solidFill>
                <a:effectLst/>
                <a:uLnTx/>
                <a:uFillTx/>
                <a:latin typeface="Times New Roman" panose="02020603050405020304" pitchFamily="18" charset="0"/>
                <a:ea typeface="+mn-ea"/>
                <a:cs typeface="Times New Roman" panose="02020603050405020304" pitchFamily="18" charset="0"/>
                <a:sym typeface="Arial"/>
              </a:rPr>
              <a:t>cập</a:t>
            </a:r>
            <a:r>
              <a:rPr kumimoji="0" lang="en-US" sz="2400" b="1" i="0" u="none" strike="noStrike" kern="1200" cap="none" spc="0" normalizeH="0" baseline="0" noProof="0" dirty="0">
                <a:ln>
                  <a:noFill/>
                </a:ln>
                <a:solidFill>
                  <a:srgbClr val="363636"/>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sym typeface="Arial"/>
                <a:hlinkClick r:id="rId15">
                  <a:extLst>
                    <a:ext uri="{A12FA001-AC4F-418D-AE19-62706E023703}">
                      <ahyp:hlinkClr xmlns:ahyp="http://schemas.microsoft.com/office/drawing/2018/hyperlinkcolor" val="tx"/>
                    </a:ext>
                  </a:extLst>
                </a:hlinkClick>
              </a:rPr>
              <a:t>MĂNG NON- TÀI LIỆU TIỂU HỌC | Facebook</a:t>
            </a:r>
            <a:endParaRPr kumimoji="0" lang="en-US" sz="24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sym typeface="Arial"/>
            </a:endParaRPr>
          </a:p>
          <a:p>
            <a:pPr marL="0" marR="0" lvl="0" indent="0" algn="ctr" defTabSz="609585"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rPr>
              <a:t>SĐT ZALO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0382348780</a:t>
            </a: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0984848929</a:t>
            </a:r>
            <a:endPar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endParaRPr>
          </a:p>
        </p:txBody>
      </p:sp>
      <p:sp>
        <p:nvSpPr>
          <p:cNvPr id="10" name="Title 1">
            <a:extLst>
              <a:ext uri="{FF2B5EF4-FFF2-40B4-BE49-F238E27FC236}">
                <a16:creationId xmlns:a16="http://schemas.microsoft.com/office/drawing/2014/main" id="{990BE465-B899-3E6D-0C41-38619AD6FD56}"/>
              </a:ext>
            </a:extLst>
          </p:cNvPr>
          <p:cNvSpPr txBox="1">
            <a:spLocks/>
          </p:cNvSpPr>
          <p:nvPr userDrawn="1"/>
        </p:nvSpPr>
        <p:spPr>
          <a:xfrm>
            <a:off x="1380103" y="128044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70" rtl="0" eaLnBrk="1" fontAlgn="auto" latinLnBrk="0" hangingPunct="1">
              <a:lnSpc>
                <a:spcPct val="90000"/>
              </a:lnSpc>
              <a:spcBef>
                <a:spcPct val="0"/>
              </a:spcBef>
              <a:spcAft>
                <a:spcPts val="0"/>
              </a:spcAft>
              <a:buClr>
                <a:srgbClr val="000000"/>
              </a:buClr>
              <a:buSzTx/>
              <a:buFont typeface="Arial"/>
              <a:buNone/>
              <a:tabLst/>
              <a:defRPr/>
            </a:pPr>
            <a:r>
              <a:rPr kumimoji="0" lang="en-US" sz="4267" b="0" i="0" u="none" strike="noStrike" kern="1200" cap="none" spc="0" normalizeH="0" baseline="0" noProof="0">
                <a:ln>
                  <a:noFill/>
                </a:ln>
                <a:solidFill>
                  <a:srgbClr val="2C9430"/>
                </a:solidFill>
                <a:effectLst/>
                <a:uLnTx/>
                <a:uFillTx/>
                <a:latin typeface="#9Slide07 HoneyCream" pitchFamily="2" charset="0"/>
                <a:ea typeface="+mj-ea"/>
                <a:cs typeface="+mj-cs"/>
                <a:sym typeface="Arial"/>
              </a:rPr>
              <a:t>Măng Non</a:t>
            </a:r>
            <a:endParaRPr kumimoji="0" lang="en-US" sz="4267" b="0" i="0" u="none" strike="noStrike" kern="1200" cap="none" spc="0" normalizeH="0" baseline="0" noProof="0" dirty="0">
              <a:ln>
                <a:noFill/>
              </a:ln>
              <a:solidFill>
                <a:srgbClr val="2C9430"/>
              </a:solidFill>
              <a:effectLst/>
              <a:uLnTx/>
              <a:uFillTx/>
              <a:latin typeface="#9Slide07 HoneyCream" pitchFamily="2" charset="0"/>
              <a:ea typeface="+mj-ea"/>
              <a:cs typeface="+mj-cs"/>
              <a:sym typeface="Arial"/>
            </a:endParaRPr>
          </a:p>
        </p:txBody>
      </p:sp>
      <p:pic>
        <p:nvPicPr>
          <p:cNvPr id="11" name="Picture 10">
            <a:extLst>
              <a:ext uri="{FF2B5EF4-FFF2-40B4-BE49-F238E27FC236}">
                <a16:creationId xmlns:a16="http://schemas.microsoft.com/office/drawing/2014/main" id="{CE1CCDF1-4D9F-FD06-DBF6-B9A4F15DB5F3}"/>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58865711" y="-32888919"/>
            <a:ext cx="2914996" cy="4957001"/>
          </a:xfrm>
          <a:prstGeom prst="rect">
            <a:avLst/>
          </a:prstGeom>
        </p:spPr>
      </p:pic>
      <p:pic>
        <p:nvPicPr>
          <p:cNvPr id="12" name="Picture 11">
            <a:extLst>
              <a:ext uri="{FF2B5EF4-FFF2-40B4-BE49-F238E27FC236}">
                <a16:creationId xmlns:a16="http://schemas.microsoft.com/office/drawing/2014/main" id="{B3E61940-C368-65E9-169B-641FBFA2440C}"/>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72603259" y="-32888919"/>
            <a:ext cx="2914996" cy="4957001"/>
          </a:xfrm>
          <a:prstGeom prst="rect">
            <a:avLst/>
          </a:prstGeom>
        </p:spPr>
      </p:pic>
      <p:pic>
        <p:nvPicPr>
          <p:cNvPr id="13" name="Picture 12">
            <a:extLst>
              <a:ext uri="{FF2B5EF4-FFF2-40B4-BE49-F238E27FC236}">
                <a16:creationId xmlns:a16="http://schemas.microsoft.com/office/drawing/2014/main" id="{DAD18C74-11E0-0B43-30B7-986B8B1C026D}"/>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58733227" y="19569153"/>
            <a:ext cx="2914996" cy="4957001"/>
          </a:xfrm>
          <a:prstGeom prst="rect">
            <a:avLst/>
          </a:prstGeom>
        </p:spPr>
      </p:pic>
      <p:pic>
        <p:nvPicPr>
          <p:cNvPr id="14" name="Picture 13">
            <a:extLst>
              <a:ext uri="{FF2B5EF4-FFF2-40B4-BE49-F238E27FC236}">
                <a16:creationId xmlns:a16="http://schemas.microsoft.com/office/drawing/2014/main" id="{6ABCB572-C6FD-6D8D-7BAA-A821B8A50B03}"/>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72603259" y="19569152"/>
            <a:ext cx="2914996" cy="4957001"/>
          </a:xfrm>
          <a:prstGeom prst="rect">
            <a:avLst/>
          </a:prstGeom>
        </p:spPr>
      </p:pic>
      <p:sp>
        <p:nvSpPr>
          <p:cNvPr id="15" name="Title 1">
            <a:extLst>
              <a:ext uri="{FF2B5EF4-FFF2-40B4-BE49-F238E27FC236}">
                <a16:creationId xmlns:a16="http://schemas.microsoft.com/office/drawing/2014/main" id="{0FEFD0AD-8054-692D-16BB-81F79DABAC3C}"/>
              </a:ext>
            </a:extLst>
          </p:cNvPr>
          <p:cNvSpPr txBox="1">
            <a:spLocks/>
          </p:cNvSpPr>
          <p:nvPr userDrawn="1"/>
        </p:nvSpPr>
        <p:spPr>
          <a:xfrm>
            <a:off x="-677891" y="9258300"/>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7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rgbClr val="A9DB7F">
                    <a:lumMod val="60000"/>
                    <a:lumOff val="40000"/>
                  </a:srgbClr>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rgbClr val="A9DB7F">
                  <a:lumMod val="60000"/>
                  <a:lumOff val="40000"/>
                </a:srgbClr>
              </a:solidFill>
              <a:effectLst/>
              <a:uLnTx/>
              <a:uFillTx/>
              <a:latin typeface="#9Slide07 HoneyCream" pitchFamily="2" charset="0"/>
              <a:ea typeface="+mj-ea"/>
              <a:cs typeface="+mj-cs"/>
              <a:sym typeface="Arial"/>
            </a:endParaRPr>
          </a:p>
        </p:txBody>
      </p:sp>
      <p:sp>
        <p:nvSpPr>
          <p:cNvPr id="16" name="TextBox 15">
            <a:extLst>
              <a:ext uri="{FF2B5EF4-FFF2-40B4-BE49-F238E27FC236}">
                <a16:creationId xmlns:a16="http://schemas.microsoft.com/office/drawing/2014/main" id="{D62111DF-BE73-E487-D7BC-34A5F0371CA0}"/>
              </a:ext>
            </a:extLst>
          </p:cNvPr>
          <p:cNvSpPr txBox="1"/>
          <p:nvPr userDrawn="1"/>
        </p:nvSpPr>
        <p:spPr>
          <a:xfrm>
            <a:off x="-3496167" y="2549368"/>
            <a:ext cx="4434780" cy="70788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err="1">
                <a:ln>
                  <a:noFill/>
                </a:ln>
                <a:solidFill>
                  <a:srgbClr val="2E9733"/>
                </a:solidFill>
                <a:effectLst>
                  <a:outerShdw dist="165100" dir="2700000" sx="99000" sy="99000" algn="tl" rotWithShape="0">
                    <a:srgbClr val="FFFFFF">
                      <a:alpha val="63000"/>
                    </a:srgbClr>
                  </a:outerShdw>
                  <a:reflection blurRad="6350" stA="55000" endA="300" endPos="45500" dir="5400000" sy="-100000" algn="bl" rotWithShape="0"/>
                </a:effectLst>
                <a:uLnTx/>
                <a:uFillTx/>
                <a:latin typeface="#9Slide07 HoneyCream" pitchFamily="2" charset="0"/>
                <a:cs typeface="#9Slide05 Bodega Script" pitchFamily="2" charset="0"/>
                <a:sym typeface="Arial"/>
              </a:rPr>
              <a:t>Măng</a:t>
            </a:r>
            <a:r>
              <a:rPr kumimoji="0" lang="en-US" sz="4000" b="0" i="0" u="none" strike="noStrike" kern="0" cap="none" spc="0" normalizeH="0" baseline="0" noProof="0">
                <a:ln>
                  <a:noFill/>
                </a:ln>
                <a:solidFill>
                  <a:srgbClr val="2E9733"/>
                </a:solidFill>
                <a:effectLst>
                  <a:outerShdw dist="165100" dir="2700000" sx="99000" sy="99000" algn="tl" rotWithShape="0">
                    <a:srgbClr val="FFFFFF">
                      <a:alpha val="63000"/>
                    </a:srgbClr>
                  </a:outerShdw>
                  <a:reflection blurRad="6350" stA="55000" endA="300" endPos="45500" dir="5400000" sy="-100000" algn="bl" rotWithShape="0"/>
                </a:effectLst>
                <a:uLnTx/>
                <a:uFillTx/>
                <a:latin typeface="#9Slide07 HoneyCream" pitchFamily="2" charset="0"/>
                <a:cs typeface="#9Slide05 Bodega Script" pitchFamily="2" charset="0"/>
                <a:sym typeface="Arial"/>
              </a:rPr>
              <a:t> Non</a:t>
            </a:r>
            <a:endParaRPr kumimoji="0" lang="id-ID" sz="4000" b="0" i="0" u="none" strike="noStrike" kern="0" cap="none" spc="0" normalizeH="0" baseline="0" noProof="0">
              <a:ln>
                <a:noFill/>
              </a:ln>
              <a:solidFill>
                <a:srgbClr val="2E9733"/>
              </a:solidFill>
              <a:effectLst>
                <a:outerShdw dist="165100" dir="2700000" sx="99000" sy="99000" algn="tl" rotWithShape="0">
                  <a:srgbClr val="FFFFFF">
                    <a:alpha val="63000"/>
                  </a:srgbClr>
                </a:outerShdw>
                <a:reflection blurRad="6350" stA="55000" endA="300" endPos="45500" dir="5400000" sy="-100000" algn="bl" rotWithShape="0"/>
              </a:effectLst>
              <a:uLnTx/>
              <a:uFillTx/>
              <a:latin typeface="#9Slide07 HoneyCream" pitchFamily="2" charset="0"/>
              <a:cs typeface="#9Slide05 Bodega Script" pitchFamily="2" charset="0"/>
              <a:sym typeface="Arial"/>
            </a:endParaRPr>
          </a:p>
        </p:txBody>
      </p:sp>
      <p:sp>
        <p:nvSpPr>
          <p:cNvPr id="17" name="TextBox 16">
            <a:extLst>
              <a:ext uri="{FF2B5EF4-FFF2-40B4-BE49-F238E27FC236}">
                <a16:creationId xmlns:a16="http://schemas.microsoft.com/office/drawing/2014/main" id="{F281B02F-849C-079E-89CD-C51B8FD29AF3}"/>
              </a:ext>
            </a:extLst>
          </p:cNvPr>
          <p:cNvSpPr txBox="1"/>
          <p:nvPr userDrawn="1"/>
        </p:nvSpPr>
        <p:spPr>
          <a:xfrm>
            <a:off x="15087600" y="571500"/>
            <a:ext cx="3662637" cy="1046415"/>
          </a:xfrm>
          <a:prstGeom prst="rect">
            <a:avLst/>
          </a:prstGeom>
          <a:noFill/>
        </p:spPr>
        <p:txBody>
          <a:bodyPr wrap="square" rtlCol="0">
            <a:prstTxWarp prst="textArchUp">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2133" b="0" i="0" u="none" strike="noStrike" kern="0" cap="none" spc="0" normalizeH="0" baseline="0" noProof="0" dirty="0" err="1">
                <a:ln>
                  <a:noFill/>
                </a:ln>
                <a:solidFill>
                  <a:schemeClr val="bg1">
                    <a:alpha val="45000"/>
                  </a:schemeClr>
                </a:solidFill>
                <a:effectLst>
                  <a:outerShdw dist="165100" dir="2700000" sx="99000" sy="99000" algn="tl" rotWithShape="0">
                    <a:srgbClr val="EC9684">
                      <a:alpha val="63000"/>
                    </a:srgbClr>
                  </a:outerShdw>
                </a:effectLst>
                <a:uLnTx/>
                <a:uFillTx/>
                <a:latin typeface="#9Slide05 Aphrodite Pro" panose="02000000000000000000" pitchFamily="2" charset="0"/>
                <a:cs typeface="#9Slide05 Bodega Script" pitchFamily="2" charset="0"/>
                <a:sym typeface="Arial"/>
              </a:rPr>
              <a:t>Măng</a:t>
            </a:r>
            <a:r>
              <a:rPr kumimoji="0" lang="en-US" sz="2133" b="0" i="0" u="none" strike="noStrike" kern="0" cap="none" spc="0" normalizeH="0" baseline="0" noProof="0" dirty="0">
                <a:ln>
                  <a:noFill/>
                </a:ln>
                <a:solidFill>
                  <a:schemeClr val="bg1">
                    <a:alpha val="45000"/>
                  </a:schemeClr>
                </a:solidFill>
                <a:effectLst>
                  <a:outerShdw dist="165100" dir="2700000" sx="99000" sy="99000" algn="tl" rotWithShape="0">
                    <a:srgbClr val="EC9684">
                      <a:alpha val="63000"/>
                    </a:srgbClr>
                  </a:outerShdw>
                </a:effectLst>
                <a:uLnTx/>
                <a:uFillTx/>
                <a:latin typeface="#9Slide05 Aphrodite Pro" panose="02000000000000000000" pitchFamily="2" charset="0"/>
                <a:cs typeface="#9Slide05 Bodega Script" pitchFamily="2" charset="0"/>
                <a:sym typeface="Arial"/>
              </a:rPr>
              <a:t> Non</a:t>
            </a:r>
            <a:endParaRPr kumimoji="0" lang="id-ID" sz="2133" b="0" i="0" u="none" strike="noStrike" kern="0" cap="none" spc="0" normalizeH="0" baseline="0" noProof="0" dirty="0">
              <a:ln>
                <a:noFill/>
              </a:ln>
              <a:solidFill>
                <a:schemeClr val="bg1">
                  <a:alpha val="45000"/>
                </a:schemeClr>
              </a:solidFill>
              <a:effectLst>
                <a:outerShdw dist="165100" dir="2700000" sx="99000" sy="99000" algn="tl" rotWithShape="0">
                  <a:srgbClr val="EC9684">
                    <a:alpha val="63000"/>
                  </a:srgbClr>
                </a:outerShdw>
              </a:effectLst>
              <a:uLnTx/>
              <a:uFillTx/>
              <a:latin typeface="#9Slide05 Aphrodite Pro" panose="02000000000000000000" pitchFamily="2" charset="0"/>
              <a:cs typeface="#9Slide05 Bodega Script" pitchFamily="2" charset="0"/>
              <a:sym typeface="Aria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7.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7.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F5B32"/>
        </a:solidFill>
        <a:effectLst/>
      </p:bgPr>
    </p:bg>
    <p:spTree>
      <p:nvGrpSpPr>
        <p:cNvPr id="1" name=""/>
        <p:cNvGrpSpPr/>
        <p:nvPr/>
      </p:nvGrpSpPr>
      <p:grpSpPr>
        <a:xfrm>
          <a:off x="0" y="0"/>
          <a:ext cx="0" cy="0"/>
          <a:chOff x="0" y="0"/>
          <a:chExt cx="0" cy="0"/>
        </a:xfrm>
      </p:grpSpPr>
      <p:grpSp>
        <p:nvGrpSpPr>
          <p:cNvPr id="2" name="Group 2"/>
          <p:cNvGrpSpPr/>
          <p:nvPr/>
        </p:nvGrpSpPr>
        <p:grpSpPr>
          <a:xfrm>
            <a:off x="-150348" y="-1054708"/>
            <a:ext cx="9455310" cy="11315700"/>
            <a:chOff x="0" y="0"/>
            <a:chExt cx="12607080" cy="15087600"/>
          </a:xfrm>
        </p:grpSpPr>
        <p:pic>
          <p:nvPicPr>
            <p:cNvPr id="3" name="Picture 3"/>
            <p:cNvPicPr>
              <a:picLocks noChangeAspect="1"/>
            </p:cNvPicPr>
            <p:nvPr/>
          </p:nvPicPr>
          <p:blipFill>
            <a:blip r:embed="rId2"/>
            <a:srcRect t="7107" b="3928"/>
            <a:stretch>
              <a:fillRect/>
            </a:stretch>
          </p:blipFill>
          <p:spPr>
            <a:xfrm>
              <a:off x="0" y="0"/>
              <a:ext cx="12607080" cy="15087600"/>
            </a:xfrm>
            <a:prstGeom prst="rect">
              <a:avLst/>
            </a:prstGeom>
          </p:spPr>
        </p:pic>
      </p:grpSp>
      <p:sp>
        <p:nvSpPr>
          <p:cNvPr id="4" name="Freeform 4"/>
          <p:cNvSpPr/>
          <p:nvPr/>
        </p:nvSpPr>
        <p:spPr>
          <a:xfrm rot="-10800000">
            <a:off x="16248792" y="492766"/>
            <a:ext cx="1662015" cy="1628775"/>
          </a:xfrm>
          <a:custGeom>
            <a:avLst/>
            <a:gdLst/>
            <a:ahLst/>
            <a:cxnLst/>
            <a:rect l="l" t="t" r="r" b="b"/>
            <a:pathLst>
              <a:path w="1662015" h="1628775">
                <a:moveTo>
                  <a:pt x="0" y="0"/>
                </a:moveTo>
                <a:lnTo>
                  <a:pt x="1662015" y="0"/>
                </a:lnTo>
                <a:lnTo>
                  <a:pt x="1662015" y="1628775"/>
                </a:lnTo>
                <a:lnTo>
                  <a:pt x="0" y="162877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rot="-10800000" flipV="1">
            <a:off x="16248792" y="8172042"/>
            <a:ext cx="1662015" cy="1628775"/>
          </a:xfrm>
          <a:custGeom>
            <a:avLst/>
            <a:gdLst/>
            <a:ahLst/>
            <a:cxnLst/>
            <a:rect l="l" t="t" r="r" b="b"/>
            <a:pathLst>
              <a:path w="1662015" h="1628775">
                <a:moveTo>
                  <a:pt x="0" y="1628775"/>
                </a:moveTo>
                <a:lnTo>
                  <a:pt x="1662015" y="1628775"/>
                </a:lnTo>
                <a:lnTo>
                  <a:pt x="1662015" y="0"/>
                </a:lnTo>
                <a:lnTo>
                  <a:pt x="0" y="0"/>
                </a:lnTo>
                <a:lnTo>
                  <a:pt x="0" y="1628775"/>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rot="1144673">
            <a:off x="15426000" y="2018511"/>
            <a:ext cx="2074167" cy="5169263"/>
          </a:xfrm>
          <a:custGeom>
            <a:avLst/>
            <a:gdLst/>
            <a:ahLst/>
            <a:cxnLst/>
            <a:rect l="l" t="t" r="r" b="b"/>
            <a:pathLst>
              <a:path w="2074167" h="5169263">
                <a:moveTo>
                  <a:pt x="0" y="0"/>
                </a:moveTo>
                <a:lnTo>
                  <a:pt x="2074167" y="0"/>
                </a:lnTo>
                <a:lnTo>
                  <a:pt x="2074167" y="5169263"/>
                </a:lnTo>
                <a:lnTo>
                  <a:pt x="0" y="5169263"/>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12426334" y="1438724"/>
            <a:ext cx="2579237" cy="615553"/>
          </a:xfrm>
          <a:prstGeom prst="rect">
            <a:avLst/>
          </a:prstGeom>
        </p:spPr>
        <p:txBody>
          <a:bodyPr wrap="square" lIns="0" tIns="0" rIns="0" bIns="0" rtlCol="0" anchor="t">
            <a:spAutoFit/>
          </a:bodyPr>
          <a:lstStyle/>
          <a:p>
            <a:pPr algn="ctr">
              <a:lnSpc>
                <a:spcPts val="4759"/>
              </a:lnSpc>
            </a:pPr>
            <a:r>
              <a:rPr lang="en-US" sz="8000" dirty="0">
                <a:solidFill>
                  <a:srgbClr val="FFFFFF"/>
                </a:solidFill>
                <a:latin typeface="Noto Serif Display"/>
              </a:rPr>
              <a:t>ĐỌC</a:t>
            </a:r>
          </a:p>
        </p:txBody>
      </p:sp>
      <p:sp>
        <p:nvSpPr>
          <p:cNvPr id="10" name="TextBox 10"/>
          <p:cNvSpPr txBox="1"/>
          <p:nvPr/>
        </p:nvSpPr>
        <p:spPr>
          <a:xfrm>
            <a:off x="14366393" y="8662908"/>
            <a:ext cx="1919662" cy="580368"/>
          </a:xfrm>
          <a:prstGeom prst="rect">
            <a:avLst/>
          </a:prstGeom>
        </p:spPr>
        <p:txBody>
          <a:bodyPr lIns="0" tIns="0" rIns="0" bIns="0" rtlCol="0" anchor="t">
            <a:spAutoFit/>
          </a:bodyPr>
          <a:lstStyle/>
          <a:p>
            <a:pPr algn="ctr">
              <a:lnSpc>
                <a:spcPts val="4759"/>
              </a:lnSpc>
            </a:pPr>
            <a:r>
              <a:rPr lang="en-US" sz="3399">
                <a:solidFill>
                  <a:srgbClr val="FFFFFF"/>
                </a:solidFill>
                <a:latin typeface="Noto Serif Display Italics"/>
              </a:rPr>
              <a:t>Trang 67 </a:t>
            </a: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2000" y="3158790"/>
            <a:ext cx="11066786" cy="6638904"/>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89842" y="588159"/>
            <a:ext cx="2316681" cy="2316681"/>
          </a:xfrm>
          <a:prstGeom prst="rect">
            <a:avLst/>
          </a:prstGeom>
        </p:spPr>
      </p:pic>
    </p:spTree>
    <p:extLst>
      <p:ext uri="{BB962C8B-B14F-4D97-AF65-F5344CB8AC3E}">
        <p14:creationId xmlns:p14="http://schemas.microsoft.com/office/powerpoint/2010/main" val="11326693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anim calcmode="lin" valueType="num">
                                      <p:cBhvr>
                                        <p:cTn id="17" dur="500" fill="hold"/>
                                        <p:tgtEl>
                                          <p:spTgt spid="4"/>
                                        </p:tgtEl>
                                        <p:attrNameLst>
                                          <p:attrName>ppt_x</p:attrName>
                                        </p:attrNameLst>
                                      </p:cBhvr>
                                      <p:tavLst>
                                        <p:tav tm="0">
                                          <p:val>
                                            <p:fltVal val="0.5"/>
                                          </p:val>
                                        </p:tav>
                                        <p:tav tm="100000">
                                          <p:val>
                                            <p:strVal val="#ppt_x"/>
                                          </p:val>
                                        </p:tav>
                                      </p:tavLst>
                                    </p:anim>
                                    <p:anim calcmode="lin" valueType="num">
                                      <p:cBhvr>
                                        <p:cTn id="18" dur="500" fill="hold"/>
                                        <p:tgtEl>
                                          <p:spTgt spid="4"/>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anim calcmode="lin" valueType="num">
                                      <p:cBhvr>
                                        <p:cTn id="24" dur="500" fill="hold"/>
                                        <p:tgtEl>
                                          <p:spTgt spid="5"/>
                                        </p:tgtEl>
                                        <p:attrNameLst>
                                          <p:attrName>ppt_x</p:attrName>
                                        </p:attrNameLst>
                                      </p:cBhvr>
                                      <p:tavLst>
                                        <p:tav tm="0">
                                          <p:val>
                                            <p:fltVal val="0.5"/>
                                          </p:val>
                                        </p:tav>
                                        <p:tav tm="100000">
                                          <p:val>
                                            <p:strVal val="#ppt_x"/>
                                          </p:val>
                                        </p:tav>
                                      </p:tavLst>
                                    </p:anim>
                                    <p:anim calcmode="lin" valueType="num">
                                      <p:cBhvr>
                                        <p:cTn id="25" dur="500" fill="hold"/>
                                        <p:tgtEl>
                                          <p:spTgt spid="5"/>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anim calcmode="lin" valueType="num">
                                      <p:cBhvr>
                                        <p:cTn id="31" dur="500" fill="hold"/>
                                        <p:tgtEl>
                                          <p:spTgt spid="6"/>
                                        </p:tgtEl>
                                        <p:attrNameLst>
                                          <p:attrName>ppt_x</p:attrName>
                                        </p:attrNameLst>
                                      </p:cBhvr>
                                      <p:tavLst>
                                        <p:tav tm="0">
                                          <p:val>
                                            <p:fltVal val="0.5"/>
                                          </p:val>
                                        </p:tav>
                                        <p:tav tm="100000">
                                          <p:val>
                                            <p:strVal val="#ppt_x"/>
                                          </p:val>
                                        </p:tav>
                                      </p:tavLst>
                                    </p:anim>
                                    <p:anim calcmode="lin" valueType="num">
                                      <p:cBhvr>
                                        <p:cTn id="32" dur="500" fill="hold"/>
                                        <p:tgtEl>
                                          <p:spTgt spid="6"/>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anim calcmode="lin" valueType="num">
                                      <p:cBhvr>
                                        <p:cTn id="38" dur="500" fill="hold"/>
                                        <p:tgtEl>
                                          <p:spTgt spid="9"/>
                                        </p:tgtEl>
                                        <p:attrNameLst>
                                          <p:attrName>ppt_x</p:attrName>
                                        </p:attrNameLst>
                                      </p:cBhvr>
                                      <p:tavLst>
                                        <p:tav tm="0">
                                          <p:val>
                                            <p:fltVal val="0.5"/>
                                          </p:val>
                                        </p:tav>
                                        <p:tav tm="100000">
                                          <p:val>
                                            <p:strVal val="#ppt_x"/>
                                          </p:val>
                                        </p:tav>
                                      </p:tavLst>
                                    </p:anim>
                                    <p:anim calcmode="lin" valueType="num">
                                      <p:cBhvr>
                                        <p:cTn id="39" dur="500" fill="hold"/>
                                        <p:tgtEl>
                                          <p:spTgt spid="9"/>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anim calcmode="lin" valueType="num">
                                      <p:cBhvr>
                                        <p:cTn id="45" dur="500" fill="hold"/>
                                        <p:tgtEl>
                                          <p:spTgt spid="10"/>
                                        </p:tgtEl>
                                        <p:attrNameLst>
                                          <p:attrName>ppt_x</p:attrName>
                                        </p:attrNameLst>
                                      </p:cBhvr>
                                      <p:tavLst>
                                        <p:tav tm="0">
                                          <p:val>
                                            <p:fltVal val="0.5"/>
                                          </p:val>
                                        </p:tav>
                                        <p:tav tm="100000">
                                          <p:val>
                                            <p:strVal val="#ppt_x"/>
                                          </p:val>
                                        </p:tav>
                                      </p:tavLst>
                                    </p:anim>
                                    <p:anim calcmode="lin" valueType="num">
                                      <p:cBhvr>
                                        <p:cTn id="46" dur="500" fill="hold"/>
                                        <p:tgtEl>
                                          <p:spTgt spid="10"/>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anim calcmode="lin" valueType="num">
                                      <p:cBhvr>
                                        <p:cTn id="52" dur="500" fill="hold"/>
                                        <p:tgtEl>
                                          <p:spTgt spid="11"/>
                                        </p:tgtEl>
                                        <p:attrNameLst>
                                          <p:attrName>ppt_x</p:attrName>
                                        </p:attrNameLst>
                                      </p:cBhvr>
                                      <p:tavLst>
                                        <p:tav tm="0">
                                          <p:val>
                                            <p:fltVal val="0.5"/>
                                          </p:val>
                                        </p:tav>
                                        <p:tav tm="100000">
                                          <p:val>
                                            <p:strVal val="#ppt_x"/>
                                          </p:val>
                                        </p:tav>
                                      </p:tavLst>
                                    </p:anim>
                                    <p:anim calcmode="lin" valueType="num">
                                      <p:cBhvr>
                                        <p:cTn id="53" dur="500" fill="hold"/>
                                        <p:tgtEl>
                                          <p:spTgt spid="1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F5B32"/>
        </a:solidFill>
        <a:effectLst/>
      </p:bgPr>
    </p:bg>
    <p:spTree>
      <p:nvGrpSpPr>
        <p:cNvPr id="1" name=""/>
        <p:cNvGrpSpPr/>
        <p:nvPr/>
      </p:nvGrpSpPr>
      <p:grpSpPr>
        <a:xfrm>
          <a:off x="0" y="0"/>
          <a:ext cx="0" cy="0"/>
          <a:chOff x="0" y="0"/>
          <a:chExt cx="0" cy="0"/>
        </a:xfrm>
      </p:grpSpPr>
      <p:grpSp>
        <p:nvGrpSpPr>
          <p:cNvPr id="10" name="Group 2"/>
          <p:cNvGrpSpPr/>
          <p:nvPr/>
        </p:nvGrpSpPr>
        <p:grpSpPr>
          <a:xfrm>
            <a:off x="0" y="0"/>
            <a:ext cx="18288000" cy="3619500"/>
            <a:chOff x="0" y="0"/>
            <a:chExt cx="4816593" cy="1676843"/>
          </a:xfrm>
          <a:solidFill>
            <a:schemeClr val="bg2"/>
          </a:solidFill>
        </p:grpSpPr>
        <p:sp>
          <p:nvSpPr>
            <p:cNvPr id="11" name="Freeform 3"/>
            <p:cNvSpPr/>
            <p:nvPr/>
          </p:nvSpPr>
          <p:spPr>
            <a:xfrm>
              <a:off x="0" y="0"/>
              <a:ext cx="4816592" cy="1676843"/>
            </a:xfrm>
            <a:custGeom>
              <a:avLst/>
              <a:gdLst/>
              <a:ahLst/>
              <a:cxnLst/>
              <a:rect l="l" t="t" r="r" b="b"/>
              <a:pathLst>
                <a:path w="4816592" h="1676843">
                  <a:moveTo>
                    <a:pt x="0" y="0"/>
                  </a:moveTo>
                  <a:lnTo>
                    <a:pt x="4816592" y="0"/>
                  </a:lnTo>
                  <a:lnTo>
                    <a:pt x="4816592" y="1676843"/>
                  </a:lnTo>
                  <a:lnTo>
                    <a:pt x="0" y="1676843"/>
                  </a:lnTo>
                  <a:close/>
                </a:path>
              </a:pathLst>
            </a:custGeom>
            <a:grpFill/>
          </p:spPr>
          <p:txBody>
            <a:bodyPr/>
            <a:lstStyle/>
            <a:p>
              <a:endParaRPr lang="en-US"/>
            </a:p>
          </p:txBody>
        </p:sp>
        <p:sp>
          <p:nvSpPr>
            <p:cNvPr id="12" name="TextBox 4"/>
            <p:cNvSpPr txBox="1"/>
            <p:nvPr/>
          </p:nvSpPr>
          <p:spPr>
            <a:xfrm>
              <a:off x="0" y="-28575"/>
              <a:ext cx="4816593" cy="1705418"/>
            </a:xfrm>
            <a:prstGeom prst="rect">
              <a:avLst/>
            </a:prstGeom>
            <a:grpFill/>
          </p:spPr>
          <p:txBody>
            <a:bodyPr lIns="50800" tIns="50800" rIns="50800" bIns="50800" rtlCol="0" anchor="ctr"/>
            <a:lstStyle/>
            <a:p>
              <a:pPr algn="ctr">
                <a:lnSpc>
                  <a:spcPts val="2685"/>
                </a:lnSpc>
              </a:pPr>
              <a:endParaRPr/>
            </a:p>
          </p:txBody>
        </p:sp>
      </p:grpSp>
      <p:sp>
        <p:nvSpPr>
          <p:cNvPr id="14" name="Freeform 4"/>
          <p:cNvSpPr/>
          <p:nvPr/>
        </p:nvSpPr>
        <p:spPr>
          <a:xfrm>
            <a:off x="-186403" y="3686801"/>
            <a:ext cx="3045221" cy="4721273"/>
          </a:xfrm>
          <a:custGeom>
            <a:avLst/>
            <a:gdLst/>
            <a:ahLst/>
            <a:cxnLst/>
            <a:rect l="l" t="t" r="r" b="b"/>
            <a:pathLst>
              <a:path w="3045221" h="4721273">
                <a:moveTo>
                  <a:pt x="0" y="0"/>
                </a:moveTo>
                <a:lnTo>
                  <a:pt x="3045222" y="0"/>
                </a:lnTo>
                <a:lnTo>
                  <a:pt x="3045222" y="4721274"/>
                </a:lnTo>
                <a:lnTo>
                  <a:pt x="0" y="4721274"/>
                </a:lnTo>
                <a:lnTo>
                  <a:pt x="0" y="0"/>
                </a:lnTo>
                <a:close/>
              </a:path>
            </a:pathLst>
          </a:custGeom>
          <a:blipFill>
            <a:blip r:embed="rId2"/>
            <a:stretch>
              <a:fillRect/>
            </a:stretch>
          </a:blipFill>
        </p:spPr>
        <p:txBody>
          <a:bodyPr/>
          <a:lstStyle/>
          <a:p>
            <a:endParaRPr lang="en-US"/>
          </a:p>
        </p:txBody>
      </p:sp>
      <p:sp>
        <p:nvSpPr>
          <p:cNvPr id="15" name="Freeform 5"/>
          <p:cNvSpPr/>
          <p:nvPr/>
        </p:nvSpPr>
        <p:spPr>
          <a:xfrm>
            <a:off x="1905000" y="6656170"/>
            <a:ext cx="2259956" cy="3503808"/>
          </a:xfrm>
          <a:custGeom>
            <a:avLst/>
            <a:gdLst/>
            <a:ahLst/>
            <a:cxnLst/>
            <a:rect l="l" t="t" r="r" b="b"/>
            <a:pathLst>
              <a:path w="2259956" h="3503808">
                <a:moveTo>
                  <a:pt x="0" y="0"/>
                </a:moveTo>
                <a:lnTo>
                  <a:pt x="2259957" y="0"/>
                </a:lnTo>
                <a:lnTo>
                  <a:pt x="2259957" y="3503808"/>
                </a:lnTo>
                <a:lnTo>
                  <a:pt x="0" y="3503808"/>
                </a:lnTo>
                <a:lnTo>
                  <a:pt x="0" y="0"/>
                </a:lnTo>
                <a:close/>
              </a:path>
            </a:pathLst>
          </a:custGeom>
          <a:blipFill>
            <a:blip r:embed="rId2"/>
            <a:stretch>
              <a:fillRect/>
            </a:stretch>
          </a:blipFill>
        </p:spPr>
        <p:txBody>
          <a:bodyPr/>
          <a:lstStyle/>
          <a:p>
            <a:endParaRPr lang="en-US"/>
          </a:p>
        </p:txBody>
      </p:sp>
      <p:sp>
        <p:nvSpPr>
          <p:cNvPr id="9" name="Freeform 6"/>
          <p:cNvSpPr/>
          <p:nvPr/>
        </p:nvSpPr>
        <p:spPr>
          <a:xfrm>
            <a:off x="2891390" y="426131"/>
            <a:ext cx="13670149" cy="2632799"/>
          </a:xfrm>
          <a:custGeom>
            <a:avLst/>
            <a:gdLst/>
            <a:ahLst/>
            <a:cxnLst/>
            <a:rect l="l" t="t" r="r" b="b"/>
            <a:pathLst>
              <a:path w="13670149" h="2632799">
                <a:moveTo>
                  <a:pt x="0" y="0"/>
                </a:moveTo>
                <a:lnTo>
                  <a:pt x="13670148" y="0"/>
                </a:lnTo>
                <a:lnTo>
                  <a:pt x="13670148" y="2632799"/>
                </a:lnTo>
                <a:lnTo>
                  <a:pt x="0" y="2632799"/>
                </a:lnTo>
                <a:lnTo>
                  <a:pt x="0" y="0"/>
                </a:lnTo>
                <a:close/>
              </a:path>
            </a:pathLst>
          </a:custGeom>
          <a:blipFill>
            <a:blip r:embed="rId3">
              <a:extLst>
                <a:ext uri="{96DAC541-7B7A-43D3-8B79-37D633B846F1}">
                  <asvg:svgBlip xmlns:asvg="http://schemas.microsoft.com/office/drawing/2016/SVG/main" r:embed="rId4"/>
                </a:ext>
              </a:extLst>
            </a:blip>
            <a:stretch>
              <a:fillRect t="-2866" b="-2866"/>
            </a:stretch>
          </a:blipFill>
        </p:spPr>
        <p:txBody>
          <a:bodyPr/>
          <a:lstStyle/>
          <a:p>
            <a:endParaRPr lang="en-US"/>
          </a:p>
        </p:txBody>
      </p:sp>
      <p:sp>
        <p:nvSpPr>
          <p:cNvPr id="17" name="TextBox 8"/>
          <p:cNvSpPr txBox="1"/>
          <p:nvPr/>
        </p:nvSpPr>
        <p:spPr>
          <a:xfrm>
            <a:off x="3505200" y="534763"/>
            <a:ext cx="12615330" cy="2539157"/>
          </a:xfrm>
          <a:prstGeom prst="rect">
            <a:avLst/>
          </a:prstGeom>
        </p:spPr>
        <p:txBody>
          <a:bodyPr lIns="0" tIns="0" rIns="0" bIns="0" rtlCol="0" anchor="t">
            <a:spAutoFit/>
          </a:bodyPr>
          <a:lstStyle/>
          <a:p>
            <a:pPr marL="0" lvl="1" indent="0" algn="ctr">
              <a:lnSpc>
                <a:spcPts val="6599"/>
              </a:lnSpc>
            </a:pPr>
            <a:r>
              <a:rPr lang="vi-VN" sz="5499" dirty="0">
                <a:solidFill>
                  <a:srgbClr val="FFFFFF"/>
                </a:solidFill>
                <a:latin typeface="Cambria Bold"/>
              </a:rPr>
              <a:t>Câu 1: Chú bộ đội biên phòng đang làm nhiệm vụ gì? Theo em, công việc đó vất vả, gian khổ như thế nào?</a:t>
            </a:r>
            <a:endParaRPr lang="en-US" sz="5499" dirty="0">
              <a:solidFill>
                <a:srgbClr val="FFFFFF"/>
              </a:solidFill>
              <a:latin typeface="Cambria Bold"/>
            </a:endParaRPr>
          </a:p>
        </p:txBody>
      </p:sp>
      <p:sp>
        <p:nvSpPr>
          <p:cNvPr id="2" name="Rectangle 1"/>
          <p:cNvSpPr/>
          <p:nvPr/>
        </p:nvSpPr>
        <p:spPr>
          <a:xfrm>
            <a:off x="4164956" y="7112990"/>
            <a:ext cx="14020796" cy="3046988"/>
          </a:xfrm>
          <a:prstGeom prst="rect">
            <a:avLst/>
          </a:prstGeom>
        </p:spPr>
        <p:txBody>
          <a:bodyPr wrap="square">
            <a:spAutoFit/>
          </a:bodyPr>
          <a:lstStyle/>
          <a:p>
            <a:pPr algn="just"/>
            <a:r>
              <a:rPr lang="vi-VN" sz="4800" dirty="0">
                <a:solidFill>
                  <a:schemeClr val="bg1"/>
                </a:solidFill>
                <a:latin typeface="Cambria" panose="02040503050406030204" pitchFamily="18" charset="0"/>
                <a:ea typeface="Cambria" panose="02040503050406030204" pitchFamily="18" charset="0"/>
              </a:rPr>
              <a:t>Theo em, công việc đó rất vất vả, gian khổ: làm việc không kể ngày đêm, địa hình đường rừng núi khó khăn hiểm trở, thời tiết khắc nghiệt, sớm mù sương, đêm đông giá buốt.</a:t>
            </a:r>
          </a:p>
        </p:txBody>
      </p:sp>
      <p:sp>
        <p:nvSpPr>
          <p:cNvPr id="3" name="Rectangle 2"/>
          <p:cNvSpPr/>
          <p:nvPr/>
        </p:nvSpPr>
        <p:spPr>
          <a:xfrm>
            <a:off x="3502702" y="4585923"/>
            <a:ext cx="13548004" cy="830997"/>
          </a:xfrm>
          <a:prstGeom prst="rect">
            <a:avLst/>
          </a:prstGeom>
        </p:spPr>
        <p:txBody>
          <a:bodyPr wrap="none">
            <a:spAutoFit/>
          </a:bodyPr>
          <a:lstStyle/>
          <a:p>
            <a:pPr algn="just"/>
            <a:r>
              <a:rPr lang="vi-VN" sz="4800" dirty="0">
                <a:solidFill>
                  <a:schemeClr val="bg1"/>
                </a:solidFill>
                <a:latin typeface="Cambria" panose="02040503050406030204" pitchFamily="18" charset="0"/>
                <a:ea typeface="Cambria" panose="02040503050406030204" pitchFamily="18" charset="0"/>
              </a:rPr>
              <a:t>Chú bộ đội biên phòng đang làm nhiệm vụ tuần tra.</a:t>
            </a:r>
          </a:p>
        </p:txBody>
      </p:sp>
    </p:spTree>
    <p:extLst>
      <p:ext uri="{BB962C8B-B14F-4D97-AF65-F5344CB8AC3E}">
        <p14:creationId xmlns:p14="http://schemas.microsoft.com/office/powerpoint/2010/main" val="5939774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0-#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0-#ppt_w/2"/>
                                          </p:val>
                                        </p:tav>
                                        <p:tav tm="100000">
                                          <p:val>
                                            <p:strVal val="#ppt_x"/>
                                          </p:val>
                                        </p:tav>
                                      </p:tavLst>
                                    </p:anim>
                                    <p:anim calcmode="lin" valueType="num">
                                      <p:cBhvr additive="base">
                                        <p:cTn id="30" dur="500" fill="hold"/>
                                        <p:tgtEl>
                                          <p:spTgt spid="15"/>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0-#ppt_w/2"/>
                                          </p:val>
                                        </p:tav>
                                        <p:tav tm="100000">
                                          <p:val>
                                            <p:strVal val="#ppt_x"/>
                                          </p:val>
                                        </p:tav>
                                      </p:tavLst>
                                    </p:anim>
                                    <p:anim calcmode="lin" valueType="num">
                                      <p:cBhvr additive="base">
                                        <p:cTn id="3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F5B32"/>
        </a:solidFill>
        <a:effectLst/>
      </p:bgPr>
    </p:bg>
    <p:spTree>
      <p:nvGrpSpPr>
        <p:cNvPr id="1" name=""/>
        <p:cNvGrpSpPr/>
        <p:nvPr/>
      </p:nvGrpSpPr>
      <p:grpSpPr>
        <a:xfrm>
          <a:off x="0" y="0"/>
          <a:ext cx="0" cy="0"/>
          <a:chOff x="0" y="0"/>
          <a:chExt cx="0" cy="0"/>
        </a:xfrm>
      </p:grpSpPr>
      <p:grpSp>
        <p:nvGrpSpPr>
          <p:cNvPr id="10" name="Group 2"/>
          <p:cNvGrpSpPr/>
          <p:nvPr/>
        </p:nvGrpSpPr>
        <p:grpSpPr>
          <a:xfrm>
            <a:off x="0" y="0"/>
            <a:ext cx="18288000" cy="3619500"/>
            <a:chOff x="0" y="0"/>
            <a:chExt cx="4816593" cy="1676843"/>
          </a:xfrm>
          <a:solidFill>
            <a:schemeClr val="bg2"/>
          </a:solidFill>
        </p:grpSpPr>
        <p:sp>
          <p:nvSpPr>
            <p:cNvPr id="11" name="Freeform 3"/>
            <p:cNvSpPr/>
            <p:nvPr/>
          </p:nvSpPr>
          <p:spPr>
            <a:xfrm>
              <a:off x="0" y="0"/>
              <a:ext cx="4816592" cy="1676843"/>
            </a:xfrm>
            <a:custGeom>
              <a:avLst/>
              <a:gdLst/>
              <a:ahLst/>
              <a:cxnLst/>
              <a:rect l="l" t="t" r="r" b="b"/>
              <a:pathLst>
                <a:path w="4816592" h="1676843">
                  <a:moveTo>
                    <a:pt x="0" y="0"/>
                  </a:moveTo>
                  <a:lnTo>
                    <a:pt x="4816592" y="0"/>
                  </a:lnTo>
                  <a:lnTo>
                    <a:pt x="4816592" y="1676843"/>
                  </a:lnTo>
                  <a:lnTo>
                    <a:pt x="0" y="1676843"/>
                  </a:lnTo>
                  <a:close/>
                </a:path>
              </a:pathLst>
            </a:custGeom>
            <a:grpFill/>
          </p:spPr>
          <p:txBody>
            <a:bodyPr/>
            <a:lstStyle/>
            <a:p>
              <a:endParaRPr lang="en-US"/>
            </a:p>
          </p:txBody>
        </p:sp>
        <p:sp>
          <p:nvSpPr>
            <p:cNvPr id="12" name="TextBox 4"/>
            <p:cNvSpPr txBox="1"/>
            <p:nvPr/>
          </p:nvSpPr>
          <p:spPr>
            <a:xfrm>
              <a:off x="0" y="-28575"/>
              <a:ext cx="4816593" cy="1705418"/>
            </a:xfrm>
            <a:prstGeom prst="rect">
              <a:avLst/>
            </a:prstGeom>
            <a:grpFill/>
          </p:spPr>
          <p:txBody>
            <a:bodyPr lIns="50800" tIns="50800" rIns="50800" bIns="50800" rtlCol="0" anchor="ctr"/>
            <a:lstStyle/>
            <a:p>
              <a:pPr algn="ctr">
                <a:lnSpc>
                  <a:spcPts val="2685"/>
                </a:lnSpc>
              </a:pPr>
              <a:endParaRPr/>
            </a:p>
          </p:txBody>
        </p:sp>
      </p:grpSp>
      <p:grpSp>
        <p:nvGrpSpPr>
          <p:cNvPr id="7" name="Group 2"/>
          <p:cNvGrpSpPr/>
          <p:nvPr/>
        </p:nvGrpSpPr>
        <p:grpSpPr>
          <a:xfrm>
            <a:off x="-152400" y="0"/>
            <a:ext cx="8036404" cy="10287000"/>
            <a:chOff x="0" y="0"/>
            <a:chExt cx="10715206" cy="13716000"/>
          </a:xfrm>
        </p:grpSpPr>
        <p:pic>
          <p:nvPicPr>
            <p:cNvPr id="8" name="Picture 3"/>
            <p:cNvPicPr>
              <a:picLocks noChangeAspect="1"/>
            </p:cNvPicPr>
            <p:nvPr/>
          </p:nvPicPr>
          <p:blipFill>
            <a:blip r:embed="rId2"/>
            <a:srcRect t="2422" b="2422"/>
            <a:stretch>
              <a:fillRect/>
            </a:stretch>
          </p:blipFill>
          <p:spPr>
            <a:xfrm>
              <a:off x="0" y="0"/>
              <a:ext cx="10715206" cy="13716000"/>
            </a:xfrm>
            <a:prstGeom prst="rect">
              <a:avLst/>
            </a:prstGeom>
          </p:spPr>
        </p:pic>
      </p:grpSp>
      <p:grpSp>
        <p:nvGrpSpPr>
          <p:cNvPr id="9" name="Group 4"/>
          <p:cNvGrpSpPr/>
          <p:nvPr/>
        </p:nvGrpSpPr>
        <p:grpSpPr>
          <a:xfrm>
            <a:off x="7448130" y="-23110"/>
            <a:ext cx="435876" cy="10287000"/>
            <a:chOff x="0" y="0"/>
            <a:chExt cx="189459" cy="2709333"/>
          </a:xfrm>
        </p:grpSpPr>
        <p:sp>
          <p:nvSpPr>
            <p:cNvPr id="13" name="Freeform 5"/>
            <p:cNvSpPr/>
            <p:nvPr/>
          </p:nvSpPr>
          <p:spPr>
            <a:xfrm>
              <a:off x="0" y="0"/>
              <a:ext cx="189459" cy="2709333"/>
            </a:xfrm>
            <a:custGeom>
              <a:avLst/>
              <a:gdLst/>
              <a:ahLst/>
              <a:cxnLst/>
              <a:rect l="l" t="t" r="r" b="b"/>
              <a:pathLst>
                <a:path w="189459" h="2709333">
                  <a:moveTo>
                    <a:pt x="0" y="0"/>
                  </a:moveTo>
                  <a:lnTo>
                    <a:pt x="189459" y="0"/>
                  </a:lnTo>
                  <a:lnTo>
                    <a:pt x="189459" y="2709333"/>
                  </a:lnTo>
                  <a:lnTo>
                    <a:pt x="0" y="2709333"/>
                  </a:lnTo>
                  <a:close/>
                </a:path>
              </a:pathLst>
            </a:custGeom>
            <a:solidFill>
              <a:srgbClr val="4F5B32"/>
            </a:solidFill>
          </p:spPr>
          <p:txBody>
            <a:bodyPr/>
            <a:lstStyle/>
            <a:p>
              <a:endParaRPr lang="en-US"/>
            </a:p>
          </p:txBody>
        </p:sp>
        <p:sp>
          <p:nvSpPr>
            <p:cNvPr id="16" name="TextBox 6"/>
            <p:cNvSpPr txBox="1"/>
            <p:nvPr/>
          </p:nvSpPr>
          <p:spPr>
            <a:xfrm>
              <a:off x="0" y="-28575"/>
              <a:ext cx="189459" cy="2737908"/>
            </a:xfrm>
            <a:prstGeom prst="rect">
              <a:avLst/>
            </a:prstGeom>
          </p:spPr>
          <p:txBody>
            <a:bodyPr lIns="50800" tIns="50800" rIns="50800" bIns="50800" rtlCol="0" anchor="ctr"/>
            <a:lstStyle/>
            <a:p>
              <a:pPr algn="ctr">
                <a:lnSpc>
                  <a:spcPts val="2685"/>
                </a:lnSpc>
              </a:pPr>
              <a:endParaRPr/>
            </a:p>
          </p:txBody>
        </p:sp>
      </p:grpSp>
      <p:sp>
        <p:nvSpPr>
          <p:cNvPr id="17" name="TextBox 8"/>
          <p:cNvSpPr txBox="1"/>
          <p:nvPr/>
        </p:nvSpPr>
        <p:spPr>
          <a:xfrm>
            <a:off x="7901493" y="556812"/>
            <a:ext cx="10058396" cy="2444195"/>
          </a:xfrm>
          <a:prstGeom prst="rect">
            <a:avLst/>
          </a:prstGeom>
        </p:spPr>
        <p:txBody>
          <a:bodyPr wrap="square" lIns="0" tIns="0" rIns="0" bIns="0" rtlCol="0" anchor="t">
            <a:spAutoFit/>
          </a:bodyPr>
          <a:lstStyle/>
          <a:p>
            <a:pPr marL="0" lvl="1" indent="0" algn="ctr">
              <a:lnSpc>
                <a:spcPts val="6599"/>
              </a:lnSpc>
            </a:pPr>
            <a:r>
              <a:rPr lang="vi-VN" sz="4800" dirty="0">
                <a:latin typeface="Cambria Bold"/>
              </a:rPr>
              <a:t>Câu 2: Hình ảnh ngựa biên phòng được miêu tả thế nào? Hình ảnh đó gợi cho em cảm nghĩ gì? </a:t>
            </a:r>
            <a:endParaRPr lang="en-US" sz="4800" dirty="0">
              <a:latin typeface="Cambria Bold"/>
            </a:endParaRPr>
          </a:p>
        </p:txBody>
      </p:sp>
      <p:sp>
        <p:nvSpPr>
          <p:cNvPr id="2" name="Rectangle 1"/>
          <p:cNvSpPr/>
          <p:nvPr/>
        </p:nvSpPr>
        <p:spPr>
          <a:xfrm>
            <a:off x="7543800" y="3689426"/>
            <a:ext cx="10621928" cy="3170099"/>
          </a:xfrm>
          <a:prstGeom prst="rect">
            <a:avLst/>
          </a:prstGeom>
        </p:spPr>
        <p:txBody>
          <a:bodyPr wrap="square">
            <a:spAutoFit/>
          </a:bodyPr>
          <a:lstStyle/>
          <a:p>
            <a:pPr algn="ctr"/>
            <a:r>
              <a:rPr lang="vi-VN" sz="4000" dirty="0">
                <a:solidFill>
                  <a:schemeClr val="bg1"/>
                </a:solidFill>
                <a:latin typeface="Cambria" panose="02040503050406030204" pitchFamily="18" charset="0"/>
                <a:ea typeface="Cambria" panose="02040503050406030204" pitchFamily="18" charset="0"/>
              </a:rPr>
              <a:t>Hình ảnh ngựa biên phòng được miêu tả: </a:t>
            </a:r>
          </a:p>
          <a:p>
            <a:pPr algn="just"/>
            <a:r>
              <a:rPr lang="vi-VN" sz="4000" i="1" dirty="0">
                <a:solidFill>
                  <a:schemeClr val="bg1"/>
                </a:solidFill>
                <a:latin typeface="Cambria" panose="02040503050406030204" pitchFamily="18" charset="0"/>
                <a:ea typeface="Cambria" panose="02040503050406030204" pitchFamily="18" charset="0"/>
              </a:rPr>
              <a:t>Ngựa phăm phăm như băm xuống mặt đường, mặc sớm rừng mù sương, mặc đêm đông giá buốt. Chân ngựa như sắt thép, vó ngựa như có mắt chẳng vấp ngã bao giờ.</a:t>
            </a:r>
            <a:endParaRPr lang="en-US" sz="4000" i="1" dirty="0">
              <a:solidFill>
                <a:schemeClr val="bg1"/>
              </a:solidFill>
              <a:latin typeface="Cambria" panose="02040503050406030204" pitchFamily="18" charset="0"/>
              <a:ea typeface="Cambria" panose="02040503050406030204" pitchFamily="18" charset="0"/>
            </a:endParaRPr>
          </a:p>
        </p:txBody>
      </p:sp>
      <p:sp>
        <p:nvSpPr>
          <p:cNvPr id="3" name="Rectangle 2"/>
          <p:cNvSpPr/>
          <p:nvPr/>
        </p:nvSpPr>
        <p:spPr>
          <a:xfrm>
            <a:off x="8513999" y="7284435"/>
            <a:ext cx="9144000" cy="2554545"/>
          </a:xfrm>
          <a:prstGeom prst="rect">
            <a:avLst/>
          </a:prstGeom>
        </p:spPr>
        <p:txBody>
          <a:bodyPr>
            <a:spAutoFit/>
          </a:bodyPr>
          <a:lstStyle/>
          <a:p>
            <a:r>
              <a:rPr lang="vi-VN" sz="4000" i="1" dirty="0">
                <a:solidFill>
                  <a:srgbClr val="FFFF00"/>
                </a:solidFill>
                <a:latin typeface="Cambria" panose="02040503050406030204" pitchFamily="18" charset="0"/>
                <a:ea typeface="Cambria" panose="02040503050406030204" pitchFamily="18" charset="0"/>
              </a:rPr>
              <a:t>=&gt; Các chú ngựa như những người anh hùng với sức mạnh phi thường, không biết mệt mỏi đã góp phần không nhỏ vào việc giúp đỡ dân, quân ta bảo vệ đất nước.</a:t>
            </a:r>
            <a:endParaRPr lang="en-US" sz="4000" i="1" dirty="0">
              <a:solidFill>
                <a:srgbClr val="FFFF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93899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F5B32"/>
        </a:solidFill>
        <a:effectLst/>
      </p:bgPr>
    </p:bg>
    <p:spTree>
      <p:nvGrpSpPr>
        <p:cNvPr id="1" name=""/>
        <p:cNvGrpSpPr/>
        <p:nvPr/>
      </p:nvGrpSpPr>
      <p:grpSpPr>
        <a:xfrm>
          <a:off x="0" y="0"/>
          <a:ext cx="0" cy="0"/>
          <a:chOff x="0" y="0"/>
          <a:chExt cx="0" cy="0"/>
        </a:xfrm>
      </p:grpSpPr>
      <p:grpSp>
        <p:nvGrpSpPr>
          <p:cNvPr id="10" name="Group 2"/>
          <p:cNvGrpSpPr/>
          <p:nvPr/>
        </p:nvGrpSpPr>
        <p:grpSpPr>
          <a:xfrm>
            <a:off x="0" y="-44971"/>
            <a:ext cx="18288000" cy="3619500"/>
            <a:chOff x="0" y="0"/>
            <a:chExt cx="4816593" cy="1676843"/>
          </a:xfrm>
          <a:solidFill>
            <a:schemeClr val="bg2"/>
          </a:solidFill>
        </p:grpSpPr>
        <p:sp>
          <p:nvSpPr>
            <p:cNvPr id="11" name="Freeform 3"/>
            <p:cNvSpPr/>
            <p:nvPr/>
          </p:nvSpPr>
          <p:spPr>
            <a:xfrm>
              <a:off x="0" y="0"/>
              <a:ext cx="4816592" cy="1676843"/>
            </a:xfrm>
            <a:custGeom>
              <a:avLst/>
              <a:gdLst/>
              <a:ahLst/>
              <a:cxnLst/>
              <a:rect l="l" t="t" r="r" b="b"/>
              <a:pathLst>
                <a:path w="4816592" h="1676843">
                  <a:moveTo>
                    <a:pt x="0" y="0"/>
                  </a:moveTo>
                  <a:lnTo>
                    <a:pt x="4816592" y="0"/>
                  </a:lnTo>
                  <a:lnTo>
                    <a:pt x="4816592" y="1676843"/>
                  </a:lnTo>
                  <a:lnTo>
                    <a:pt x="0" y="1676843"/>
                  </a:lnTo>
                  <a:close/>
                </a:path>
              </a:pathLst>
            </a:custGeom>
            <a:grpFill/>
          </p:spPr>
          <p:txBody>
            <a:bodyPr/>
            <a:lstStyle/>
            <a:p>
              <a:endParaRPr lang="en-US"/>
            </a:p>
          </p:txBody>
        </p:sp>
        <p:sp>
          <p:nvSpPr>
            <p:cNvPr id="12" name="TextBox 4"/>
            <p:cNvSpPr txBox="1"/>
            <p:nvPr/>
          </p:nvSpPr>
          <p:spPr>
            <a:xfrm>
              <a:off x="0" y="-28575"/>
              <a:ext cx="4816593" cy="1705418"/>
            </a:xfrm>
            <a:prstGeom prst="rect">
              <a:avLst/>
            </a:prstGeom>
            <a:grpFill/>
          </p:spPr>
          <p:txBody>
            <a:bodyPr lIns="50800" tIns="50800" rIns="50800" bIns="50800" rtlCol="0" anchor="ctr"/>
            <a:lstStyle/>
            <a:p>
              <a:pPr algn="ctr">
                <a:lnSpc>
                  <a:spcPts val="2685"/>
                </a:lnSpc>
              </a:pPr>
              <a:endParaRPr/>
            </a:p>
          </p:txBody>
        </p:sp>
      </p:grpSp>
      <p:sp>
        <p:nvSpPr>
          <p:cNvPr id="14" name="Freeform 4"/>
          <p:cNvSpPr/>
          <p:nvPr/>
        </p:nvSpPr>
        <p:spPr>
          <a:xfrm>
            <a:off x="15009649" y="5676900"/>
            <a:ext cx="3045221" cy="4721273"/>
          </a:xfrm>
          <a:custGeom>
            <a:avLst/>
            <a:gdLst/>
            <a:ahLst/>
            <a:cxnLst/>
            <a:rect l="l" t="t" r="r" b="b"/>
            <a:pathLst>
              <a:path w="3045221" h="4721273">
                <a:moveTo>
                  <a:pt x="0" y="0"/>
                </a:moveTo>
                <a:lnTo>
                  <a:pt x="3045222" y="0"/>
                </a:lnTo>
                <a:lnTo>
                  <a:pt x="3045222" y="4721274"/>
                </a:lnTo>
                <a:lnTo>
                  <a:pt x="0" y="4721274"/>
                </a:lnTo>
                <a:lnTo>
                  <a:pt x="0" y="0"/>
                </a:lnTo>
                <a:close/>
              </a:path>
            </a:pathLst>
          </a:custGeom>
          <a:blipFill>
            <a:blip r:embed="rId2"/>
            <a:stretch>
              <a:fillRect/>
            </a:stretch>
          </a:blipFill>
        </p:spPr>
        <p:txBody>
          <a:bodyPr/>
          <a:lstStyle/>
          <a:p>
            <a:endParaRPr lang="en-US"/>
          </a:p>
        </p:txBody>
      </p:sp>
      <p:sp>
        <p:nvSpPr>
          <p:cNvPr id="15" name="Freeform 5"/>
          <p:cNvSpPr/>
          <p:nvPr/>
        </p:nvSpPr>
        <p:spPr>
          <a:xfrm>
            <a:off x="13026417" y="6864385"/>
            <a:ext cx="2259956" cy="3503808"/>
          </a:xfrm>
          <a:custGeom>
            <a:avLst/>
            <a:gdLst/>
            <a:ahLst/>
            <a:cxnLst/>
            <a:rect l="l" t="t" r="r" b="b"/>
            <a:pathLst>
              <a:path w="2259956" h="3503808">
                <a:moveTo>
                  <a:pt x="0" y="0"/>
                </a:moveTo>
                <a:lnTo>
                  <a:pt x="2259957" y="0"/>
                </a:lnTo>
                <a:lnTo>
                  <a:pt x="2259957" y="3503808"/>
                </a:lnTo>
                <a:lnTo>
                  <a:pt x="0" y="3503808"/>
                </a:lnTo>
                <a:lnTo>
                  <a:pt x="0" y="0"/>
                </a:lnTo>
                <a:close/>
              </a:path>
            </a:pathLst>
          </a:custGeom>
          <a:blipFill>
            <a:blip r:embed="rId2"/>
            <a:stretch>
              <a:fillRect/>
            </a:stretch>
          </a:blipFill>
        </p:spPr>
        <p:txBody>
          <a:bodyPr/>
          <a:lstStyle/>
          <a:p>
            <a:endParaRPr lang="en-US"/>
          </a:p>
        </p:txBody>
      </p:sp>
      <p:sp>
        <p:nvSpPr>
          <p:cNvPr id="2" name="Rectangle 1"/>
          <p:cNvSpPr/>
          <p:nvPr/>
        </p:nvSpPr>
        <p:spPr>
          <a:xfrm>
            <a:off x="1219200" y="4533900"/>
            <a:ext cx="11049000" cy="5262979"/>
          </a:xfrm>
          <a:prstGeom prst="rect">
            <a:avLst/>
          </a:prstGeom>
        </p:spPr>
        <p:txBody>
          <a:bodyPr wrap="square">
            <a:spAutoFit/>
          </a:bodyPr>
          <a:lstStyle/>
          <a:p>
            <a:pPr algn="just"/>
            <a:r>
              <a:rPr lang="vi-VN" sz="4800" dirty="0">
                <a:solidFill>
                  <a:schemeClr val="bg1"/>
                </a:solidFill>
                <a:latin typeface="Cambria" panose="02040503050406030204" pitchFamily="18" charset="0"/>
                <a:ea typeface="Cambria" panose="02040503050406030204" pitchFamily="18" charset="0"/>
              </a:rPr>
              <a:t>Chi tiết cho thấy chú bộ đội và các bạn nhỏ vùng biên giới rất yêu quý ngựa biên phòng: </a:t>
            </a:r>
          </a:p>
          <a:p>
            <a:pPr algn="just"/>
            <a:r>
              <a:rPr lang="vi-VN" sz="4800" dirty="0">
                <a:solidFill>
                  <a:schemeClr val="bg1"/>
                </a:solidFill>
                <a:latin typeface="Cambria" panose="02040503050406030204" pitchFamily="18" charset="0"/>
                <a:ea typeface="Cambria" panose="02040503050406030204" pitchFamily="18" charset="0"/>
              </a:rPr>
              <a:t>- Chú bộ đội đi bên, tay vỗ về lưng ngựa.</a:t>
            </a:r>
          </a:p>
          <a:p>
            <a:pPr algn="just"/>
            <a:r>
              <a:rPr lang="vi-VN" sz="4800" dirty="0">
                <a:solidFill>
                  <a:schemeClr val="bg1"/>
                </a:solidFill>
                <a:latin typeface="Cambria" panose="02040503050406030204" pitchFamily="18" charset="0"/>
                <a:ea typeface="Cambria" panose="02040503050406030204" pitchFamily="18" charset="0"/>
              </a:rPr>
              <a:t>- Chúng em trong bản nhỏ phơi thật nhiều cỏ thơm để mùa đông đem tặng ngựa biên phòng yêu thương...</a:t>
            </a:r>
          </a:p>
        </p:txBody>
      </p:sp>
      <p:sp>
        <p:nvSpPr>
          <p:cNvPr id="3" name="Rectangle 2"/>
          <p:cNvSpPr/>
          <p:nvPr/>
        </p:nvSpPr>
        <p:spPr>
          <a:xfrm>
            <a:off x="685800" y="949980"/>
            <a:ext cx="17221200" cy="1938992"/>
          </a:xfrm>
          <a:prstGeom prst="rect">
            <a:avLst/>
          </a:prstGeom>
        </p:spPr>
        <p:txBody>
          <a:bodyPr wrap="square">
            <a:spAutoFit/>
          </a:bodyPr>
          <a:lstStyle/>
          <a:p>
            <a:pPr algn="just"/>
            <a:r>
              <a:rPr lang="vi-VN" sz="6000" b="1" dirty="0">
                <a:latin typeface="Cambria" panose="02040503050406030204" pitchFamily="18" charset="0"/>
                <a:ea typeface="Cambria" panose="02040503050406030204" pitchFamily="18" charset="0"/>
              </a:rPr>
              <a:t>Câu 3: Chi tiết nào cho thấy chú bộ đội và các bạn nhỏ vùng biên giới rất yêu quý ngựa biên phòng?</a:t>
            </a:r>
          </a:p>
        </p:txBody>
      </p:sp>
    </p:spTree>
    <p:extLst>
      <p:ext uri="{BB962C8B-B14F-4D97-AF65-F5344CB8AC3E}">
        <p14:creationId xmlns:p14="http://schemas.microsoft.com/office/powerpoint/2010/main" val="31128556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F5B32"/>
        </a:solidFill>
        <a:effectLst/>
      </p:bgPr>
    </p:bg>
    <p:spTree>
      <p:nvGrpSpPr>
        <p:cNvPr id="1" name=""/>
        <p:cNvGrpSpPr/>
        <p:nvPr/>
      </p:nvGrpSpPr>
      <p:grpSpPr>
        <a:xfrm>
          <a:off x="0" y="0"/>
          <a:ext cx="0" cy="0"/>
          <a:chOff x="0" y="0"/>
          <a:chExt cx="0" cy="0"/>
        </a:xfrm>
      </p:grpSpPr>
      <p:grpSp>
        <p:nvGrpSpPr>
          <p:cNvPr id="10" name="Group 2"/>
          <p:cNvGrpSpPr/>
          <p:nvPr/>
        </p:nvGrpSpPr>
        <p:grpSpPr>
          <a:xfrm>
            <a:off x="0" y="0"/>
            <a:ext cx="18288000" cy="3619500"/>
            <a:chOff x="0" y="0"/>
            <a:chExt cx="4816593" cy="1676843"/>
          </a:xfrm>
          <a:solidFill>
            <a:schemeClr val="bg2"/>
          </a:solidFill>
        </p:grpSpPr>
        <p:sp>
          <p:nvSpPr>
            <p:cNvPr id="11" name="Freeform 3"/>
            <p:cNvSpPr/>
            <p:nvPr/>
          </p:nvSpPr>
          <p:spPr>
            <a:xfrm>
              <a:off x="0" y="0"/>
              <a:ext cx="4816592" cy="1676843"/>
            </a:xfrm>
            <a:custGeom>
              <a:avLst/>
              <a:gdLst/>
              <a:ahLst/>
              <a:cxnLst/>
              <a:rect l="l" t="t" r="r" b="b"/>
              <a:pathLst>
                <a:path w="4816592" h="1676843">
                  <a:moveTo>
                    <a:pt x="0" y="0"/>
                  </a:moveTo>
                  <a:lnTo>
                    <a:pt x="4816592" y="0"/>
                  </a:lnTo>
                  <a:lnTo>
                    <a:pt x="4816592" y="1676843"/>
                  </a:lnTo>
                  <a:lnTo>
                    <a:pt x="0" y="1676843"/>
                  </a:lnTo>
                  <a:close/>
                </a:path>
              </a:pathLst>
            </a:custGeom>
            <a:grpFill/>
          </p:spPr>
          <p:txBody>
            <a:bodyPr/>
            <a:lstStyle/>
            <a:p>
              <a:endParaRPr lang="en-US"/>
            </a:p>
          </p:txBody>
        </p:sp>
        <p:sp>
          <p:nvSpPr>
            <p:cNvPr id="12" name="TextBox 4"/>
            <p:cNvSpPr txBox="1"/>
            <p:nvPr/>
          </p:nvSpPr>
          <p:spPr>
            <a:xfrm>
              <a:off x="0" y="-28575"/>
              <a:ext cx="4816593" cy="1705418"/>
            </a:xfrm>
            <a:prstGeom prst="rect">
              <a:avLst/>
            </a:prstGeom>
            <a:grpFill/>
          </p:spPr>
          <p:txBody>
            <a:bodyPr lIns="50800" tIns="50800" rIns="50800" bIns="50800" rtlCol="0" anchor="ctr"/>
            <a:lstStyle/>
            <a:p>
              <a:pPr algn="ctr">
                <a:lnSpc>
                  <a:spcPts val="2685"/>
                </a:lnSpc>
              </a:pPr>
              <a:endParaRPr/>
            </a:p>
          </p:txBody>
        </p:sp>
      </p:grpSp>
      <p:sp>
        <p:nvSpPr>
          <p:cNvPr id="14" name="Freeform 4"/>
          <p:cNvSpPr/>
          <p:nvPr/>
        </p:nvSpPr>
        <p:spPr>
          <a:xfrm>
            <a:off x="15009649" y="5676900"/>
            <a:ext cx="3045221" cy="4721273"/>
          </a:xfrm>
          <a:custGeom>
            <a:avLst/>
            <a:gdLst/>
            <a:ahLst/>
            <a:cxnLst/>
            <a:rect l="l" t="t" r="r" b="b"/>
            <a:pathLst>
              <a:path w="3045221" h="4721273">
                <a:moveTo>
                  <a:pt x="0" y="0"/>
                </a:moveTo>
                <a:lnTo>
                  <a:pt x="3045222" y="0"/>
                </a:lnTo>
                <a:lnTo>
                  <a:pt x="3045222" y="4721274"/>
                </a:lnTo>
                <a:lnTo>
                  <a:pt x="0" y="4721274"/>
                </a:lnTo>
                <a:lnTo>
                  <a:pt x="0" y="0"/>
                </a:lnTo>
                <a:close/>
              </a:path>
            </a:pathLst>
          </a:custGeom>
          <a:blipFill>
            <a:blip r:embed="rId2"/>
            <a:stretch>
              <a:fillRect/>
            </a:stretch>
          </a:blipFill>
        </p:spPr>
        <p:txBody>
          <a:bodyPr/>
          <a:lstStyle/>
          <a:p>
            <a:endParaRPr lang="en-US"/>
          </a:p>
        </p:txBody>
      </p:sp>
      <p:sp>
        <p:nvSpPr>
          <p:cNvPr id="15" name="Freeform 5"/>
          <p:cNvSpPr/>
          <p:nvPr/>
        </p:nvSpPr>
        <p:spPr>
          <a:xfrm>
            <a:off x="13026417" y="6864385"/>
            <a:ext cx="2259956" cy="3503808"/>
          </a:xfrm>
          <a:custGeom>
            <a:avLst/>
            <a:gdLst/>
            <a:ahLst/>
            <a:cxnLst/>
            <a:rect l="l" t="t" r="r" b="b"/>
            <a:pathLst>
              <a:path w="2259956" h="3503808">
                <a:moveTo>
                  <a:pt x="0" y="0"/>
                </a:moveTo>
                <a:lnTo>
                  <a:pt x="2259957" y="0"/>
                </a:lnTo>
                <a:lnTo>
                  <a:pt x="2259957" y="3503808"/>
                </a:lnTo>
                <a:lnTo>
                  <a:pt x="0" y="3503808"/>
                </a:lnTo>
                <a:lnTo>
                  <a:pt x="0" y="0"/>
                </a:lnTo>
                <a:close/>
              </a:path>
            </a:pathLst>
          </a:custGeom>
          <a:blipFill>
            <a:blip r:embed="rId2"/>
            <a:stretch>
              <a:fillRect/>
            </a:stretch>
          </a:blipFill>
        </p:spPr>
        <p:txBody>
          <a:bodyPr/>
          <a:lstStyle/>
          <a:p>
            <a:endParaRPr lang="en-US"/>
          </a:p>
        </p:txBody>
      </p:sp>
      <p:sp>
        <p:nvSpPr>
          <p:cNvPr id="2" name="Rectangle 1"/>
          <p:cNvSpPr/>
          <p:nvPr/>
        </p:nvSpPr>
        <p:spPr>
          <a:xfrm>
            <a:off x="1371600" y="4305300"/>
            <a:ext cx="11125200" cy="4708981"/>
          </a:xfrm>
          <a:prstGeom prst="rect">
            <a:avLst/>
          </a:prstGeom>
        </p:spPr>
        <p:txBody>
          <a:bodyPr wrap="square">
            <a:spAutoFit/>
          </a:bodyPr>
          <a:lstStyle/>
          <a:p>
            <a:pPr algn="just"/>
            <a:r>
              <a:rPr lang="vi-VN" sz="6000" dirty="0">
                <a:solidFill>
                  <a:schemeClr val="bg1"/>
                </a:solidFill>
                <a:latin typeface="Cambria" panose="02040503050406030204" pitchFamily="18" charset="0"/>
                <a:ea typeface="Cambria" panose="02040503050406030204" pitchFamily="18" charset="0"/>
              </a:rPr>
              <a:t>Theo em, ngựa biên phòng được yêu quý như vậy vì các chú ngựa rất hiền hòa và giúp các chú bộ đội có thể làm nhiệm vụ tuần tra của mình một cách tốt nhất.</a:t>
            </a:r>
          </a:p>
        </p:txBody>
      </p:sp>
      <p:sp>
        <p:nvSpPr>
          <p:cNvPr id="3" name="Rectangle 2"/>
          <p:cNvSpPr/>
          <p:nvPr/>
        </p:nvSpPr>
        <p:spPr>
          <a:xfrm>
            <a:off x="876298" y="840254"/>
            <a:ext cx="16535400" cy="1938992"/>
          </a:xfrm>
          <a:prstGeom prst="rect">
            <a:avLst/>
          </a:prstGeom>
        </p:spPr>
        <p:txBody>
          <a:bodyPr wrap="square">
            <a:spAutoFit/>
          </a:bodyPr>
          <a:lstStyle/>
          <a:p>
            <a:pPr algn="just"/>
            <a:r>
              <a:rPr lang="vi-VN" sz="6000" b="1" dirty="0">
                <a:latin typeface="Cambria" panose="02040503050406030204" pitchFamily="18" charset="0"/>
                <a:ea typeface="Cambria" panose="02040503050406030204" pitchFamily="18" charset="0"/>
              </a:rPr>
              <a:t>Câu 4: Theo em, vì sao ngựa biên phòng được yêu quý như vậy? </a:t>
            </a:r>
          </a:p>
        </p:txBody>
      </p:sp>
    </p:spTree>
    <p:extLst>
      <p:ext uri="{BB962C8B-B14F-4D97-AF65-F5344CB8AC3E}">
        <p14:creationId xmlns:p14="http://schemas.microsoft.com/office/powerpoint/2010/main" val="7092652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F5B32"/>
        </a:solidFill>
        <a:effectLst/>
      </p:bgPr>
    </p:bg>
    <p:spTree>
      <p:nvGrpSpPr>
        <p:cNvPr id="1" name=""/>
        <p:cNvGrpSpPr/>
        <p:nvPr/>
      </p:nvGrpSpPr>
      <p:grpSpPr>
        <a:xfrm>
          <a:off x="0" y="0"/>
          <a:ext cx="0" cy="0"/>
          <a:chOff x="0" y="0"/>
          <a:chExt cx="0" cy="0"/>
        </a:xfrm>
      </p:grpSpPr>
      <p:grpSp>
        <p:nvGrpSpPr>
          <p:cNvPr id="10" name="Group 2"/>
          <p:cNvGrpSpPr/>
          <p:nvPr/>
        </p:nvGrpSpPr>
        <p:grpSpPr>
          <a:xfrm>
            <a:off x="0" y="0"/>
            <a:ext cx="18288000" cy="3619500"/>
            <a:chOff x="0" y="0"/>
            <a:chExt cx="4816593" cy="1676843"/>
          </a:xfrm>
          <a:solidFill>
            <a:schemeClr val="bg2"/>
          </a:solidFill>
        </p:grpSpPr>
        <p:sp>
          <p:nvSpPr>
            <p:cNvPr id="11" name="Freeform 3"/>
            <p:cNvSpPr/>
            <p:nvPr/>
          </p:nvSpPr>
          <p:spPr>
            <a:xfrm>
              <a:off x="0" y="0"/>
              <a:ext cx="4816592" cy="1676843"/>
            </a:xfrm>
            <a:custGeom>
              <a:avLst/>
              <a:gdLst/>
              <a:ahLst/>
              <a:cxnLst/>
              <a:rect l="l" t="t" r="r" b="b"/>
              <a:pathLst>
                <a:path w="4816592" h="1676843">
                  <a:moveTo>
                    <a:pt x="0" y="0"/>
                  </a:moveTo>
                  <a:lnTo>
                    <a:pt x="4816592" y="0"/>
                  </a:lnTo>
                  <a:lnTo>
                    <a:pt x="4816592" y="1676843"/>
                  </a:lnTo>
                  <a:lnTo>
                    <a:pt x="0" y="1676843"/>
                  </a:lnTo>
                  <a:close/>
                </a:path>
              </a:pathLst>
            </a:custGeom>
            <a:grpFill/>
          </p:spPr>
          <p:txBody>
            <a:bodyPr/>
            <a:lstStyle/>
            <a:p>
              <a:endParaRPr lang="en-US"/>
            </a:p>
          </p:txBody>
        </p:sp>
        <p:sp>
          <p:nvSpPr>
            <p:cNvPr id="12" name="TextBox 4"/>
            <p:cNvSpPr txBox="1"/>
            <p:nvPr/>
          </p:nvSpPr>
          <p:spPr>
            <a:xfrm>
              <a:off x="0" y="-28575"/>
              <a:ext cx="4816593" cy="1705418"/>
            </a:xfrm>
            <a:prstGeom prst="rect">
              <a:avLst/>
            </a:prstGeom>
            <a:grpFill/>
          </p:spPr>
          <p:txBody>
            <a:bodyPr lIns="50800" tIns="50800" rIns="50800" bIns="50800" rtlCol="0" anchor="ctr"/>
            <a:lstStyle/>
            <a:p>
              <a:pPr algn="ctr">
                <a:lnSpc>
                  <a:spcPts val="2685"/>
                </a:lnSpc>
              </a:pPr>
              <a:endParaRPr/>
            </a:p>
          </p:txBody>
        </p:sp>
      </p:grpSp>
      <p:sp>
        <p:nvSpPr>
          <p:cNvPr id="14" name="Freeform 4"/>
          <p:cNvSpPr/>
          <p:nvPr/>
        </p:nvSpPr>
        <p:spPr>
          <a:xfrm>
            <a:off x="15009649" y="5676900"/>
            <a:ext cx="3045221" cy="4721273"/>
          </a:xfrm>
          <a:custGeom>
            <a:avLst/>
            <a:gdLst/>
            <a:ahLst/>
            <a:cxnLst/>
            <a:rect l="l" t="t" r="r" b="b"/>
            <a:pathLst>
              <a:path w="3045221" h="4721273">
                <a:moveTo>
                  <a:pt x="0" y="0"/>
                </a:moveTo>
                <a:lnTo>
                  <a:pt x="3045222" y="0"/>
                </a:lnTo>
                <a:lnTo>
                  <a:pt x="3045222" y="4721274"/>
                </a:lnTo>
                <a:lnTo>
                  <a:pt x="0" y="4721274"/>
                </a:lnTo>
                <a:lnTo>
                  <a:pt x="0" y="0"/>
                </a:lnTo>
                <a:close/>
              </a:path>
            </a:pathLst>
          </a:custGeom>
          <a:blipFill>
            <a:blip r:embed="rId2"/>
            <a:stretch>
              <a:fillRect/>
            </a:stretch>
          </a:blipFill>
        </p:spPr>
        <p:txBody>
          <a:bodyPr/>
          <a:lstStyle/>
          <a:p>
            <a:endParaRPr lang="en-US"/>
          </a:p>
        </p:txBody>
      </p:sp>
      <p:sp>
        <p:nvSpPr>
          <p:cNvPr id="15" name="Freeform 5"/>
          <p:cNvSpPr/>
          <p:nvPr/>
        </p:nvSpPr>
        <p:spPr>
          <a:xfrm>
            <a:off x="13026417" y="6864385"/>
            <a:ext cx="2259956" cy="3503808"/>
          </a:xfrm>
          <a:custGeom>
            <a:avLst/>
            <a:gdLst/>
            <a:ahLst/>
            <a:cxnLst/>
            <a:rect l="l" t="t" r="r" b="b"/>
            <a:pathLst>
              <a:path w="2259956" h="3503808">
                <a:moveTo>
                  <a:pt x="0" y="0"/>
                </a:moveTo>
                <a:lnTo>
                  <a:pt x="2259957" y="0"/>
                </a:lnTo>
                <a:lnTo>
                  <a:pt x="2259957" y="3503808"/>
                </a:lnTo>
                <a:lnTo>
                  <a:pt x="0" y="3503808"/>
                </a:lnTo>
                <a:lnTo>
                  <a:pt x="0" y="0"/>
                </a:lnTo>
                <a:close/>
              </a:path>
            </a:pathLst>
          </a:custGeom>
          <a:blipFill>
            <a:blip r:embed="rId2"/>
            <a:stretch>
              <a:fillRect/>
            </a:stretch>
          </a:blipFill>
        </p:spPr>
        <p:txBody>
          <a:bodyPr/>
          <a:lstStyle/>
          <a:p>
            <a:endParaRPr lang="en-US"/>
          </a:p>
        </p:txBody>
      </p:sp>
      <p:sp>
        <p:nvSpPr>
          <p:cNvPr id="2" name="Rectangle 1"/>
          <p:cNvSpPr/>
          <p:nvPr/>
        </p:nvSpPr>
        <p:spPr>
          <a:xfrm>
            <a:off x="163857" y="4448339"/>
            <a:ext cx="12877800" cy="4832092"/>
          </a:xfrm>
          <a:prstGeom prst="rect">
            <a:avLst/>
          </a:prstGeom>
        </p:spPr>
        <p:txBody>
          <a:bodyPr wrap="square">
            <a:spAutoFit/>
          </a:bodyPr>
          <a:lstStyle/>
          <a:p>
            <a:pPr algn="just">
              <a:spcAft>
                <a:spcPts val="1200"/>
              </a:spcAft>
            </a:pPr>
            <a:r>
              <a:rPr lang="vi-VN" sz="4800" dirty="0">
                <a:solidFill>
                  <a:schemeClr val="bg1"/>
                </a:solidFill>
                <a:latin typeface="Cambria" panose="02040503050406030204" pitchFamily="18" charset="0"/>
                <a:ea typeface="Cambria" panose="02040503050406030204" pitchFamily="18" charset="0"/>
              </a:rPr>
              <a:t>A. Ca ngợi tình cảm và việc làm của các bạn nhỏ đối với ngựa biên phòng. </a:t>
            </a:r>
          </a:p>
          <a:p>
            <a:pPr algn="just">
              <a:spcAft>
                <a:spcPts val="1200"/>
              </a:spcAft>
            </a:pPr>
            <a:r>
              <a:rPr lang="vi-VN" sz="4800" dirty="0">
                <a:solidFill>
                  <a:schemeClr val="bg1"/>
                </a:solidFill>
                <a:latin typeface="Cambria" panose="02040503050406030204" pitchFamily="18" charset="0"/>
                <a:ea typeface="Cambria" panose="02040503050406030204" pitchFamily="18" charset="0"/>
              </a:rPr>
              <a:t>B. Nhắc chúng ta không quên công lao của những chú ngựa biên phòng.</a:t>
            </a:r>
          </a:p>
          <a:p>
            <a:pPr algn="just">
              <a:spcAft>
                <a:spcPts val="1200"/>
              </a:spcAft>
            </a:pPr>
            <a:r>
              <a:rPr lang="vi-VN" sz="4800" dirty="0">
                <a:solidFill>
                  <a:schemeClr val="bg1"/>
                </a:solidFill>
                <a:latin typeface="Cambria" panose="02040503050406030204" pitchFamily="18" charset="0"/>
                <a:ea typeface="Cambria" panose="02040503050406030204" pitchFamily="18" charset="0"/>
              </a:rPr>
              <a:t>C. Khuyên chúng ta biết ơn các chiến sĩ biên phòng bảo vệ biên cương của Tổ quốc.</a:t>
            </a:r>
          </a:p>
        </p:txBody>
      </p:sp>
      <p:sp>
        <p:nvSpPr>
          <p:cNvPr id="3" name="Rectangle 2"/>
          <p:cNvSpPr/>
          <p:nvPr/>
        </p:nvSpPr>
        <p:spPr>
          <a:xfrm>
            <a:off x="86910" y="1125432"/>
            <a:ext cx="17983200" cy="1938992"/>
          </a:xfrm>
          <a:prstGeom prst="rect">
            <a:avLst/>
          </a:prstGeom>
        </p:spPr>
        <p:txBody>
          <a:bodyPr wrap="square">
            <a:spAutoFit/>
          </a:bodyPr>
          <a:lstStyle/>
          <a:p>
            <a:pPr algn="ctr"/>
            <a:r>
              <a:rPr lang="vi-VN" sz="6000" b="1" dirty="0">
                <a:solidFill>
                  <a:srgbClr val="000000"/>
                </a:solidFill>
                <a:latin typeface="Cambria" panose="02040503050406030204" pitchFamily="18" charset="0"/>
                <a:ea typeface="Cambria" panose="02040503050406030204" pitchFamily="18" charset="0"/>
              </a:rPr>
              <a:t>Câu 5: Bài thơ này có ý nghĩa gì? </a:t>
            </a:r>
          </a:p>
          <a:p>
            <a:pPr algn="just"/>
            <a:r>
              <a:rPr lang="vi-VN" sz="6000" b="1" dirty="0">
                <a:solidFill>
                  <a:srgbClr val="000000"/>
                </a:solidFill>
                <a:latin typeface="Cambria" panose="02040503050406030204" pitchFamily="18" charset="0"/>
                <a:ea typeface="Cambria" panose="02040503050406030204" pitchFamily="18" charset="0"/>
              </a:rPr>
              <a:t>Chọn câu trả lời dưới đây hoặc nêu ý kiến của em.</a:t>
            </a:r>
          </a:p>
        </p:txBody>
      </p:sp>
    </p:spTree>
    <p:extLst>
      <p:ext uri="{BB962C8B-B14F-4D97-AF65-F5344CB8AC3E}">
        <p14:creationId xmlns:p14="http://schemas.microsoft.com/office/powerpoint/2010/main" val="12832562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500"/>
                                        <p:tgtEl>
                                          <p:spTgt spid="2">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500"/>
                                        <p:tgtEl>
                                          <p:spTgt spid="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2" presetClass="emph" presetSubtype="0" repeatCount="3000" fill="hold" nodeType="clickEffect">
                                  <p:stCondLst>
                                    <p:cond delay="0"/>
                                  </p:stCondLst>
                                  <p:childTnLst>
                                    <p:animRot by="120000">
                                      <p:cBhvr>
                                        <p:cTn id="23" dur="100" fill="hold">
                                          <p:stCondLst>
                                            <p:cond delay="0"/>
                                          </p:stCondLst>
                                        </p:cTn>
                                        <p:tgtEl>
                                          <p:spTgt spid="2">
                                            <p:txEl>
                                              <p:pRg st="1" end="1"/>
                                            </p:txEl>
                                          </p:spTgt>
                                        </p:tgtEl>
                                        <p:attrNameLst>
                                          <p:attrName>r</p:attrName>
                                        </p:attrNameLst>
                                      </p:cBhvr>
                                    </p:animRot>
                                    <p:animRot by="-240000">
                                      <p:cBhvr>
                                        <p:cTn id="24" dur="200" fill="hold">
                                          <p:stCondLst>
                                            <p:cond delay="200"/>
                                          </p:stCondLst>
                                        </p:cTn>
                                        <p:tgtEl>
                                          <p:spTgt spid="2">
                                            <p:txEl>
                                              <p:pRg st="1" end="1"/>
                                            </p:txEl>
                                          </p:spTgt>
                                        </p:tgtEl>
                                        <p:attrNameLst>
                                          <p:attrName>r</p:attrName>
                                        </p:attrNameLst>
                                      </p:cBhvr>
                                    </p:animRot>
                                    <p:animRot by="240000">
                                      <p:cBhvr>
                                        <p:cTn id="25" dur="200" fill="hold">
                                          <p:stCondLst>
                                            <p:cond delay="400"/>
                                          </p:stCondLst>
                                        </p:cTn>
                                        <p:tgtEl>
                                          <p:spTgt spid="2">
                                            <p:txEl>
                                              <p:pRg st="1" end="1"/>
                                            </p:txEl>
                                          </p:spTgt>
                                        </p:tgtEl>
                                        <p:attrNameLst>
                                          <p:attrName>r</p:attrName>
                                        </p:attrNameLst>
                                      </p:cBhvr>
                                    </p:animRot>
                                    <p:animRot by="-240000">
                                      <p:cBhvr>
                                        <p:cTn id="26" dur="200" fill="hold">
                                          <p:stCondLst>
                                            <p:cond delay="600"/>
                                          </p:stCondLst>
                                        </p:cTn>
                                        <p:tgtEl>
                                          <p:spTgt spid="2">
                                            <p:txEl>
                                              <p:pRg st="1" end="1"/>
                                            </p:txEl>
                                          </p:spTgt>
                                        </p:tgtEl>
                                        <p:attrNameLst>
                                          <p:attrName>r</p:attrName>
                                        </p:attrNameLst>
                                      </p:cBhvr>
                                    </p:animRot>
                                    <p:animRot by="120000">
                                      <p:cBhvr>
                                        <p:cTn id="27" dur="200" fill="hold">
                                          <p:stCondLst>
                                            <p:cond delay="800"/>
                                          </p:stCondLst>
                                        </p:cTn>
                                        <p:tgtEl>
                                          <p:spTgt spid="2">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2CA12C-E2B6-EEA6-BA49-2CFC08E88DE7}"/>
              </a:ext>
            </a:extLst>
          </p:cNvPr>
          <p:cNvSpPr txBox="1"/>
          <p:nvPr/>
        </p:nvSpPr>
        <p:spPr>
          <a:xfrm>
            <a:off x="0" y="-419100"/>
            <a:ext cx="18288000" cy="10710624"/>
          </a:xfrm>
          <a:prstGeom prst="rect">
            <a:avLst/>
          </a:prstGeom>
          <a:noFill/>
        </p:spPr>
        <p:txBody>
          <a:bodyPr wrap="square" rtlCol="0">
            <a:spAutoFit/>
          </a:bodyPr>
          <a:lstStyle/>
          <a:p>
            <a:r>
              <a:rPr lang="en-US" sz="11500" dirty="0" err="1"/>
              <a:t>Bài</a:t>
            </a:r>
            <a:r>
              <a:rPr lang="en-US" sz="11500" dirty="0"/>
              <a:t> </a:t>
            </a:r>
            <a:r>
              <a:rPr lang="en-US" sz="11500" dirty="0" err="1"/>
              <a:t>thơ</a:t>
            </a:r>
            <a:r>
              <a:rPr lang="en-US" sz="11500" dirty="0"/>
              <a:t> </a:t>
            </a:r>
            <a:r>
              <a:rPr lang="en-US" sz="11500" dirty="0" err="1"/>
              <a:t>nhắc</a:t>
            </a:r>
            <a:r>
              <a:rPr lang="en-US" sz="11500" dirty="0"/>
              <a:t> </a:t>
            </a:r>
            <a:r>
              <a:rPr lang="en-US" sz="11500" dirty="0" err="1"/>
              <a:t>chúng</a:t>
            </a:r>
            <a:r>
              <a:rPr lang="en-US" sz="11500" dirty="0"/>
              <a:t> ta </a:t>
            </a:r>
            <a:r>
              <a:rPr lang="en-US" sz="11500" dirty="0" err="1"/>
              <a:t>không</a:t>
            </a:r>
            <a:r>
              <a:rPr lang="en-US" sz="11500" dirty="0"/>
              <a:t> </a:t>
            </a:r>
            <a:r>
              <a:rPr lang="en-US" sz="11500" dirty="0" err="1"/>
              <a:t>quên</a:t>
            </a:r>
            <a:r>
              <a:rPr lang="en-US" sz="11500" dirty="0"/>
              <a:t> </a:t>
            </a:r>
            <a:r>
              <a:rPr lang="en-US" sz="11500" dirty="0" err="1"/>
              <a:t>đóng</a:t>
            </a:r>
            <a:r>
              <a:rPr lang="en-US" sz="11500" dirty="0"/>
              <a:t> </a:t>
            </a:r>
            <a:r>
              <a:rPr lang="en-US" sz="11500" dirty="0" err="1"/>
              <a:t>góp</a:t>
            </a:r>
            <a:r>
              <a:rPr lang="en-US" sz="11500" dirty="0"/>
              <a:t> </a:t>
            </a:r>
            <a:r>
              <a:rPr lang="en-US" sz="11500" dirty="0" err="1"/>
              <a:t>của</a:t>
            </a:r>
            <a:r>
              <a:rPr lang="en-US" sz="11500" dirty="0"/>
              <a:t> </a:t>
            </a:r>
            <a:r>
              <a:rPr lang="en-US" sz="11500" dirty="0" err="1"/>
              <a:t>các</a:t>
            </a:r>
            <a:r>
              <a:rPr lang="en-US" sz="11500" dirty="0"/>
              <a:t> </a:t>
            </a:r>
            <a:r>
              <a:rPr lang="en-US" sz="11500" dirty="0" err="1"/>
              <a:t>chú</a:t>
            </a:r>
            <a:r>
              <a:rPr lang="en-US" sz="11500" dirty="0"/>
              <a:t> </a:t>
            </a:r>
            <a:r>
              <a:rPr lang="en-US" sz="11500" dirty="0" err="1"/>
              <a:t>ngựa</a:t>
            </a:r>
            <a:r>
              <a:rPr lang="en-US" sz="11500" dirty="0"/>
              <a:t> </a:t>
            </a:r>
            <a:r>
              <a:rPr lang="en-US" sz="11500" dirty="0" err="1"/>
              <a:t>biên</a:t>
            </a:r>
            <a:r>
              <a:rPr lang="en-US" sz="11500" dirty="0"/>
              <a:t> </a:t>
            </a:r>
            <a:r>
              <a:rPr lang="en-US" sz="11500" dirty="0" err="1"/>
              <a:t>phòng</a:t>
            </a:r>
            <a:r>
              <a:rPr lang="en-US" sz="11500" dirty="0"/>
              <a:t>, </a:t>
            </a:r>
            <a:r>
              <a:rPr lang="en-US" sz="11500" dirty="0" err="1"/>
              <a:t>khuyên</a:t>
            </a:r>
            <a:r>
              <a:rPr lang="en-US" sz="11500" dirty="0"/>
              <a:t> </a:t>
            </a:r>
            <a:r>
              <a:rPr lang="en-US" sz="11500" dirty="0" err="1"/>
              <a:t>chúng</a:t>
            </a:r>
            <a:r>
              <a:rPr lang="en-US" sz="11500" dirty="0"/>
              <a:t> ta </a:t>
            </a:r>
            <a:r>
              <a:rPr lang="en-US" sz="11500" dirty="0" err="1"/>
              <a:t>biết</a:t>
            </a:r>
            <a:r>
              <a:rPr lang="en-US" sz="11500" dirty="0"/>
              <a:t> </a:t>
            </a:r>
            <a:r>
              <a:rPr lang="en-US" sz="11500" dirty="0" err="1"/>
              <a:t>ơn</a:t>
            </a:r>
            <a:r>
              <a:rPr lang="en-US" sz="11500" dirty="0"/>
              <a:t> </a:t>
            </a:r>
            <a:r>
              <a:rPr lang="en-US" sz="11500" dirty="0" err="1"/>
              <a:t>các</a:t>
            </a:r>
            <a:r>
              <a:rPr lang="en-US" sz="11500" dirty="0"/>
              <a:t> </a:t>
            </a:r>
            <a:r>
              <a:rPr lang="en-US" sz="11500" dirty="0" err="1"/>
              <a:t>chú</a:t>
            </a:r>
            <a:r>
              <a:rPr lang="en-US" sz="11500" dirty="0"/>
              <a:t> </a:t>
            </a:r>
            <a:r>
              <a:rPr lang="en-US" sz="11500" dirty="0" err="1"/>
              <a:t>bộ</a:t>
            </a:r>
            <a:r>
              <a:rPr lang="en-US" sz="11500" dirty="0"/>
              <a:t> </a:t>
            </a:r>
            <a:r>
              <a:rPr lang="en-US" sz="11500" dirty="0" err="1"/>
              <a:t>đội</a:t>
            </a:r>
            <a:r>
              <a:rPr lang="en-US" sz="11500" dirty="0"/>
              <a:t> </a:t>
            </a:r>
            <a:r>
              <a:rPr lang="en-US" sz="11500" dirty="0" err="1"/>
              <a:t>biên</a:t>
            </a:r>
            <a:r>
              <a:rPr lang="en-US" sz="11500" dirty="0"/>
              <a:t> </a:t>
            </a:r>
            <a:r>
              <a:rPr lang="en-US" sz="11500" dirty="0" err="1"/>
              <a:t>phòng</a:t>
            </a:r>
            <a:r>
              <a:rPr lang="en-US" sz="11500" dirty="0"/>
              <a:t>  </a:t>
            </a:r>
            <a:r>
              <a:rPr lang="en-US" sz="11500" dirty="0" err="1"/>
              <a:t>bảo</a:t>
            </a:r>
            <a:r>
              <a:rPr lang="en-US" sz="11500" dirty="0"/>
              <a:t> </a:t>
            </a:r>
            <a:r>
              <a:rPr lang="en-US" sz="11500" dirty="0" err="1"/>
              <a:t>vệ</a:t>
            </a:r>
            <a:r>
              <a:rPr lang="en-US" sz="11500" dirty="0"/>
              <a:t> </a:t>
            </a:r>
            <a:r>
              <a:rPr lang="en-US" sz="11500" dirty="0" err="1"/>
              <a:t>biên</a:t>
            </a:r>
            <a:r>
              <a:rPr lang="en-US" sz="11500" dirty="0"/>
              <a:t> </a:t>
            </a:r>
            <a:r>
              <a:rPr lang="en-US" sz="11500" dirty="0" err="1"/>
              <a:t>cương</a:t>
            </a:r>
            <a:r>
              <a:rPr lang="en-US" sz="11500" dirty="0"/>
              <a:t> </a:t>
            </a:r>
            <a:r>
              <a:rPr lang="en-US" sz="11500" dirty="0" err="1"/>
              <a:t>của</a:t>
            </a:r>
            <a:r>
              <a:rPr lang="en-US" sz="11500" dirty="0"/>
              <a:t> </a:t>
            </a:r>
            <a:r>
              <a:rPr lang="en-US" sz="11500" dirty="0" err="1"/>
              <a:t>Tổ</a:t>
            </a:r>
            <a:r>
              <a:rPr lang="en-US" sz="11500" dirty="0"/>
              <a:t> </a:t>
            </a:r>
            <a:r>
              <a:rPr lang="en-US" sz="11500"/>
              <a:t>quốc  </a:t>
            </a:r>
            <a:endParaRPr lang="en-US" sz="11500" dirty="0"/>
          </a:p>
        </p:txBody>
      </p:sp>
    </p:spTree>
    <p:extLst>
      <p:ext uri="{BB962C8B-B14F-4D97-AF65-F5344CB8AC3E}">
        <p14:creationId xmlns:p14="http://schemas.microsoft.com/office/powerpoint/2010/main" val="15602505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F5B32"/>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6076917"/>
            <a:chOff x="0" y="0"/>
            <a:chExt cx="24384000" cy="8102556"/>
          </a:xfrm>
        </p:grpSpPr>
        <p:pic>
          <p:nvPicPr>
            <p:cNvPr id="3" name="Picture 3"/>
            <p:cNvPicPr>
              <a:picLocks noChangeAspect="1"/>
            </p:cNvPicPr>
            <p:nvPr/>
          </p:nvPicPr>
          <p:blipFill>
            <a:blip r:embed="rId2"/>
            <a:srcRect t="20463" b="20463"/>
            <a:stretch>
              <a:fillRect/>
            </a:stretch>
          </p:blipFill>
          <p:spPr>
            <a:xfrm>
              <a:off x="0" y="0"/>
              <a:ext cx="24384000" cy="8102556"/>
            </a:xfrm>
            <a:prstGeom prst="rect">
              <a:avLst/>
            </a:prstGeom>
          </p:spPr>
        </p:pic>
      </p:grpSp>
      <p:sp>
        <p:nvSpPr>
          <p:cNvPr id="4" name="Freeform 4"/>
          <p:cNvSpPr/>
          <p:nvPr/>
        </p:nvSpPr>
        <p:spPr>
          <a:xfrm>
            <a:off x="14693598" y="5859098"/>
            <a:ext cx="3045221" cy="4721273"/>
          </a:xfrm>
          <a:custGeom>
            <a:avLst/>
            <a:gdLst/>
            <a:ahLst/>
            <a:cxnLst/>
            <a:rect l="l" t="t" r="r" b="b"/>
            <a:pathLst>
              <a:path w="3045221" h="4721273">
                <a:moveTo>
                  <a:pt x="0" y="0"/>
                </a:moveTo>
                <a:lnTo>
                  <a:pt x="3045222" y="0"/>
                </a:lnTo>
                <a:lnTo>
                  <a:pt x="3045222" y="4721274"/>
                </a:lnTo>
                <a:lnTo>
                  <a:pt x="0" y="4721274"/>
                </a:lnTo>
                <a:lnTo>
                  <a:pt x="0" y="0"/>
                </a:lnTo>
                <a:close/>
              </a:path>
            </a:pathLst>
          </a:custGeom>
          <a:blipFill>
            <a:blip r:embed="rId3"/>
            <a:stretch>
              <a:fillRect/>
            </a:stretch>
          </a:blipFill>
        </p:spPr>
        <p:txBody>
          <a:bodyPr/>
          <a:lstStyle/>
          <a:p>
            <a:endParaRPr lang="en-US"/>
          </a:p>
        </p:txBody>
      </p:sp>
      <p:sp>
        <p:nvSpPr>
          <p:cNvPr id="5" name="Freeform 5"/>
          <p:cNvSpPr/>
          <p:nvPr/>
        </p:nvSpPr>
        <p:spPr>
          <a:xfrm>
            <a:off x="12710366" y="7076564"/>
            <a:ext cx="2259956" cy="3503808"/>
          </a:xfrm>
          <a:custGeom>
            <a:avLst/>
            <a:gdLst/>
            <a:ahLst/>
            <a:cxnLst/>
            <a:rect l="l" t="t" r="r" b="b"/>
            <a:pathLst>
              <a:path w="2259956" h="3503808">
                <a:moveTo>
                  <a:pt x="0" y="0"/>
                </a:moveTo>
                <a:lnTo>
                  <a:pt x="2259957" y="0"/>
                </a:lnTo>
                <a:lnTo>
                  <a:pt x="2259957" y="3503808"/>
                </a:lnTo>
                <a:lnTo>
                  <a:pt x="0" y="3503808"/>
                </a:lnTo>
                <a:lnTo>
                  <a:pt x="0" y="0"/>
                </a:lnTo>
                <a:close/>
              </a:path>
            </a:pathLst>
          </a:custGeom>
          <a:blipFill>
            <a:blip r:embed="rId3"/>
            <a:stretch>
              <a:fillRect/>
            </a:stretch>
          </a:blipFill>
        </p:spPr>
        <p:txBody>
          <a:bodyPr/>
          <a:lstStyle/>
          <a:p>
            <a:endParaRPr lang="en-US"/>
          </a:p>
        </p:txBody>
      </p:sp>
      <p:pic>
        <p:nvPicPr>
          <p:cNvPr id="7" name="Picture 6"/>
          <p:cNvPicPr>
            <a:picLocks noChangeAspect="1"/>
          </p:cNvPicPr>
          <p:nvPr/>
        </p:nvPicPr>
        <p:blipFill>
          <a:blip r:embed="rId4"/>
          <a:stretch>
            <a:fillRect/>
          </a:stretch>
        </p:blipFill>
        <p:spPr>
          <a:xfrm>
            <a:off x="1299104" y="5195856"/>
            <a:ext cx="9297206" cy="60477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4F5B32"/>
        </a:solidFill>
        <a:effectLst/>
      </p:bgPr>
    </p:bg>
    <p:spTree>
      <p:nvGrpSpPr>
        <p:cNvPr id="1" name=""/>
        <p:cNvGrpSpPr/>
        <p:nvPr/>
      </p:nvGrpSpPr>
      <p:grpSpPr>
        <a:xfrm>
          <a:off x="0" y="0"/>
          <a:ext cx="0" cy="0"/>
          <a:chOff x="0" y="0"/>
          <a:chExt cx="0" cy="0"/>
        </a:xfrm>
      </p:grpSpPr>
      <p:grpSp>
        <p:nvGrpSpPr>
          <p:cNvPr id="10" name="Group 2"/>
          <p:cNvGrpSpPr/>
          <p:nvPr/>
        </p:nvGrpSpPr>
        <p:grpSpPr>
          <a:xfrm>
            <a:off x="0" y="0"/>
            <a:ext cx="18288000" cy="3619500"/>
            <a:chOff x="0" y="0"/>
            <a:chExt cx="4816593" cy="1676843"/>
          </a:xfrm>
          <a:solidFill>
            <a:schemeClr val="bg2"/>
          </a:solidFill>
        </p:grpSpPr>
        <p:sp>
          <p:nvSpPr>
            <p:cNvPr id="11" name="Freeform 3"/>
            <p:cNvSpPr/>
            <p:nvPr/>
          </p:nvSpPr>
          <p:spPr>
            <a:xfrm>
              <a:off x="0" y="0"/>
              <a:ext cx="4816592" cy="1676843"/>
            </a:xfrm>
            <a:custGeom>
              <a:avLst/>
              <a:gdLst/>
              <a:ahLst/>
              <a:cxnLst/>
              <a:rect l="l" t="t" r="r" b="b"/>
              <a:pathLst>
                <a:path w="4816592" h="1676843">
                  <a:moveTo>
                    <a:pt x="0" y="0"/>
                  </a:moveTo>
                  <a:lnTo>
                    <a:pt x="4816592" y="0"/>
                  </a:lnTo>
                  <a:lnTo>
                    <a:pt x="4816592" y="1676843"/>
                  </a:lnTo>
                  <a:lnTo>
                    <a:pt x="0" y="1676843"/>
                  </a:lnTo>
                  <a:close/>
                </a:path>
              </a:pathLst>
            </a:custGeom>
            <a:grpFill/>
          </p:spPr>
          <p:txBody>
            <a:bodyPr/>
            <a:lstStyle/>
            <a:p>
              <a:endParaRPr lang="en-US"/>
            </a:p>
          </p:txBody>
        </p:sp>
        <p:sp>
          <p:nvSpPr>
            <p:cNvPr id="12" name="TextBox 4"/>
            <p:cNvSpPr txBox="1"/>
            <p:nvPr/>
          </p:nvSpPr>
          <p:spPr>
            <a:xfrm>
              <a:off x="0" y="-28575"/>
              <a:ext cx="4816593" cy="1705418"/>
            </a:xfrm>
            <a:prstGeom prst="rect">
              <a:avLst/>
            </a:prstGeom>
            <a:grpFill/>
          </p:spPr>
          <p:txBody>
            <a:bodyPr lIns="50800" tIns="50800" rIns="50800" bIns="50800" rtlCol="0" anchor="ctr"/>
            <a:lstStyle/>
            <a:p>
              <a:pPr algn="ctr">
                <a:lnSpc>
                  <a:spcPts val="2685"/>
                </a:lnSpc>
              </a:pPr>
              <a:endParaRPr/>
            </a:p>
          </p:txBody>
        </p:sp>
      </p:grpSp>
      <p:sp>
        <p:nvSpPr>
          <p:cNvPr id="14" name="Freeform 4"/>
          <p:cNvSpPr/>
          <p:nvPr/>
        </p:nvSpPr>
        <p:spPr>
          <a:xfrm>
            <a:off x="15009649" y="5676900"/>
            <a:ext cx="3045221" cy="4721273"/>
          </a:xfrm>
          <a:custGeom>
            <a:avLst/>
            <a:gdLst/>
            <a:ahLst/>
            <a:cxnLst/>
            <a:rect l="l" t="t" r="r" b="b"/>
            <a:pathLst>
              <a:path w="3045221" h="4721273">
                <a:moveTo>
                  <a:pt x="0" y="0"/>
                </a:moveTo>
                <a:lnTo>
                  <a:pt x="3045222" y="0"/>
                </a:lnTo>
                <a:lnTo>
                  <a:pt x="3045222" y="4721274"/>
                </a:lnTo>
                <a:lnTo>
                  <a:pt x="0" y="4721274"/>
                </a:lnTo>
                <a:lnTo>
                  <a:pt x="0" y="0"/>
                </a:lnTo>
                <a:close/>
              </a:path>
            </a:pathLst>
          </a:custGeom>
          <a:blipFill>
            <a:blip r:embed="rId2"/>
            <a:stretch>
              <a:fillRect/>
            </a:stretch>
          </a:blipFill>
        </p:spPr>
        <p:txBody>
          <a:bodyPr/>
          <a:lstStyle/>
          <a:p>
            <a:endParaRPr lang="en-US"/>
          </a:p>
        </p:txBody>
      </p:sp>
      <p:sp>
        <p:nvSpPr>
          <p:cNvPr id="15" name="Freeform 5"/>
          <p:cNvSpPr/>
          <p:nvPr/>
        </p:nvSpPr>
        <p:spPr>
          <a:xfrm>
            <a:off x="13026417" y="6864385"/>
            <a:ext cx="2259956" cy="3503808"/>
          </a:xfrm>
          <a:custGeom>
            <a:avLst/>
            <a:gdLst/>
            <a:ahLst/>
            <a:cxnLst/>
            <a:rect l="l" t="t" r="r" b="b"/>
            <a:pathLst>
              <a:path w="2259956" h="3503808">
                <a:moveTo>
                  <a:pt x="0" y="0"/>
                </a:moveTo>
                <a:lnTo>
                  <a:pt x="2259957" y="0"/>
                </a:lnTo>
                <a:lnTo>
                  <a:pt x="2259957" y="3503808"/>
                </a:lnTo>
                <a:lnTo>
                  <a:pt x="0" y="3503808"/>
                </a:lnTo>
                <a:lnTo>
                  <a:pt x="0" y="0"/>
                </a:lnTo>
                <a:close/>
              </a:path>
            </a:pathLst>
          </a:custGeom>
          <a:blipFill>
            <a:blip r:embed="rId2"/>
            <a:stretch>
              <a:fillRect/>
            </a:stretch>
          </a:blipFill>
        </p:spPr>
        <p:txBody>
          <a:bodyPr/>
          <a:lstStyle/>
          <a:p>
            <a:endParaRPr lang="en-US"/>
          </a:p>
        </p:txBody>
      </p:sp>
      <p:sp>
        <p:nvSpPr>
          <p:cNvPr id="8" name="Rectangle 7"/>
          <p:cNvSpPr/>
          <p:nvPr/>
        </p:nvSpPr>
        <p:spPr>
          <a:xfrm>
            <a:off x="86910" y="1125432"/>
            <a:ext cx="17983200" cy="1938992"/>
          </a:xfrm>
          <a:prstGeom prst="rect">
            <a:avLst/>
          </a:prstGeom>
        </p:spPr>
        <p:txBody>
          <a:bodyPr wrap="square">
            <a:spAutoFit/>
          </a:bodyPr>
          <a:lstStyle/>
          <a:p>
            <a:pPr algn="ctr"/>
            <a:r>
              <a:rPr lang="vi-VN" sz="6000" b="1" dirty="0">
                <a:solidFill>
                  <a:srgbClr val="000000"/>
                </a:solidFill>
                <a:latin typeface="Cambria" panose="02040503050406030204" pitchFamily="18" charset="0"/>
                <a:ea typeface="Cambria" panose="02040503050406030204" pitchFamily="18" charset="0"/>
              </a:rPr>
              <a:t>Câu 1: Tìm trong bài các câu thơ có sử dụng biện pháp so sánh.</a:t>
            </a:r>
          </a:p>
        </p:txBody>
      </p:sp>
      <p:grpSp>
        <p:nvGrpSpPr>
          <p:cNvPr id="3" name="Group 2"/>
          <p:cNvGrpSpPr/>
          <p:nvPr/>
        </p:nvGrpSpPr>
        <p:grpSpPr>
          <a:xfrm>
            <a:off x="-1219200" y="4744932"/>
            <a:ext cx="8572500" cy="5715000"/>
            <a:chOff x="-1219200" y="4744932"/>
            <a:chExt cx="8572500" cy="5715000"/>
          </a:xfrm>
        </p:grpSpPr>
        <p:pic>
          <p:nvPicPr>
            <p:cNvPr id="1026" name="Picture 2" descr="Рисунок Картинка Корзинка – Telegraph"/>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333" b="90000" l="10000" r="90000"/>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219200" y="4744932"/>
              <a:ext cx="8572500" cy="5715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243048" y="5791619"/>
              <a:ext cx="4127021" cy="1323439"/>
            </a:xfrm>
            <a:prstGeom prst="rect">
              <a:avLst/>
            </a:prstGeom>
          </p:spPr>
          <p:txBody>
            <a:bodyPr wrap="square">
              <a:spAutoFit/>
            </a:bodyPr>
            <a:lstStyle/>
            <a:p>
              <a:pPr algn="ctr"/>
              <a:r>
                <a:rPr lang="vi-VN" sz="4000" b="1" dirty="0">
                  <a:solidFill>
                    <a:schemeClr val="bg1"/>
                  </a:solidFill>
                  <a:latin typeface="Cambria" panose="02040503050406030204" pitchFamily="18" charset="0"/>
                  <a:ea typeface="Cambria" panose="02040503050406030204" pitchFamily="18" charset="0"/>
                </a:rPr>
                <a:t>So sánh đặc điểm của sự vật</a:t>
              </a:r>
            </a:p>
          </p:txBody>
        </p:sp>
      </p:grpSp>
      <p:grpSp>
        <p:nvGrpSpPr>
          <p:cNvPr id="4" name="Group 3"/>
          <p:cNvGrpSpPr/>
          <p:nvPr/>
        </p:nvGrpSpPr>
        <p:grpSpPr>
          <a:xfrm>
            <a:off x="5903609" y="4744932"/>
            <a:ext cx="8572500" cy="5715000"/>
            <a:chOff x="5903609" y="4744932"/>
            <a:chExt cx="8572500" cy="5715000"/>
          </a:xfrm>
        </p:grpSpPr>
        <p:pic>
          <p:nvPicPr>
            <p:cNvPr id="13" name="Picture 2" descr="Рисунок Картинка Корзинка – Telegraph"/>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333" b="90000" l="10000" r="90000"/>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903609" y="4744932"/>
              <a:ext cx="8572500" cy="57150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8377837" y="6107175"/>
              <a:ext cx="4127021" cy="1200329"/>
            </a:xfrm>
            <a:prstGeom prst="rect">
              <a:avLst/>
            </a:prstGeom>
          </p:spPr>
          <p:txBody>
            <a:bodyPr wrap="square">
              <a:spAutoFit/>
            </a:bodyPr>
            <a:lstStyle/>
            <a:p>
              <a:pPr algn="ctr"/>
              <a:r>
                <a:rPr lang="vi-VN" sz="3600" b="1" dirty="0">
                  <a:solidFill>
                    <a:schemeClr val="bg1"/>
                  </a:solidFill>
                  <a:latin typeface="Cambria" panose="02040503050406030204" pitchFamily="18" charset="0"/>
                  <a:ea typeface="Cambria" panose="02040503050406030204" pitchFamily="18" charset="0"/>
                </a:rPr>
                <a:t>So sánh đặc điểm của hoạt động</a:t>
              </a:r>
            </a:p>
          </p:txBody>
        </p:sp>
      </p:grpSp>
    </p:spTree>
    <p:extLst>
      <p:ext uri="{BB962C8B-B14F-4D97-AF65-F5344CB8AC3E}">
        <p14:creationId xmlns:p14="http://schemas.microsoft.com/office/powerpoint/2010/main" val="2891802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80">
                                          <p:stCondLst>
                                            <p:cond delay="0"/>
                                          </p:stCondLst>
                                        </p:cTn>
                                        <p:tgtEl>
                                          <p:spTgt spid="3"/>
                                        </p:tgtEl>
                                      </p:cBhvr>
                                    </p:animEffect>
                                    <p:anim calcmode="lin" valueType="num">
                                      <p:cBhvr>
                                        <p:cTn id="1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gtEl>
                                      </p:cBhvr>
                                      <p:to x="100000" y="60000"/>
                                    </p:animScale>
                                    <p:animScale>
                                      <p:cBhvr>
                                        <p:cTn id="20" dur="166" decel="50000">
                                          <p:stCondLst>
                                            <p:cond delay="676"/>
                                          </p:stCondLst>
                                        </p:cTn>
                                        <p:tgtEl>
                                          <p:spTgt spid="3"/>
                                        </p:tgtEl>
                                      </p:cBhvr>
                                      <p:to x="100000" y="100000"/>
                                    </p:animScale>
                                    <p:animScale>
                                      <p:cBhvr>
                                        <p:cTn id="21" dur="26">
                                          <p:stCondLst>
                                            <p:cond delay="1312"/>
                                          </p:stCondLst>
                                        </p:cTn>
                                        <p:tgtEl>
                                          <p:spTgt spid="3"/>
                                        </p:tgtEl>
                                      </p:cBhvr>
                                      <p:to x="100000" y="80000"/>
                                    </p:animScale>
                                    <p:animScale>
                                      <p:cBhvr>
                                        <p:cTn id="22" dur="166" decel="50000">
                                          <p:stCondLst>
                                            <p:cond delay="1338"/>
                                          </p:stCondLst>
                                        </p:cTn>
                                        <p:tgtEl>
                                          <p:spTgt spid="3"/>
                                        </p:tgtEl>
                                      </p:cBhvr>
                                      <p:to x="100000" y="100000"/>
                                    </p:animScale>
                                    <p:animScale>
                                      <p:cBhvr>
                                        <p:cTn id="23" dur="26">
                                          <p:stCondLst>
                                            <p:cond delay="1642"/>
                                          </p:stCondLst>
                                        </p:cTn>
                                        <p:tgtEl>
                                          <p:spTgt spid="3"/>
                                        </p:tgtEl>
                                      </p:cBhvr>
                                      <p:to x="100000" y="90000"/>
                                    </p:animScale>
                                    <p:animScale>
                                      <p:cBhvr>
                                        <p:cTn id="24" dur="166" decel="50000">
                                          <p:stCondLst>
                                            <p:cond delay="1668"/>
                                          </p:stCondLst>
                                        </p:cTn>
                                        <p:tgtEl>
                                          <p:spTgt spid="3"/>
                                        </p:tgtEl>
                                      </p:cBhvr>
                                      <p:to x="100000" y="100000"/>
                                    </p:animScale>
                                    <p:animScale>
                                      <p:cBhvr>
                                        <p:cTn id="25" dur="26">
                                          <p:stCondLst>
                                            <p:cond delay="1808"/>
                                          </p:stCondLst>
                                        </p:cTn>
                                        <p:tgtEl>
                                          <p:spTgt spid="3"/>
                                        </p:tgtEl>
                                      </p:cBhvr>
                                      <p:to x="100000" y="95000"/>
                                    </p:animScale>
                                    <p:animScale>
                                      <p:cBhvr>
                                        <p:cTn id="26" dur="166" decel="50000">
                                          <p:stCondLst>
                                            <p:cond delay="1834"/>
                                          </p:stCondLst>
                                        </p:cTn>
                                        <p:tgtEl>
                                          <p:spTgt spid="3"/>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80">
                                          <p:stCondLst>
                                            <p:cond delay="0"/>
                                          </p:stCondLst>
                                        </p:cTn>
                                        <p:tgtEl>
                                          <p:spTgt spid="4"/>
                                        </p:tgtEl>
                                      </p:cBhvr>
                                    </p:animEffect>
                                    <p:anim calcmode="lin" valueType="num">
                                      <p:cBhvr>
                                        <p:cTn id="3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7" dur="26">
                                          <p:stCondLst>
                                            <p:cond delay="650"/>
                                          </p:stCondLst>
                                        </p:cTn>
                                        <p:tgtEl>
                                          <p:spTgt spid="4"/>
                                        </p:tgtEl>
                                      </p:cBhvr>
                                      <p:to x="100000" y="60000"/>
                                    </p:animScale>
                                    <p:animScale>
                                      <p:cBhvr>
                                        <p:cTn id="38" dur="166" decel="50000">
                                          <p:stCondLst>
                                            <p:cond delay="676"/>
                                          </p:stCondLst>
                                        </p:cTn>
                                        <p:tgtEl>
                                          <p:spTgt spid="4"/>
                                        </p:tgtEl>
                                      </p:cBhvr>
                                      <p:to x="100000" y="100000"/>
                                    </p:animScale>
                                    <p:animScale>
                                      <p:cBhvr>
                                        <p:cTn id="39" dur="26">
                                          <p:stCondLst>
                                            <p:cond delay="1312"/>
                                          </p:stCondLst>
                                        </p:cTn>
                                        <p:tgtEl>
                                          <p:spTgt spid="4"/>
                                        </p:tgtEl>
                                      </p:cBhvr>
                                      <p:to x="100000" y="80000"/>
                                    </p:animScale>
                                    <p:animScale>
                                      <p:cBhvr>
                                        <p:cTn id="40" dur="166" decel="50000">
                                          <p:stCondLst>
                                            <p:cond delay="1338"/>
                                          </p:stCondLst>
                                        </p:cTn>
                                        <p:tgtEl>
                                          <p:spTgt spid="4"/>
                                        </p:tgtEl>
                                      </p:cBhvr>
                                      <p:to x="100000" y="100000"/>
                                    </p:animScale>
                                    <p:animScale>
                                      <p:cBhvr>
                                        <p:cTn id="41" dur="26">
                                          <p:stCondLst>
                                            <p:cond delay="1642"/>
                                          </p:stCondLst>
                                        </p:cTn>
                                        <p:tgtEl>
                                          <p:spTgt spid="4"/>
                                        </p:tgtEl>
                                      </p:cBhvr>
                                      <p:to x="100000" y="90000"/>
                                    </p:animScale>
                                    <p:animScale>
                                      <p:cBhvr>
                                        <p:cTn id="42" dur="166" decel="50000">
                                          <p:stCondLst>
                                            <p:cond delay="1668"/>
                                          </p:stCondLst>
                                        </p:cTn>
                                        <p:tgtEl>
                                          <p:spTgt spid="4"/>
                                        </p:tgtEl>
                                      </p:cBhvr>
                                      <p:to x="100000" y="100000"/>
                                    </p:animScale>
                                    <p:animScale>
                                      <p:cBhvr>
                                        <p:cTn id="43" dur="26">
                                          <p:stCondLst>
                                            <p:cond delay="1808"/>
                                          </p:stCondLst>
                                        </p:cTn>
                                        <p:tgtEl>
                                          <p:spTgt spid="4"/>
                                        </p:tgtEl>
                                      </p:cBhvr>
                                      <p:to x="100000" y="95000"/>
                                    </p:animScale>
                                    <p:animScale>
                                      <p:cBhvr>
                                        <p:cTn id="4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4F5B32"/>
        </a:solidFill>
        <a:effectLst/>
      </p:bgPr>
    </p:bg>
    <p:spTree>
      <p:nvGrpSpPr>
        <p:cNvPr id="1" name=""/>
        <p:cNvGrpSpPr/>
        <p:nvPr/>
      </p:nvGrpSpPr>
      <p:grpSpPr>
        <a:xfrm>
          <a:off x="0" y="0"/>
          <a:ext cx="0" cy="0"/>
          <a:chOff x="0" y="0"/>
          <a:chExt cx="0" cy="0"/>
        </a:xfrm>
      </p:grpSpPr>
      <p:grpSp>
        <p:nvGrpSpPr>
          <p:cNvPr id="10" name="Group 2"/>
          <p:cNvGrpSpPr/>
          <p:nvPr/>
        </p:nvGrpSpPr>
        <p:grpSpPr>
          <a:xfrm>
            <a:off x="0" y="0"/>
            <a:ext cx="18288000" cy="3619500"/>
            <a:chOff x="0" y="0"/>
            <a:chExt cx="4816593" cy="1676843"/>
          </a:xfrm>
          <a:solidFill>
            <a:schemeClr val="bg2"/>
          </a:solidFill>
        </p:grpSpPr>
        <p:sp>
          <p:nvSpPr>
            <p:cNvPr id="11" name="Freeform 3"/>
            <p:cNvSpPr/>
            <p:nvPr/>
          </p:nvSpPr>
          <p:spPr>
            <a:xfrm>
              <a:off x="0" y="0"/>
              <a:ext cx="4816592" cy="1676843"/>
            </a:xfrm>
            <a:custGeom>
              <a:avLst/>
              <a:gdLst/>
              <a:ahLst/>
              <a:cxnLst/>
              <a:rect l="l" t="t" r="r" b="b"/>
              <a:pathLst>
                <a:path w="4816592" h="1676843">
                  <a:moveTo>
                    <a:pt x="0" y="0"/>
                  </a:moveTo>
                  <a:lnTo>
                    <a:pt x="4816592" y="0"/>
                  </a:lnTo>
                  <a:lnTo>
                    <a:pt x="4816592" y="1676843"/>
                  </a:lnTo>
                  <a:lnTo>
                    <a:pt x="0" y="1676843"/>
                  </a:lnTo>
                  <a:close/>
                </a:path>
              </a:pathLst>
            </a:custGeom>
            <a:grpFill/>
          </p:spPr>
          <p:txBody>
            <a:bodyPr/>
            <a:lstStyle/>
            <a:p>
              <a:endParaRPr lang="en-US"/>
            </a:p>
          </p:txBody>
        </p:sp>
        <p:sp>
          <p:nvSpPr>
            <p:cNvPr id="12" name="TextBox 4"/>
            <p:cNvSpPr txBox="1"/>
            <p:nvPr/>
          </p:nvSpPr>
          <p:spPr>
            <a:xfrm>
              <a:off x="0" y="-28575"/>
              <a:ext cx="4816593" cy="1705418"/>
            </a:xfrm>
            <a:prstGeom prst="rect">
              <a:avLst/>
            </a:prstGeom>
            <a:grpFill/>
          </p:spPr>
          <p:txBody>
            <a:bodyPr lIns="50800" tIns="50800" rIns="50800" bIns="50800" rtlCol="0" anchor="ctr"/>
            <a:lstStyle/>
            <a:p>
              <a:pPr algn="ctr">
                <a:lnSpc>
                  <a:spcPts val="2685"/>
                </a:lnSpc>
              </a:pPr>
              <a:endParaRPr/>
            </a:p>
          </p:txBody>
        </p:sp>
      </p:grpSp>
      <p:sp>
        <p:nvSpPr>
          <p:cNvPr id="14" name="Freeform 4"/>
          <p:cNvSpPr/>
          <p:nvPr/>
        </p:nvSpPr>
        <p:spPr>
          <a:xfrm>
            <a:off x="15009649" y="5676900"/>
            <a:ext cx="3045221" cy="4721273"/>
          </a:xfrm>
          <a:custGeom>
            <a:avLst/>
            <a:gdLst/>
            <a:ahLst/>
            <a:cxnLst/>
            <a:rect l="l" t="t" r="r" b="b"/>
            <a:pathLst>
              <a:path w="3045221" h="4721273">
                <a:moveTo>
                  <a:pt x="0" y="0"/>
                </a:moveTo>
                <a:lnTo>
                  <a:pt x="3045222" y="0"/>
                </a:lnTo>
                <a:lnTo>
                  <a:pt x="3045222" y="4721274"/>
                </a:lnTo>
                <a:lnTo>
                  <a:pt x="0" y="4721274"/>
                </a:lnTo>
                <a:lnTo>
                  <a:pt x="0" y="0"/>
                </a:lnTo>
                <a:close/>
              </a:path>
            </a:pathLst>
          </a:custGeom>
          <a:blipFill>
            <a:blip r:embed="rId2"/>
            <a:stretch>
              <a:fillRect/>
            </a:stretch>
          </a:blipFill>
        </p:spPr>
        <p:txBody>
          <a:bodyPr/>
          <a:lstStyle/>
          <a:p>
            <a:endParaRPr lang="en-US"/>
          </a:p>
        </p:txBody>
      </p:sp>
      <p:sp>
        <p:nvSpPr>
          <p:cNvPr id="15" name="Freeform 5"/>
          <p:cNvSpPr/>
          <p:nvPr/>
        </p:nvSpPr>
        <p:spPr>
          <a:xfrm>
            <a:off x="13026417" y="6864385"/>
            <a:ext cx="2259956" cy="3503808"/>
          </a:xfrm>
          <a:custGeom>
            <a:avLst/>
            <a:gdLst/>
            <a:ahLst/>
            <a:cxnLst/>
            <a:rect l="l" t="t" r="r" b="b"/>
            <a:pathLst>
              <a:path w="2259956" h="3503808">
                <a:moveTo>
                  <a:pt x="0" y="0"/>
                </a:moveTo>
                <a:lnTo>
                  <a:pt x="2259957" y="0"/>
                </a:lnTo>
                <a:lnTo>
                  <a:pt x="2259957" y="3503808"/>
                </a:lnTo>
                <a:lnTo>
                  <a:pt x="0" y="3503808"/>
                </a:lnTo>
                <a:lnTo>
                  <a:pt x="0" y="0"/>
                </a:lnTo>
                <a:close/>
              </a:path>
            </a:pathLst>
          </a:custGeom>
          <a:blipFill>
            <a:blip r:embed="rId2"/>
            <a:stretch>
              <a:fillRect/>
            </a:stretch>
          </a:blipFill>
        </p:spPr>
        <p:txBody>
          <a:bodyPr/>
          <a:lstStyle/>
          <a:p>
            <a:endParaRPr lang="en-US"/>
          </a:p>
        </p:txBody>
      </p:sp>
      <p:sp>
        <p:nvSpPr>
          <p:cNvPr id="8" name="Rectangle 7"/>
          <p:cNvSpPr/>
          <p:nvPr/>
        </p:nvSpPr>
        <p:spPr>
          <a:xfrm>
            <a:off x="86910" y="1125432"/>
            <a:ext cx="17983200" cy="1938992"/>
          </a:xfrm>
          <a:prstGeom prst="rect">
            <a:avLst/>
          </a:prstGeom>
        </p:spPr>
        <p:txBody>
          <a:bodyPr wrap="square">
            <a:spAutoFit/>
          </a:bodyPr>
          <a:lstStyle/>
          <a:p>
            <a:pPr algn="ctr"/>
            <a:r>
              <a:rPr lang="vi-VN" sz="6000" b="1" dirty="0">
                <a:solidFill>
                  <a:srgbClr val="000000"/>
                </a:solidFill>
                <a:latin typeface="Cambria" panose="02040503050406030204" pitchFamily="18" charset="0"/>
                <a:ea typeface="Cambria" panose="02040503050406030204" pitchFamily="18" charset="0"/>
              </a:rPr>
              <a:t>Câu 1: Tìm trong bài các câu thơ có sử dụng biện pháp so sánh.</a:t>
            </a:r>
          </a:p>
        </p:txBody>
      </p:sp>
      <p:grpSp>
        <p:nvGrpSpPr>
          <p:cNvPr id="3" name="Group 2"/>
          <p:cNvGrpSpPr/>
          <p:nvPr/>
        </p:nvGrpSpPr>
        <p:grpSpPr>
          <a:xfrm>
            <a:off x="-1219200" y="4744932"/>
            <a:ext cx="8572500" cy="5715000"/>
            <a:chOff x="-1219200" y="4744932"/>
            <a:chExt cx="8572500" cy="5715000"/>
          </a:xfrm>
        </p:grpSpPr>
        <p:pic>
          <p:nvPicPr>
            <p:cNvPr id="1026" name="Picture 2" descr="Рисунок Картинка Корзинка – Telegraph"/>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333" b="90000" l="10000" r="90000"/>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219200" y="4744932"/>
              <a:ext cx="8572500" cy="5715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243048" y="5791619"/>
              <a:ext cx="4127021" cy="1323439"/>
            </a:xfrm>
            <a:prstGeom prst="rect">
              <a:avLst/>
            </a:prstGeom>
          </p:spPr>
          <p:txBody>
            <a:bodyPr wrap="square">
              <a:spAutoFit/>
            </a:bodyPr>
            <a:lstStyle/>
            <a:p>
              <a:pPr algn="ctr"/>
              <a:r>
                <a:rPr lang="vi-VN" sz="4000" b="1" dirty="0">
                  <a:solidFill>
                    <a:schemeClr val="bg1"/>
                  </a:solidFill>
                  <a:latin typeface="Cambria" panose="02040503050406030204" pitchFamily="18" charset="0"/>
                  <a:ea typeface="Cambria" panose="02040503050406030204" pitchFamily="18" charset="0"/>
                </a:rPr>
                <a:t>So sánh đặc điểm của sự vật</a:t>
              </a:r>
            </a:p>
          </p:txBody>
        </p:sp>
      </p:grpSp>
      <p:sp>
        <p:nvSpPr>
          <p:cNvPr id="5" name="Rectangle 4"/>
          <p:cNvSpPr/>
          <p:nvPr/>
        </p:nvSpPr>
        <p:spPr>
          <a:xfrm>
            <a:off x="5567519" y="6003020"/>
            <a:ext cx="7538026" cy="830997"/>
          </a:xfrm>
          <a:prstGeom prst="rect">
            <a:avLst/>
          </a:prstGeom>
        </p:spPr>
        <p:txBody>
          <a:bodyPr wrap="none">
            <a:spAutoFit/>
          </a:bodyPr>
          <a:lstStyle/>
          <a:p>
            <a:pPr algn="just"/>
            <a:r>
              <a:rPr lang="vi-VN" sz="4800" b="1" dirty="0">
                <a:solidFill>
                  <a:schemeClr val="bg1"/>
                </a:solidFill>
                <a:latin typeface="Cambria" panose="02040503050406030204" pitchFamily="18" charset="0"/>
                <a:ea typeface="Cambria" panose="02040503050406030204" pitchFamily="18" charset="0"/>
              </a:rPr>
              <a:t>+ Chân ngựa như sắt thép.</a:t>
            </a:r>
          </a:p>
        </p:txBody>
      </p:sp>
      <p:sp>
        <p:nvSpPr>
          <p:cNvPr id="18" name="Rectangle 17"/>
          <p:cNvSpPr/>
          <p:nvPr/>
        </p:nvSpPr>
        <p:spPr>
          <a:xfrm>
            <a:off x="6115044" y="7737505"/>
            <a:ext cx="6442982" cy="830997"/>
          </a:xfrm>
          <a:prstGeom prst="rect">
            <a:avLst/>
          </a:prstGeom>
        </p:spPr>
        <p:txBody>
          <a:bodyPr wrap="none">
            <a:spAutoFit/>
          </a:bodyPr>
          <a:lstStyle/>
          <a:p>
            <a:pPr algn="just"/>
            <a:r>
              <a:rPr lang="vi-VN" sz="4800" b="1" dirty="0">
                <a:solidFill>
                  <a:schemeClr val="bg1"/>
                </a:solidFill>
                <a:latin typeface="Cambria" panose="02040503050406030204" pitchFamily="18" charset="0"/>
                <a:ea typeface="Cambria" panose="02040503050406030204" pitchFamily="18" charset="0"/>
              </a:rPr>
              <a:t>+ Vó ngựa như có mắt.</a:t>
            </a:r>
          </a:p>
        </p:txBody>
      </p:sp>
    </p:spTree>
    <p:extLst>
      <p:ext uri="{BB962C8B-B14F-4D97-AF65-F5344CB8AC3E}">
        <p14:creationId xmlns:p14="http://schemas.microsoft.com/office/powerpoint/2010/main" val="8362006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8">
                                            <p:txEl>
                                              <p:pRg st="0" end="0"/>
                                            </p:txEl>
                                          </p:spTgt>
                                        </p:tgtEl>
                                        <p:attrNameLst>
                                          <p:attrName>style.visibility</p:attrName>
                                        </p:attrNameLst>
                                      </p:cBhvr>
                                      <p:to>
                                        <p:strVal val="visible"/>
                                      </p:to>
                                    </p:set>
                                    <p:anim calcmode="lin" valueType="num">
                                      <p:cBhvr additive="base">
                                        <p:cTn id="31" dur="5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4F5B32"/>
        </a:solidFill>
        <a:effectLst/>
      </p:bgPr>
    </p:bg>
    <p:spTree>
      <p:nvGrpSpPr>
        <p:cNvPr id="1" name=""/>
        <p:cNvGrpSpPr/>
        <p:nvPr/>
      </p:nvGrpSpPr>
      <p:grpSpPr>
        <a:xfrm>
          <a:off x="0" y="0"/>
          <a:ext cx="0" cy="0"/>
          <a:chOff x="0" y="0"/>
          <a:chExt cx="0" cy="0"/>
        </a:xfrm>
      </p:grpSpPr>
      <p:grpSp>
        <p:nvGrpSpPr>
          <p:cNvPr id="10" name="Group 2"/>
          <p:cNvGrpSpPr/>
          <p:nvPr/>
        </p:nvGrpSpPr>
        <p:grpSpPr>
          <a:xfrm>
            <a:off x="0" y="0"/>
            <a:ext cx="18288000" cy="3619500"/>
            <a:chOff x="0" y="0"/>
            <a:chExt cx="4816593" cy="1676843"/>
          </a:xfrm>
          <a:solidFill>
            <a:schemeClr val="bg2"/>
          </a:solidFill>
        </p:grpSpPr>
        <p:sp>
          <p:nvSpPr>
            <p:cNvPr id="11" name="Freeform 3"/>
            <p:cNvSpPr/>
            <p:nvPr/>
          </p:nvSpPr>
          <p:spPr>
            <a:xfrm>
              <a:off x="0" y="0"/>
              <a:ext cx="4816592" cy="1676843"/>
            </a:xfrm>
            <a:custGeom>
              <a:avLst/>
              <a:gdLst/>
              <a:ahLst/>
              <a:cxnLst/>
              <a:rect l="l" t="t" r="r" b="b"/>
              <a:pathLst>
                <a:path w="4816592" h="1676843">
                  <a:moveTo>
                    <a:pt x="0" y="0"/>
                  </a:moveTo>
                  <a:lnTo>
                    <a:pt x="4816592" y="0"/>
                  </a:lnTo>
                  <a:lnTo>
                    <a:pt x="4816592" y="1676843"/>
                  </a:lnTo>
                  <a:lnTo>
                    <a:pt x="0" y="1676843"/>
                  </a:lnTo>
                  <a:close/>
                </a:path>
              </a:pathLst>
            </a:custGeom>
            <a:grpFill/>
          </p:spPr>
          <p:txBody>
            <a:bodyPr/>
            <a:lstStyle/>
            <a:p>
              <a:endParaRPr lang="en-US"/>
            </a:p>
          </p:txBody>
        </p:sp>
        <p:sp>
          <p:nvSpPr>
            <p:cNvPr id="12" name="TextBox 4"/>
            <p:cNvSpPr txBox="1"/>
            <p:nvPr/>
          </p:nvSpPr>
          <p:spPr>
            <a:xfrm>
              <a:off x="0" y="-28575"/>
              <a:ext cx="4816593" cy="1705418"/>
            </a:xfrm>
            <a:prstGeom prst="rect">
              <a:avLst/>
            </a:prstGeom>
            <a:grpFill/>
          </p:spPr>
          <p:txBody>
            <a:bodyPr lIns="50800" tIns="50800" rIns="50800" bIns="50800" rtlCol="0" anchor="ctr"/>
            <a:lstStyle/>
            <a:p>
              <a:pPr algn="ctr">
                <a:lnSpc>
                  <a:spcPts val="2685"/>
                </a:lnSpc>
              </a:pPr>
              <a:endParaRPr/>
            </a:p>
          </p:txBody>
        </p:sp>
      </p:grpSp>
      <p:sp>
        <p:nvSpPr>
          <p:cNvPr id="14" name="Freeform 4"/>
          <p:cNvSpPr/>
          <p:nvPr/>
        </p:nvSpPr>
        <p:spPr>
          <a:xfrm>
            <a:off x="15009649" y="5676900"/>
            <a:ext cx="3045221" cy="4721273"/>
          </a:xfrm>
          <a:custGeom>
            <a:avLst/>
            <a:gdLst/>
            <a:ahLst/>
            <a:cxnLst/>
            <a:rect l="l" t="t" r="r" b="b"/>
            <a:pathLst>
              <a:path w="3045221" h="4721273">
                <a:moveTo>
                  <a:pt x="0" y="0"/>
                </a:moveTo>
                <a:lnTo>
                  <a:pt x="3045222" y="0"/>
                </a:lnTo>
                <a:lnTo>
                  <a:pt x="3045222" y="4721274"/>
                </a:lnTo>
                <a:lnTo>
                  <a:pt x="0" y="4721274"/>
                </a:lnTo>
                <a:lnTo>
                  <a:pt x="0" y="0"/>
                </a:lnTo>
                <a:close/>
              </a:path>
            </a:pathLst>
          </a:custGeom>
          <a:blipFill>
            <a:blip r:embed="rId2"/>
            <a:stretch>
              <a:fillRect/>
            </a:stretch>
          </a:blipFill>
        </p:spPr>
        <p:txBody>
          <a:bodyPr/>
          <a:lstStyle/>
          <a:p>
            <a:endParaRPr lang="en-US"/>
          </a:p>
        </p:txBody>
      </p:sp>
      <p:sp>
        <p:nvSpPr>
          <p:cNvPr id="15" name="Freeform 5"/>
          <p:cNvSpPr/>
          <p:nvPr/>
        </p:nvSpPr>
        <p:spPr>
          <a:xfrm>
            <a:off x="13026417" y="6864385"/>
            <a:ext cx="2259956" cy="3503808"/>
          </a:xfrm>
          <a:custGeom>
            <a:avLst/>
            <a:gdLst/>
            <a:ahLst/>
            <a:cxnLst/>
            <a:rect l="l" t="t" r="r" b="b"/>
            <a:pathLst>
              <a:path w="2259956" h="3503808">
                <a:moveTo>
                  <a:pt x="0" y="0"/>
                </a:moveTo>
                <a:lnTo>
                  <a:pt x="2259957" y="0"/>
                </a:lnTo>
                <a:lnTo>
                  <a:pt x="2259957" y="3503808"/>
                </a:lnTo>
                <a:lnTo>
                  <a:pt x="0" y="3503808"/>
                </a:lnTo>
                <a:lnTo>
                  <a:pt x="0" y="0"/>
                </a:lnTo>
                <a:close/>
              </a:path>
            </a:pathLst>
          </a:custGeom>
          <a:blipFill>
            <a:blip r:embed="rId2"/>
            <a:stretch>
              <a:fillRect/>
            </a:stretch>
          </a:blipFill>
        </p:spPr>
        <p:txBody>
          <a:bodyPr/>
          <a:lstStyle/>
          <a:p>
            <a:endParaRPr lang="en-US"/>
          </a:p>
        </p:txBody>
      </p:sp>
      <p:sp>
        <p:nvSpPr>
          <p:cNvPr id="2" name="Rectangle 1"/>
          <p:cNvSpPr/>
          <p:nvPr/>
        </p:nvSpPr>
        <p:spPr>
          <a:xfrm>
            <a:off x="5598636" y="6586846"/>
            <a:ext cx="7427781" cy="2800767"/>
          </a:xfrm>
          <a:prstGeom prst="rect">
            <a:avLst/>
          </a:prstGeom>
        </p:spPr>
        <p:txBody>
          <a:bodyPr wrap="square">
            <a:spAutoFit/>
          </a:bodyPr>
          <a:lstStyle/>
          <a:p>
            <a:pPr algn="just"/>
            <a:r>
              <a:rPr lang="vi-VN" sz="4400" b="1" dirty="0">
                <a:solidFill>
                  <a:schemeClr val="bg1"/>
                </a:solidFill>
                <a:latin typeface="Cambria" panose="02040503050406030204" pitchFamily="18" charset="0"/>
                <a:ea typeface="Cambria" panose="02040503050406030204" pitchFamily="18" charset="0"/>
              </a:rPr>
              <a:t> </a:t>
            </a:r>
          </a:p>
          <a:p>
            <a:pPr algn="just"/>
            <a:r>
              <a:rPr lang="vi-VN" sz="4400" b="1" dirty="0">
                <a:solidFill>
                  <a:schemeClr val="bg1"/>
                </a:solidFill>
                <a:latin typeface="Cambria" panose="02040503050406030204" pitchFamily="18" charset="0"/>
                <a:ea typeface="Cambria" panose="02040503050406030204" pitchFamily="18" charset="0"/>
              </a:rPr>
              <a:t>+ Ngựa phăm phăm bốn vó </a:t>
            </a:r>
          </a:p>
          <a:p>
            <a:pPr algn="just"/>
            <a:r>
              <a:rPr lang="vi-VN" sz="4400" b="1" dirty="0">
                <a:solidFill>
                  <a:schemeClr val="bg1"/>
                </a:solidFill>
                <a:latin typeface="Cambria" panose="02040503050406030204" pitchFamily="18" charset="0"/>
                <a:ea typeface="Cambria" panose="02040503050406030204" pitchFamily="18" charset="0"/>
              </a:rPr>
              <a:t>Như băm xuống mặt đường.</a:t>
            </a:r>
          </a:p>
          <a:p>
            <a:endParaRPr lang="en-US" sz="4400" b="1" dirty="0">
              <a:solidFill>
                <a:schemeClr val="bg1"/>
              </a:solidFill>
              <a:latin typeface="Cambria" panose="02040503050406030204" pitchFamily="18" charset="0"/>
              <a:ea typeface="Cambria" panose="02040503050406030204" pitchFamily="18" charset="0"/>
            </a:endParaRPr>
          </a:p>
        </p:txBody>
      </p:sp>
      <p:sp>
        <p:nvSpPr>
          <p:cNvPr id="8" name="Rectangle 7"/>
          <p:cNvSpPr/>
          <p:nvPr/>
        </p:nvSpPr>
        <p:spPr>
          <a:xfrm>
            <a:off x="86910" y="1125432"/>
            <a:ext cx="17983200" cy="1938992"/>
          </a:xfrm>
          <a:prstGeom prst="rect">
            <a:avLst/>
          </a:prstGeom>
        </p:spPr>
        <p:txBody>
          <a:bodyPr wrap="square">
            <a:spAutoFit/>
          </a:bodyPr>
          <a:lstStyle/>
          <a:p>
            <a:pPr algn="ctr"/>
            <a:r>
              <a:rPr lang="vi-VN" sz="6000" b="1" dirty="0">
                <a:solidFill>
                  <a:srgbClr val="000000"/>
                </a:solidFill>
                <a:latin typeface="Cambria" panose="02040503050406030204" pitchFamily="18" charset="0"/>
                <a:ea typeface="Cambria" panose="02040503050406030204" pitchFamily="18" charset="0"/>
              </a:rPr>
              <a:t>Câu 1: Tìm trong bài các câu thơ có sử dụng biện pháp so sánh.</a:t>
            </a:r>
          </a:p>
        </p:txBody>
      </p:sp>
      <p:grpSp>
        <p:nvGrpSpPr>
          <p:cNvPr id="4" name="Group 3"/>
          <p:cNvGrpSpPr/>
          <p:nvPr/>
        </p:nvGrpSpPr>
        <p:grpSpPr>
          <a:xfrm>
            <a:off x="-1524000" y="4761796"/>
            <a:ext cx="8572500" cy="5715000"/>
            <a:chOff x="5903609" y="4744932"/>
            <a:chExt cx="8572500" cy="5715000"/>
          </a:xfrm>
        </p:grpSpPr>
        <p:pic>
          <p:nvPicPr>
            <p:cNvPr id="13" name="Picture 2" descr="Рисунок Картинка Корзинка – Telegraph"/>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333" b="90000" l="10000" r="90000"/>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903609" y="4744932"/>
              <a:ext cx="8572500" cy="57150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8377837" y="6107175"/>
              <a:ext cx="4127021" cy="1200329"/>
            </a:xfrm>
            <a:prstGeom prst="rect">
              <a:avLst/>
            </a:prstGeom>
          </p:spPr>
          <p:txBody>
            <a:bodyPr wrap="square">
              <a:spAutoFit/>
            </a:bodyPr>
            <a:lstStyle/>
            <a:p>
              <a:pPr algn="ctr"/>
              <a:r>
                <a:rPr lang="vi-VN" sz="3600" b="1" dirty="0">
                  <a:solidFill>
                    <a:schemeClr val="bg1"/>
                  </a:solidFill>
                  <a:latin typeface="Cambria" panose="02040503050406030204" pitchFamily="18" charset="0"/>
                  <a:ea typeface="Cambria" panose="02040503050406030204" pitchFamily="18" charset="0"/>
                </a:rPr>
                <a:t>So sánh đặc điểm của hoạt động</a:t>
              </a:r>
            </a:p>
          </p:txBody>
        </p:sp>
      </p:grpSp>
      <p:sp>
        <p:nvSpPr>
          <p:cNvPr id="5" name="Rectangle 4"/>
          <p:cNvSpPr/>
          <p:nvPr/>
        </p:nvSpPr>
        <p:spPr>
          <a:xfrm>
            <a:off x="5598636" y="5817405"/>
            <a:ext cx="7090724" cy="769441"/>
          </a:xfrm>
          <a:prstGeom prst="rect">
            <a:avLst/>
          </a:prstGeom>
        </p:spPr>
        <p:txBody>
          <a:bodyPr wrap="none">
            <a:spAutoFit/>
          </a:bodyPr>
          <a:lstStyle/>
          <a:p>
            <a:pPr algn="just"/>
            <a:r>
              <a:rPr lang="vi-VN" sz="4400" b="1" dirty="0">
                <a:solidFill>
                  <a:schemeClr val="bg1"/>
                </a:solidFill>
                <a:latin typeface="Cambria" panose="02040503050406030204" pitchFamily="18" charset="0"/>
                <a:ea typeface="Cambria" panose="02040503050406030204" pitchFamily="18" charset="0"/>
              </a:rPr>
              <a:t>+ Ngựa phi nhanh như bay.</a:t>
            </a:r>
          </a:p>
        </p:txBody>
      </p:sp>
    </p:spTree>
    <p:extLst>
      <p:ext uri="{BB962C8B-B14F-4D97-AF65-F5344CB8AC3E}">
        <p14:creationId xmlns:p14="http://schemas.microsoft.com/office/powerpoint/2010/main" val="35498372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F5B32"/>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6076917"/>
            <a:chOff x="0" y="0"/>
            <a:chExt cx="24384000" cy="8102556"/>
          </a:xfrm>
        </p:grpSpPr>
        <p:pic>
          <p:nvPicPr>
            <p:cNvPr id="3" name="Picture 3"/>
            <p:cNvPicPr>
              <a:picLocks noChangeAspect="1"/>
            </p:cNvPicPr>
            <p:nvPr/>
          </p:nvPicPr>
          <p:blipFill>
            <a:blip r:embed="rId2"/>
            <a:srcRect t="20463" b="20463"/>
            <a:stretch>
              <a:fillRect/>
            </a:stretch>
          </p:blipFill>
          <p:spPr>
            <a:xfrm>
              <a:off x="0" y="0"/>
              <a:ext cx="24384000" cy="8102556"/>
            </a:xfrm>
            <a:prstGeom prst="rect">
              <a:avLst/>
            </a:prstGeom>
          </p:spPr>
        </p:pic>
      </p:grpSp>
      <p:sp>
        <p:nvSpPr>
          <p:cNvPr id="4" name="Freeform 4"/>
          <p:cNvSpPr/>
          <p:nvPr/>
        </p:nvSpPr>
        <p:spPr>
          <a:xfrm>
            <a:off x="14693598" y="5859098"/>
            <a:ext cx="3045221" cy="4721273"/>
          </a:xfrm>
          <a:custGeom>
            <a:avLst/>
            <a:gdLst/>
            <a:ahLst/>
            <a:cxnLst/>
            <a:rect l="l" t="t" r="r" b="b"/>
            <a:pathLst>
              <a:path w="3045221" h="4721273">
                <a:moveTo>
                  <a:pt x="0" y="0"/>
                </a:moveTo>
                <a:lnTo>
                  <a:pt x="3045222" y="0"/>
                </a:lnTo>
                <a:lnTo>
                  <a:pt x="3045222" y="4721274"/>
                </a:lnTo>
                <a:lnTo>
                  <a:pt x="0" y="4721274"/>
                </a:lnTo>
                <a:lnTo>
                  <a:pt x="0" y="0"/>
                </a:lnTo>
                <a:close/>
              </a:path>
            </a:pathLst>
          </a:custGeom>
          <a:blipFill>
            <a:blip r:embed="rId3"/>
            <a:stretch>
              <a:fillRect/>
            </a:stretch>
          </a:blipFill>
        </p:spPr>
        <p:txBody>
          <a:bodyPr/>
          <a:lstStyle/>
          <a:p>
            <a:endParaRPr lang="en-US"/>
          </a:p>
        </p:txBody>
      </p:sp>
      <p:sp>
        <p:nvSpPr>
          <p:cNvPr id="5" name="Freeform 5"/>
          <p:cNvSpPr/>
          <p:nvPr/>
        </p:nvSpPr>
        <p:spPr>
          <a:xfrm>
            <a:off x="12710366" y="7076564"/>
            <a:ext cx="2259956" cy="3503808"/>
          </a:xfrm>
          <a:custGeom>
            <a:avLst/>
            <a:gdLst/>
            <a:ahLst/>
            <a:cxnLst/>
            <a:rect l="l" t="t" r="r" b="b"/>
            <a:pathLst>
              <a:path w="2259956" h="3503808">
                <a:moveTo>
                  <a:pt x="0" y="0"/>
                </a:moveTo>
                <a:lnTo>
                  <a:pt x="2259957" y="0"/>
                </a:lnTo>
                <a:lnTo>
                  <a:pt x="2259957" y="3503808"/>
                </a:lnTo>
                <a:lnTo>
                  <a:pt x="0" y="3503808"/>
                </a:lnTo>
                <a:lnTo>
                  <a:pt x="0" y="0"/>
                </a:lnTo>
                <a:close/>
              </a:path>
            </a:pathLst>
          </a:custGeom>
          <a:blipFill>
            <a:blip r:embed="rId3"/>
            <a:stretch>
              <a:fillRect/>
            </a:stretch>
          </a:blipFill>
        </p:spPr>
        <p:txBody>
          <a:bodyPr/>
          <a:lstStyle/>
          <a:p>
            <a:endParaRPr lang="en-US"/>
          </a:p>
        </p:txBody>
      </p:sp>
      <p:pic>
        <p:nvPicPr>
          <p:cNvPr id="7" name="Picture 6"/>
          <p:cNvPicPr>
            <a:picLocks noChangeAspect="1"/>
          </p:cNvPicPr>
          <p:nvPr/>
        </p:nvPicPr>
        <p:blipFill>
          <a:blip r:embed="rId4"/>
          <a:stretch>
            <a:fillRect/>
          </a:stretch>
        </p:blipFill>
        <p:spPr>
          <a:xfrm>
            <a:off x="821642" y="6286307"/>
            <a:ext cx="11339543" cy="40846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4F5B32"/>
        </a:solidFill>
        <a:effectLst/>
      </p:bgPr>
    </p:bg>
    <p:spTree>
      <p:nvGrpSpPr>
        <p:cNvPr id="1" name=""/>
        <p:cNvGrpSpPr/>
        <p:nvPr/>
      </p:nvGrpSpPr>
      <p:grpSpPr>
        <a:xfrm>
          <a:off x="0" y="0"/>
          <a:ext cx="0" cy="0"/>
          <a:chOff x="0" y="0"/>
          <a:chExt cx="0" cy="0"/>
        </a:xfrm>
      </p:grpSpPr>
      <p:grpSp>
        <p:nvGrpSpPr>
          <p:cNvPr id="10" name="Group 2"/>
          <p:cNvGrpSpPr/>
          <p:nvPr/>
        </p:nvGrpSpPr>
        <p:grpSpPr>
          <a:xfrm>
            <a:off x="0" y="0"/>
            <a:ext cx="18288000" cy="3619500"/>
            <a:chOff x="0" y="0"/>
            <a:chExt cx="4816593" cy="1676843"/>
          </a:xfrm>
          <a:solidFill>
            <a:schemeClr val="bg2"/>
          </a:solidFill>
        </p:grpSpPr>
        <p:sp>
          <p:nvSpPr>
            <p:cNvPr id="11" name="Freeform 3"/>
            <p:cNvSpPr/>
            <p:nvPr/>
          </p:nvSpPr>
          <p:spPr>
            <a:xfrm>
              <a:off x="0" y="0"/>
              <a:ext cx="4816592" cy="1676843"/>
            </a:xfrm>
            <a:custGeom>
              <a:avLst/>
              <a:gdLst/>
              <a:ahLst/>
              <a:cxnLst/>
              <a:rect l="l" t="t" r="r" b="b"/>
              <a:pathLst>
                <a:path w="4816592" h="1676843">
                  <a:moveTo>
                    <a:pt x="0" y="0"/>
                  </a:moveTo>
                  <a:lnTo>
                    <a:pt x="4816592" y="0"/>
                  </a:lnTo>
                  <a:lnTo>
                    <a:pt x="4816592" y="1676843"/>
                  </a:lnTo>
                  <a:lnTo>
                    <a:pt x="0" y="1676843"/>
                  </a:lnTo>
                  <a:close/>
                </a:path>
              </a:pathLst>
            </a:custGeom>
            <a:grpFill/>
          </p:spPr>
          <p:txBody>
            <a:bodyPr/>
            <a:lstStyle/>
            <a:p>
              <a:endParaRPr lang="en-US"/>
            </a:p>
          </p:txBody>
        </p:sp>
        <p:sp>
          <p:nvSpPr>
            <p:cNvPr id="12" name="TextBox 4"/>
            <p:cNvSpPr txBox="1"/>
            <p:nvPr/>
          </p:nvSpPr>
          <p:spPr>
            <a:xfrm>
              <a:off x="0" y="-28575"/>
              <a:ext cx="4816593" cy="1705418"/>
            </a:xfrm>
            <a:prstGeom prst="rect">
              <a:avLst/>
            </a:prstGeom>
            <a:grpFill/>
          </p:spPr>
          <p:txBody>
            <a:bodyPr lIns="50800" tIns="50800" rIns="50800" bIns="50800" rtlCol="0" anchor="ctr"/>
            <a:lstStyle/>
            <a:p>
              <a:pPr algn="ctr">
                <a:lnSpc>
                  <a:spcPts val="2685"/>
                </a:lnSpc>
              </a:pPr>
              <a:endParaRPr/>
            </a:p>
          </p:txBody>
        </p:sp>
      </p:grpSp>
      <p:sp>
        <p:nvSpPr>
          <p:cNvPr id="14" name="Freeform 4"/>
          <p:cNvSpPr/>
          <p:nvPr/>
        </p:nvSpPr>
        <p:spPr>
          <a:xfrm>
            <a:off x="15009649" y="5676900"/>
            <a:ext cx="3045221" cy="4721273"/>
          </a:xfrm>
          <a:custGeom>
            <a:avLst/>
            <a:gdLst/>
            <a:ahLst/>
            <a:cxnLst/>
            <a:rect l="l" t="t" r="r" b="b"/>
            <a:pathLst>
              <a:path w="3045221" h="4721273">
                <a:moveTo>
                  <a:pt x="0" y="0"/>
                </a:moveTo>
                <a:lnTo>
                  <a:pt x="3045222" y="0"/>
                </a:lnTo>
                <a:lnTo>
                  <a:pt x="3045222" y="4721274"/>
                </a:lnTo>
                <a:lnTo>
                  <a:pt x="0" y="4721274"/>
                </a:lnTo>
                <a:lnTo>
                  <a:pt x="0" y="0"/>
                </a:lnTo>
                <a:close/>
              </a:path>
            </a:pathLst>
          </a:custGeom>
          <a:blipFill>
            <a:blip r:embed="rId2"/>
            <a:stretch>
              <a:fillRect/>
            </a:stretch>
          </a:blipFill>
        </p:spPr>
        <p:txBody>
          <a:bodyPr/>
          <a:lstStyle/>
          <a:p>
            <a:endParaRPr lang="en-US"/>
          </a:p>
        </p:txBody>
      </p:sp>
      <p:sp>
        <p:nvSpPr>
          <p:cNvPr id="15" name="Freeform 5"/>
          <p:cNvSpPr/>
          <p:nvPr/>
        </p:nvSpPr>
        <p:spPr>
          <a:xfrm>
            <a:off x="13026417" y="6864385"/>
            <a:ext cx="2259956" cy="3503808"/>
          </a:xfrm>
          <a:custGeom>
            <a:avLst/>
            <a:gdLst/>
            <a:ahLst/>
            <a:cxnLst/>
            <a:rect l="l" t="t" r="r" b="b"/>
            <a:pathLst>
              <a:path w="2259956" h="3503808">
                <a:moveTo>
                  <a:pt x="0" y="0"/>
                </a:moveTo>
                <a:lnTo>
                  <a:pt x="2259957" y="0"/>
                </a:lnTo>
                <a:lnTo>
                  <a:pt x="2259957" y="3503808"/>
                </a:lnTo>
                <a:lnTo>
                  <a:pt x="0" y="3503808"/>
                </a:lnTo>
                <a:lnTo>
                  <a:pt x="0" y="0"/>
                </a:lnTo>
                <a:close/>
              </a:path>
            </a:pathLst>
          </a:custGeom>
          <a:blipFill>
            <a:blip r:embed="rId2"/>
            <a:stretch>
              <a:fillRect/>
            </a:stretch>
          </a:blipFill>
        </p:spPr>
        <p:txBody>
          <a:bodyPr/>
          <a:lstStyle/>
          <a:p>
            <a:endParaRPr lang="en-US"/>
          </a:p>
        </p:txBody>
      </p:sp>
      <p:sp>
        <p:nvSpPr>
          <p:cNvPr id="2" name="Rectangle 1"/>
          <p:cNvSpPr/>
          <p:nvPr/>
        </p:nvSpPr>
        <p:spPr>
          <a:xfrm>
            <a:off x="487679" y="7778930"/>
            <a:ext cx="12538737" cy="1446550"/>
          </a:xfrm>
          <a:prstGeom prst="rect">
            <a:avLst/>
          </a:prstGeom>
        </p:spPr>
        <p:txBody>
          <a:bodyPr wrap="square">
            <a:spAutoFit/>
          </a:bodyPr>
          <a:lstStyle/>
          <a:p>
            <a:pPr algn="just"/>
            <a:r>
              <a:rPr lang="vi-VN" sz="4400" dirty="0">
                <a:solidFill>
                  <a:srgbClr val="FFFF00"/>
                </a:solidFill>
                <a:latin typeface="Cambria" panose="02040503050406030204" pitchFamily="18" charset="0"/>
                <a:ea typeface="Cambria" panose="02040503050406030204" pitchFamily="18" charset="0"/>
              </a:rPr>
              <a:t>Câu có sử dụng biện pháp so sánh: Chú ngựa biên phòng như người bạn tốt của các anh bộ đội. </a:t>
            </a:r>
          </a:p>
        </p:txBody>
      </p:sp>
      <p:sp>
        <p:nvSpPr>
          <p:cNvPr id="3" name="Rectangle 2"/>
          <p:cNvSpPr/>
          <p:nvPr/>
        </p:nvSpPr>
        <p:spPr>
          <a:xfrm>
            <a:off x="457201" y="1023997"/>
            <a:ext cx="17068800" cy="1754326"/>
          </a:xfrm>
          <a:prstGeom prst="rect">
            <a:avLst/>
          </a:prstGeom>
        </p:spPr>
        <p:txBody>
          <a:bodyPr wrap="square">
            <a:spAutoFit/>
          </a:bodyPr>
          <a:lstStyle/>
          <a:p>
            <a:r>
              <a:rPr lang="vi-VN" sz="5400" b="1" dirty="0">
                <a:latin typeface="Cambria" panose="02040503050406030204" pitchFamily="18" charset="0"/>
                <a:ea typeface="Cambria" panose="02040503050406030204" pitchFamily="18" charset="0"/>
              </a:rPr>
              <a:t>Câu 2: Viết 2 – 3 câu về chú ngựa biên phòng, trong đó có sử dụng biện pháp so sánh.</a:t>
            </a:r>
            <a:endParaRPr lang="en-US" sz="5400" b="1" dirty="0">
              <a:latin typeface="Cambria" panose="02040503050406030204" pitchFamily="18" charset="0"/>
              <a:ea typeface="Cambria" panose="02040503050406030204" pitchFamily="18" charset="0"/>
            </a:endParaRPr>
          </a:p>
        </p:txBody>
      </p:sp>
      <p:sp>
        <p:nvSpPr>
          <p:cNvPr id="4" name="Rectangle 3"/>
          <p:cNvSpPr/>
          <p:nvPr/>
        </p:nvSpPr>
        <p:spPr>
          <a:xfrm>
            <a:off x="457200" y="4081671"/>
            <a:ext cx="12725399" cy="3046988"/>
          </a:xfrm>
          <a:prstGeom prst="rect">
            <a:avLst/>
          </a:prstGeom>
        </p:spPr>
        <p:txBody>
          <a:bodyPr wrap="square">
            <a:spAutoFit/>
          </a:bodyPr>
          <a:lstStyle/>
          <a:p>
            <a:pPr algn="just"/>
            <a:r>
              <a:rPr lang="vi-VN" sz="4800" i="1" dirty="0">
                <a:solidFill>
                  <a:schemeClr val="bg1"/>
                </a:solidFill>
                <a:latin typeface="Cambria" panose="02040503050406030204" pitchFamily="18" charset="0"/>
                <a:ea typeface="Cambria" panose="02040503050406030204" pitchFamily="18" charset="0"/>
              </a:rPr>
              <a:t>Ví dụ:</a:t>
            </a:r>
          </a:p>
          <a:p>
            <a:pPr algn="just"/>
            <a:r>
              <a:rPr lang="vi-VN" sz="4800" i="1" dirty="0">
                <a:solidFill>
                  <a:schemeClr val="bg1"/>
                </a:solidFill>
                <a:latin typeface="Cambria" panose="02040503050406030204" pitchFamily="18" charset="0"/>
                <a:ea typeface="Cambria" panose="02040503050406030204" pitchFamily="18" charset="0"/>
              </a:rPr>
              <a:t>Chú ngựa biên phòng như người bạn tốt của các anh bộ đội. Chúng đã đồng hành cùng các anh trên hành trình đi làm nhiệm vụ. </a:t>
            </a:r>
          </a:p>
        </p:txBody>
      </p:sp>
    </p:spTree>
    <p:extLst>
      <p:ext uri="{BB962C8B-B14F-4D97-AF65-F5344CB8AC3E}">
        <p14:creationId xmlns:p14="http://schemas.microsoft.com/office/powerpoint/2010/main" val="42220107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4F5B32"/>
        </a:solidFill>
        <a:effectLst/>
      </p:bgPr>
    </p:bg>
    <p:spTree>
      <p:nvGrpSpPr>
        <p:cNvPr id="1" name=""/>
        <p:cNvGrpSpPr/>
        <p:nvPr/>
      </p:nvGrpSpPr>
      <p:grpSpPr>
        <a:xfrm>
          <a:off x="0" y="0"/>
          <a:ext cx="0" cy="0"/>
          <a:chOff x="0" y="0"/>
          <a:chExt cx="0" cy="0"/>
        </a:xfrm>
      </p:grpSpPr>
      <p:grpSp>
        <p:nvGrpSpPr>
          <p:cNvPr id="2" name="Group 2"/>
          <p:cNvGrpSpPr/>
          <p:nvPr/>
        </p:nvGrpSpPr>
        <p:grpSpPr>
          <a:xfrm>
            <a:off x="-150348" y="-1054708"/>
            <a:ext cx="9455310" cy="11315700"/>
            <a:chOff x="0" y="0"/>
            <a:chExt cx="12607080" cy="15087600"/>
          </a:xfrm>
        </p:grpSpPr>
        <p:pic>
          <p:nvPicPr>
            <p:cNvPr id="3" name="Picture 3"/>
            <p:cNvPicPr>
              <a:picLocks noChangeAspect="1"/>
            </p:cNvPicPr>
            <p:nvPr/>
          </p:nvPicPr>
          <p:blipFill>
            <a:blip r:embed="rId2"/>
            <a:srcRect t="7107" b="3928"/>
            <a:stretch>
              <a:fillRect/>
            </a:stretch>
          </p:blipFill>
          <p:spPr>
            <a:xfrm>
              <a:off x="0" y="0"/>
              <a:ext cx="12607080" cy="15087600"/>
            </a:xfrm>
            <a:prstGeom prst="rect">
              <a:avLst/>
            </a:prstGeom>
          </p:spPr>
        </p:pic>
      </p:grpSp>
      <p:sp>
        <p:nvSpPr>
          <p:cNvPr id="4" name="Freeform 4"/>
          <p:cNvSpPr/>
          <p:nvPr/>
        </p:nvSpPr>
        <p:spPr>
          <a:xfrm rot="-10800000">
            <a:off x="16248792" y="492766"/>
            <a:ext cx="1662015" cy="1628775"/>
          </a:xfrm>
          <a:custGeom>
            <a:avLst/>
            <a:gdLst/>
            <a:ahLst/>
            <a:cxnLst/>
            <a:rect l="l" t="t" r="r" b="b"/>
            <a:pathLst>
              <a:path w="1662015" h="1628775">
                <a:moveTo>
                  <a:pt x="0" y="0"/>
                </a:moveTo>
                <a:lnTo>
                  <a:pt x="1662015" y="0"/>
                </a:lnTo>
                <a:lnTo>
                  <a:pt x="1662015" y="1628775"/>
                </a:lnTo>
                <a:lnTo>
                  <a:pt x="0" y="162877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rot="-10800000" flipV="1">
            <a:off x="16248792" y="8172042"/>
            <a:ext cx="1662015" cy="1628775"/>
          </a:xfrm>
          <a:custGeom>
            <a:avLst/>
            <a:gdLst/>
            <a:ahLst/>
            <a:cxnLst/>
            <a:rect l="l" t="t" r="r" b="b"/>
            <a:pathLst>
              <a:path w="1662015" h="1628775">
                <a:moveTo>
                  <a:pt x="0" y="1628775"/>
                </a:moveTo>
                <a:lnTo>
                  <a:pt x="1662015" y="1628775"/>
                </a:lnTo>
                <a:lnTo>
                  <a:pt x="1662015" y="0"/>
                </a:lnTo>
                <a:lnTo>
                  <a:pt x="0" y="0"/>
                </a:lnTo>
                <a:lnTo>
                  <a:pt x="0" y="1628775"/>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rot="1144673">
            <a:off x="15426000" y="2018511"/>
            <a:ext cx="2074167" cy="5169263"/>
          </a:xfrm>
          <a:custGeom>
            <a:avLst/>
            <a:gdLst/>
            <a:ahLst/>
            <a:cxnLst/>
            <a:rect l="l" t="t" r="r" b="b"/>
            <a:pathLst>
              <a:path w="2074167" h="5169263">
                <a:moveTo>
                  <a:pt x="0" y="0"/>
                </a:moveTo>
                <a:lnTo>
                  <a:pt x="2074167" y="0"/>
                </a:lnTo>
                <a:lnTo>
                  <a:pt x="2074167" y="5169263"/>
                </a:lnTo>
                <a:lnTo>
                  <a:pt x="0" y="5169263"/>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9519253" y="2939608"/>
            <a:ext cx="6943830" cy="3693319"/>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8000" b="0" i="0" u="none" strike="noStrike" kern="1200" cap="none" spc="0" normalizeH="0" baseline="0" noProof="0" dirty="0">
                <a:ln>
                  <a:noFill/>
                </a:ln>
                <a:solidFill>
                  <a:srgbClr val="FFFFFF"/>
                </a:solidFill>
                <a:effectLst/>
                <a:uLnTx/>
                <a:uFillTx/>
                <a:latin typeface="Noto Serif Display"/>
                <a:ea typeface="+mn-ea"/>
                <a:cs typeface="+mn-cs"/>
              </a:rPr>
              <a:t>CHÚC</a:t>
            </a:r>
            <a:r>
              <a:rPr kumimoji="0" lang="vi-VN" sz="8000" b="0" i="0" u="none" strike="noStrike" kern="1200" cap="none" spc="0" normalizeH="0" noProof="0" dirty="0">
                <a:ln>
                  <a:noFill/>
                </a:ln>
                <a:solidFill>
                  <a:srgbClr val="FFFFFF"/>
                </a:solidFill>
                <a:effectLst/>
                <a:uLnTx/>
                <a:uFillTx/>
                <a:latin typeface="Noto Serif Display"/>
                <a:ea typeface="+mn-ea"/>
                <a:cs typeface="+mn-cs"/>
              </a:rPr>
              <a:t> CÁC EM HỌC TỐT!</a:t>
            </a:r>
            <a:endParaRPr kumimoji="0" lang="en-US" sz="8000" b="0" i="0" u="none" strike="noStrike" kern="1200" cap="none" spc="0" normalizeH="0" baseline="0" noProof="0" dirty="0">
              <a:ln>
                <a:noFill/>
              </a:ln>
              <a:solidFill>
                <a:srgbClr val="FFFFFF"/>
              </a:solidFill>
              <a:effectLst/>
              <a:uLnTx/>
              <a:uFillTx/>
              <a:latin typeface="Noto Serif Display"/>
              <a:ea typeface="+mn-ea"/>
              <a:cs typeface="+mn-cs"/>
            </a:endParaRPr>
          </a:p>
        </p:txBody>
      </p:sp>
    </p:spTree>
    <p:extLst>
      <p:ext uri="{BB962C8B-B14F-4D97-AF65-F5344CB8AC3E}">
        <p14:creationId xmlns:p14="http://schemas.microsoft.com/office/powerpoint/2010/main" val="38873411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anim calcmode="lin" valueType="num">
                                      <p:cBhvr>
                                        <p:cTn id="17" dur="500" fill="hold"/>
                                        <p:tgtEl>
                                          <p:spTgt spid="4"/>
                                        </p:tgtEl>
                                        <p:attrNameLst>
                                          <p:attrName>ppt_x</p:attrName>
                                        </p:attrNameLst>
                                      </p:cBhvr>
                                      <p:tavLst>
                                        <p:tav tm="0">
                                          <p:val>
                                            <p:fltVal val="0.5"/>
                                          </p:val>
                                        </p:tav>
                                        <p:tav tm="100000">
                                          <p:val>
                                            <p:strVal val="#ppt_x"/>
                                          </p:val>
                                        </p:tav>
                                      </p:tavLst>
                                    </p:anim>
                                    <p:anim calcmode="lin" valueType="num">
                                      <p:cBhvr>
                                        <p:cTn id="18" dur="500" fill="hold"/>
                                        <p:tgtEl>
                                          <p:spTgt spid="4"/>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anim calcmode="lin" valueType="num">
                                      <p:cBhvr>
                                        <p:cTn id="24" dur="500" fill="hold"/>
                                        <p:tgtEl>
                                          <p:spTgt spid="5"/>
                                        </p:tgtEl>
                                        <p:attrNameLst>
                                          <p:attrName>ppt_x</p:attrName>
                                        </p:attrNameLst>
                                      </p:cBhvr>
                                      <p:tavLst>
                                        <p:tav tm="0">
                                          <p:val>
                                            <p:fltVal val="0.5"/>
                                          </p:val>
                                        </p:tav>
                                        <p:tav tm="100000">
                                          <p:val>
                                            <p:strVal val="#ppt_x"/>
                                          </p:val>
                                        </p:tav>
                                      </p:tavLst>
                                    </p:anim>
                                    <p:anim calcmode="lin" valueType="num">
                                      <p:cBhvr>
                                        <p:cTn id="25" dur="500" fill="hold"/>
                                        <p:tgtEl>
                                          <p:spTgt spid="5"/>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anim calcmode="lin" valueType="num">
                                      <p:cBhvr>
                                        <p:cTn id="31" dur="500" fill="hold"/>
                                        <p:tgtEl>
                                          <p:spTgt spid="6"/>
                                        </p:tgtEl>
                                        <p:attrNameLst>
                                          <p:attrName>ppt_x</p:attrName>
                                        </p:attrNameLst>
                                      </p:cBhvr>
                                      <p:tavLst>
                                        <p:tav tm="0">
                                          <p:val>
                                            <p:fltVal val="0.5"/>
                                          </p:val>
                                        </p:tav>
                                        <p:tav tm="100000">
                                          <p:val>
                                            <p:strVal val="#ppt_x"/>
                                          </p:val>
                                        </p:tav>
                                      </p:tavLst>
                                    </p:anim>
                                    <p:anim calcmode="lin" valueType="num">
                                      <p:cBhvr>
                                        <p:cTn id="32" dur="500" fill="hold"/>
                                        <p:tgtEl>
                                          <p:spTgt spid="6"/>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anim calcmode="lin" valueType="num">
                                      <p:cBhvr>
                                        <p:cTn id="38" dur="500" fill="hold"/>
                                        <p:tgtEl>
                                          <p:spTgt spid="9"/>
                                        </p:tgtEl>
                                        <p:attrNameLst>
                                          <p:attrName>ppt_x</p:attrName>
                                        </p:attrNameLst>
                                      </p:cBhvr>
                                      <p:tavLst>
                                        <p:tav tm="0">
                                          <p:val>
                                            <p:fltVal val="0.5"/>
                                          </p:val>
                                        </p:tav>
                                        <p:tav tm="100000">
                                          <p:val>
                                            <p:strVal val="#ppt_x"/>
                                          </p:val>
                                        </p:tav>
                                      </p:tavLst>
                                    </p:anim>
                                    <p:anim calcmode="lin" valueType="num">
                                      <p:cBhvr>
                                        <p:cTn id="39"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CEBE2"/>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8036404" cy="10287000"/>
            <a:chOff x="0" y="0"/>
            <a:chExt cx="10715206" cy="13716000"/>
          </a:xfrm>
        </p:grpSpPr>
        <p:pic>
          <p:nvPicPr>
            <p:cNvPr id="3" name="Picture 3"/>
            <p:cNvPicPr>
              <a:picLocks noChangeAspect="1"/>
            </p:cNvPicPr>
            <p:nvPr/>
          </p:nvPicPr>
          <p:blipFill>
            <a:blip r:embed="rId2"/>
            <a:srcRect t="2422" b="2422"/>
            <a:stretch>
              <a:fillRect/>
            </a:stretch>
          </p:blipFill>
          <p:spPr>
            <a:xfrm>
              <a:off x="0" y="0"/>
              <a:ext cx="10715206" cy="13716000"/>
            </a:xfrm>
            <a:prstGeom prst="rect">
              <a:avLst/>
            </a:prstGeom>
          </p:spPr>
        </p:pic>
      </p:grpSp>
      <p:grpSp>
        <p:nvGrpSpPr>
          <p:cNvPr id="4" name="Group 4"/>
          <p:cNvGrpSpPr/>
          <p:nvPr/>
        </p:nvGrpSpPr>
        <p:grpSpPr>
          <a:xfrm>
            <a:off x="-359676" y="0"/>
            <a:ext cx="719351" cy="10287000"/>
            <a:chOff x="0" y="0"/>
            <a:chExt cx="189459" cy="2709333"/>
          </a:xfrm>
        </p:grpSpPr>
        <p:sp>
          <p:nvSpPr>
            <p:cNvPr id="5" name="Freeform 5"/>
            <p:cNvSpPr/>
            <p:nvPr/>
          </p:nvSpPr>
          <p:spPr>
            <a:xfrm>
              <a:off x="0" y="0"/>
              <a:ext cx="189459" cy="2709333"/>
            </a:xfrm>
            <a:custGeom>
              <a:avLst/>
              <a:gdLst/>
              <a:ahLst/>
              <a:cxnLst/>
              <a:rect l="l" t="t" r="r" b="b"/>
              <a:pathLst>
                <a:path w="189459" h="2709333">
                  <a:moveTo>
                    <a:pt x="0" y="0"/>
                  </a:moveTo>
                  <a:lnTo>
                    <a:pt x="189459" y="0"/>
                  </a:lnTo>
                  <a:lnTo>
                    <a:pt x="189459" y="2709333"/>
                  </a:lnTo>
                  <a:lnTo>
                    <a:pt x="0" y="2709333"/>
                  </a:lnTo>
                  <a:close/>
                </a:path>
              </a:pathLst>
            </a:custGeom>
            <a:solidFill>
              <a:srgbClr val="4F5B32"/>
            </a:solidFill>
          </p:spPr>
          <p:txBody>
            <a:bodyPr/>
            <a:lstStyle/>
            <a:p>
              <a:endParaRPr lang="en-US"/>
            </a:p>
          </p:txBody>
        </p:sp>
        <p:sp>
          <p:nvSpPr>
            <p:cNvPr id="6" name="TextBox 6"/>
            <p:cNvSpPr txBox="1"/>
            <p:nvPr/>
          </p:nvSpPr>
          <p:spPr>
            <a:xfrm>
              <a:off x="0" y="-28575"/>
              <a:ext cx="189459" cy="2737908"/>
            </a:xfrm>
            <a:prstGeom prst="rect">
              <a:avLst/>
            </a:prstGeom>
          </p:spPr>
          <p:txBody>
            <a:bodyPr lIns="50800" tIns="50800" rIns="50800" bIns="50800" rtlCol="0" anchor="ctr"/>
            <a:lstStyle/>
            <a:p>
              <a:pPr algn="ctr">
                <a:lnSpc>
                  <a:spcPts val="2685"/>
                </a:lnSpc>
              </a:pPr>
              <a:endParaRPr/>
            </a:p>
          </p:txBody>
        </p:sp>
      </p:grpSp>
      <p:sp>
        <p:nvSpPr>
          <p:cNvPr id="7" name="AutoShape 7"/>
          <p:cNvSpPr/>
          <p:nvPr/>
        </p:nvSpPr>
        <p:spPr>
          <a:xfrm>
            <a:off x="10370817" y="1115335"/>
            <a:ext cx="7031333" cy="0"/>
          </a:xfrm>
          <a:prstGeom prst="line">
            <a:avLst/>
          </a:prstGeom>
          <a:ln w="38100" cap="flat">
            <a:solidFill>
              <a:srgbClr val="4F5B32"/>
            </a:solidFill>
            <a:prstDash val="solid"/>
            <a:headEnd type="none" w="sm" len="sm"/>
            <a:tailEnd type="diamond" w="lg" len="lg"/>
          </a:ln>
        </p:spPr>
        <p:txBody>
          <a:bodyPr/>
          <a:lstStyle/>
          <a:p>
            <a:endParaRPr lang="en-US"/>
          </a:p>
        </p:txBody>
      </p:sp>
      <p:sp>
        <p:nvSpPr>
          <p:cNvPr id="8" name="TextBox 8"/>
          <p:cNvSpPr txBox="1"/>
          <p:nvPr/>
        </p:nvSpPr>
        <p:spPr>
          <a:xfrm>
            <a:off x="8253766" y="1581649"/>
            <a:ext cx="4655381" cy="2262542"/>
          </a:xfrm>
          <a:prstGeom prst="rect">
            <a:avLst/>
          </a:prstGeom>
        </p:spPr>
        <p:txBody>
          <a:bodyPr lIns="0" tIns="0" rIns="0" bIns="0" rtlCol="0" anchor="t">
            <a:spAutoFit/>
          </a:bodyPr>
          <a:lstStyle/>
          <a:p>
            <a:pPr algn="just">
              <a:lnSpc>
                <a:spcPts val="4479"/>
              </a:lnSpc>
            </a:pPr>
            <a:r>
              <a:rPr lang="en-US" sz="3199" dirty="0" err="1">
                <a:solidFill>
                  <a:srgbClr val="000000"/>
                </a:solidFill>
                <a:latin typeface="TT Commons Pro"/>
              </a:rPr>
              <a:t>Chú</a:t>
            </a:r>
            <a:r>
              <a:rPr lang="en-US" sz="3199" dirty="0">
                <a:solidFill>
                  <a:srgbClr val="000000"/>
                </a:solidFill>
                <a:latin typeface="TT Commons Pro"/>
              </a:rPr>
              <a:t> </a:t>
            </a:r>
            <a:r>
              <a:rPr lang="en-US" sz="3199" dirty="0" err="1">
                <a:solidFill>
                  <a:srgbClr val="000000"/>
                </a:solidFill>
                <a:latin typeface="TT Commons Pro"/>
              </a:rPr>
              <a:t>bộ</a:t>
            </a:r>
            <a:r>
              <a:rPr lang="en-US" sz="3199" dirty="0">
                <a:solidFill>
                  <a:srgbClr val="000000"/>
                </a:solidFill>
                <a:latin typeface="TT Commons Pro"/>
              </a:rPr>
              <a:t> </a:t>
            </a:r>
            <a:r>
              <a:rPr lang="en-US" sz="3199" dirty="0" err="1">
                <a:solidFill>
                  <a:srgbClr val="000000"/>
                </a:solidFill>
                <a:latin typeface="TT Commons Pro"/>
              </a:rPr>
              <a:t>đội</a:t>
            </a:r>
            <a:r>
              <a:rPr lang="en-US" sz="3199" dirty="0">
                <a:solidFill>
                  <a:srgbClr val="000000"/>
                </a:solidFill>
                <a:latin typeface="TT Commons Pro"/>
              </a:rPr>
              <a:t> </a:t>
            </a:r>
            <a:r>
              <a:rPr lang="en-US" sz="3199" dirty="0" err="1">
                <a:solidFill>
                  <a:srgbClr val="000000"/>
                </a:solidFill>
                <a:latin typeface="TT Commons Pro"/>
              </a:rPr>
              <a:t>biên</a:t>
            </a:r>
            <a:r>
              <a:rPr lang="en-US" sz="3199" dirty="0">
                <a:solidFill>
                  <a:srgbClr val="000000"/>
                </a:solidFill>
                <a:latin typeface="TT Commons Pro"/>
              </a:rPr>
              <a:t> </a:t>
            </a:r>
            <a:r>
              <a:rPr lang="en-US" sz="3199" dirty="0" err="1">
                <a:solidFill>
                  <a:srgbClr val="000000"/>
                </a:solidFill>
                <a:latin typeface="TT Commons Pro"/>
              </a:rPr>
              <a:t>phòng</a:t>
            </a:r>
            <a:endParaRPr lang="en-US" sz="3199" dirty="0">
              <a:solidFill>
                <a:srgbClr val="000000"/>
              </a:solidFill>
              <a:latin typeface="TT Commons Pro"/>
            </a:endParaRPr>
          </a:p>
          <a:p>
            <a:pPr algn="just">
              <a:lnSpc>
                <a:spcPts val="4479"/>
              </a:lnSpc>
            </a:pPr>
            <a:r>
              <a:rPr lang="en-US" sz="3199" dirty="0" err="1">
                <a:solidFill>
                  <a:srgbClr val="000000"/>
                </a:solidFill>
                <a:latin typeface="TT Commons Pro"/>
              </a:rPr>
              <a:t>Rạp</a:t>
            </a:r>
            <a:r>
              <a:rPr lang="en-US" sz="3199" dirty="0">
                <a:solidFill>
                  <a:srgbClr val="000000"/>
                </a:solidFill>
                <a:latin typeface="TT Commons Pro"/>
              </a:rPr>
              <a:t> </a:t>
            </a:r>
            <a:r>
              <a:rPr lang="en-US" sz="3199" dirty="0" err="1">
                <a:solidFill>
                  <a:srgbClr val="000000"/>
                </a:solidFill>
                <a:latin typeface="TT Commons Pro"/>
              </a:rPr>
              <a:t>mình</a:t>
            </a:r>
            <a:r>
              <a:rPr lang="en-US" sz="3199" dirty="0">
                <a:solidFill>
                  <a:srgbClr val="000000"/>
                </a:solidFill>
                <a:latin typeface="TT Commons Pro"/>
              </a:rPr>
              <a:t> </a:t>
            </a:r>
            <a:r>
              <a:rPr lang="en-US" sz="3199" dirty="0" err="1">
                <a:solidFill>
                  <a:srgbClr val="000000"/>
                </a:solidFill>
                <a:latin typeface="TT Commons Pro"/>
              </a:rPr>
              <a:t>trên</a:t>
            </a:r>
            <a:r>
              <a:rPr lang="en-US" sz="3199" dirty="0">
                <a:solidFill>
                  <a:srgbClr val="000000"/>
                </a:solidFill>
                <a:latin typeface="TT Commons Pro"/>
              </a:rPr>
              <a:t> </a:t>
            </a:r>
            <a:r>
              <a:rPr lang="en-US" sz="3199" dirty="0" err="1">
                <a:solidFill>
                  <a:srgbClr val="000000"/>
                </a:solidFill>
                <a:latin typeface="TT Commons Pro"/>
              </a:rPr>
              <a:t>lưng</a:t>
            </a:r>
            <a:r>
              <a:rPr lang="en-US" sz="3199" dirty="0">
                <a:solidFill>
                  <a:srgbClr val="000000"/>
                </a:solidFill>
                <a:latin typeface="TT Commons Pro"/>
              </a:rPr>
              <a:t> </a:t>
            </a:r>
            <a:r>
              <a:rPr lang="en-US" sz="3199" dirty="0" err="1">
                <a:solidFill>
                  <a:srgbClr val="000000"/>
                </a:solidFill>
                <a:latin typeface="TT Commons Pro"/>
              </a:rPr>
              <a:t>ngựa</a:t>
            </a:r>
            <a:endParaRPr lang="en-US" sz="3199" dirty="0">
              <a:solidFill>
                <a:srgbClr val="000000"/>
              </a:solidFill>
              <a:latin typeface="TT Commons Pro"/>
            </a:endParaRPr>
          </a:p>
          <a:p>
            <a:pPr algn="just">
              <a:lnSpc>
                <a:spcPts val="4479"/>
              </a:lnSpc>
            </a:pPr>
            <a:r>
              <a:rPr lang="en-US" sz="3199" dirty="0" err="1">
                <a:solidFill>
                  <a:srgbClr val="000000"/>
                </a:solidFill>
                <a:latin typeface="TT Commons Pro"/>
              </a:rPr>
              <a:t>Ngựa</a:t>
            </a:r>
            <a:r>
              <a:rPr lang="en-US" sz="3199" dirty="0">
                <a:solidFill>
                  <a:srgbClr val="000000"/>
                </a:solidFill>
                <a:latin typeface="TT Commons Pro"/>
              </a:rPr>
              <a:t> phi </a:t>
            </a:r>
            <a:r>
              <a:rPr lang="en-US" sz="3199" dirty="0" err="1">
                <a:solidFill>
                  <a:srgbClr val="000000"/>
                </a:solidFill>
                <a:latin typeface="TT Commons Pro"/>
              </a:rPr>
              <a:t>nhanh</a:t>
            </a:r>
            <a:r>
              <a:rPr lang="en-US" sz="3199" dirty="0">
                <a:solidFill>
                  <a:srgbClr val="000000"/>
                </a:solidFill>
                <a:latin typeface="TT Commons Pro"/>
              </a:rPr>
              <a:t> </a:t>
            </a:r>
            <a:r>
              <a:rPr lang="en-US" sz="3199" dirty="0" err="1">
                <a:solidFill>
                  <a:srgbClr val="000000"/>
                </a:solidFill>
                <a:latin typeface="TT Commons Pro"/>
              </a:rPr>
              <a:t>như</a:t>
            </a:r>
            <a:r>
              <a:rPr lang="en-US" sz="3199" dirty="0">
                <a:solidFill>
                  <a:srgbClr val="000000"/>
                </a:solidFill>
                <a:latin typeface="TT Commons Pro"/>
              </a:rPr>
              <a:t> bay</a:t>
            </a:r>
          </a:p>
          <a:p>
            <a:pPr algn="just">
              <a:lnSpc>
                <a:spcPts val="4479"/>
              </a:lnSpc>
            </a:pPr>
            <a:r>
              <a:rPr lang="en-US" sz="3199" dirty="0" err="1">
                <a:solidFill>
                  <a:srgbClr val="000000"/>
                </a:solidFill>
                <a:latin typeface="TT Commons Pro"/>
              </a:rPr>
              <a:t>Cả</a:t>
            </a:r>
            <a:r>
              <a:rPr lang="en-US" sz="3199" dirty="0">
                <a:solidFill>
                  <a:srgbClr val="000000"/>
                </a:solidFill>
                <a:latin typeface="TT Commons Pro"/>
              </a:rPr>
              <a:t> </a:t>
            </a:r>
            <a:r>
              <a:rPr lang="en-US" sz="3199" dirty="0" err="1">
                <a:solidFill>
                  <a:srgbClr val="000000"/>
                </a:solidFill>
                <a:latin typeface="TT Commons Pro"/>
              </a:rPr>
              <a:t>cánh</a:t>
            </a:r>
            <a:r>
              <a:rPr lang="en-US" sz="3199" dirty="0">
                <a:solidFill>
                  <a:srgbClr val="000000"/>
                </a:solidFill>
                <a:latin typeface="TT Commons Pro"/>
              </a:rPr>
              <a:t> </a:t>
            </a:r>
            <a:r>
              <a:rPr lang="en-US" sz="3199" dirty="0" err="1">
                <a:solidFill>
                  <a:srgbClr val="000000"/>
                </a:solidFill>
                <a:latin typeface="TT Commons Pro"/>
              </a:rPr>
              <a:t>rừng</a:t>
            </a:r>
            <a:r>
              <a:rPr lang="en-US" sz="3199" dirty="0">
                <a:solidFill>
                  <a:srgbClr val="000000"/>
                </a:solidFill>
                <a:latin typeface="TT Commons Pro"/>
              </a:rPr>
              <a:t> </a:t>
            </a:r>
            <a:r>
              <a:rPr lang="en-US" sz="3199" dirty="0" err="1">
                <a:solidFill>
                  <a:srgbClr val="000000"/>
                </a:solidFill>
                <a:latin typeface="TT Commons Pro"/>
              </a:rPr>
              <a:t>nổi</a:t>
            </a:r>
            <a:r>
              <a:rPr lang="en-US" sz="3199" dirty="0">
                <a:solidFill>
                  <a:srgbClr val="000000"/>
                </a:solidFill>
                <a:latin typeface="TT Commons Pro"/>
              </a:rPr>
              <a:t> </a:t>
            </a:r>
            <a:r>
              <a:rPr lang="en-US" sz="3199" dirty="0" err="1">
                <a:solidFill>
                  <a:srgbClr val="000000"/>
                </a:solidFill>
                <a:latin typeface="TT Commons Pro"/>
              </a:rPr>
              <a:t>gió</a:t>
            </a:r>
            <a:r>
              <a:rPr lang="en-US" sz="3199" dirty="0">
                <a:solidFill>
                  <a:srgbClr val="000000"/>
                </a:solidFill>
                <a:latin typeface="TT Commons Pro"/>
              </a:rPr>
              <a:t>.</a:t>
            </a:r>
          </a:p>
        </p:txBody>
      </p:sp>
      <p:sp>
        <p:nvSpPr>
          <p:cNvPr id="9" name="TextBox 9"/>
          <p:cNvSpPr txBox="1"/>
          <p:nvPr/>
        </p:nvSpPr>
        <p:spPr>
          <a:xfrm>
            <a:off x="9870026" y="8616"/>
            <a:ext cx="7858709" cy="1087669"/>
          </a:xfrm>
          <a:prstGeom prst="rect">
            <a:avLst/>
          </a:prstGeom>
        </p:spPr>
        <p:txBody>
          <a:bodyPr lIns="0" tIns="0" rIns="0" bIns="0" rtlCol="0" anchor="t">
            <a:spAutoFit/>
          </a:bodyPr>
          <a:lstStyle/>
          <a:p>
            <a:pPr>
              <a:lnSpc>
                <a:spcPts val="8819"/>
              </a:lnSpc>
              <a:spcBef>
                <a:spcPct val="0"/>
              </a:spcBef>
            </a:pPr>
            <a:r>
              <a:rPr lang="en-US" sz="6299">
                <a:solidFill>
                  <a:srgbClr val="717935"/>
                </a:solidFill>
                <a:latin typeface="Blacker Sans Text Bold"/>
              </a:rPr>
              <a:t>NGỰA BIÊN PHÒNG</a:t>
            </a:r>
          </a:p>
        </p:txBody>
      </p:sp>
      <p:sp>
        <p:nvSpPr>
          <p:cNvPr id="10" name="TextBox 10"/>
          <p:cNvSpPr txBox="1"/>
          <p:nvPr/>
        </p:nvSpPr>
        <p:spPr>
          <a:xfrm>
            <a:off x="8253766" y="4642632"/>
            <a:ext cx="5066869" cy="2262542"/>
          </a:xfrm>
          <a:prstGeom prst="rect">
            <a:avLst/>
          </a:prstGeom>
        </p:spPr>
        <p:txBody>
          <a:bodyPr lIns="0" tIns="0" rIns="0" bIns="0" rtlCol="0" anchor="t">
            <a:spAutoFit/>
          </a:bodyPr>
          <a:lstStyle/>
          <a:p>
            <a:pPr algn="just">
              <a:lnSpc>
                <a:spcPts val="4479"/>
              </a:lnSpc>
            </a:pPr>
            <a:r>
              <a:rPr lang="en-US" sz="3199" dirty="0" err="1">
                <a:solidFill>
                  <a:srgbClr val="000000"/>
                </a:solidFill>
                <a:latin typeface="TT Commons Pro"/>
              </a:rPr>
              <a:t>Ngựa</a:t>
            </a:r>
            <a:r>
              <a:rPr lang="en-US" sz="3199" dirty="0">
                <a:solidFill>
                  <a:srgbClr val="000000"/>
                </a:solidFill>
                <a:latin typeface="TT Commons Pro"/>
              </a:rPr>
              <a:t> </a:t>
            </a:r>
            <a:r>
              <a:rPr lang="en-US" sz="3199" dirty="0" err="1">
                <a:solidFill>
                  <a:srgbClr val="000000"/>
                </a:solidFill>
                <a:latin typeface="TT Commons Pro"/>
              </a:rPr>
              <a:t>phăm</a:t>
            </a:r>
            <a:r>
              <a:rPr lang="en-US" sz="3199" dirty="0">
                <a:solidFill>
                  <a:srgbClr val="000000"/>
                </a:solidFill>
                <a:latin typeface="TT Commons Pro"/>
              </a:rPr>
              <a:t> </a:t>
            </a:r>
            <a:r>
              <a:rPr lang="en-US" sz="3199" dirty="0" err="1">
                <a:solidFill>
                  <a:srgbClr val="000000"/>
                </a:solidFill>
                <a:latin typeface="TT Commons Pro"/>
              </a:rPr>
              <a:t>phăm</a:t>
            </a:r>
            <a:r>
              <a:rPr lang="en-US" sz="3199" dirty="0">
                <a:solidFill>
                  <a:srgbClr val="000000"/>
                </a:solidFill>
                <a:latin typeface="TT Commons Pro"/>
              </a:rPr>
              <a:t> </a:t>
            </a:r>
            <a:r>
              <a:rPr lang="en-US" sz="3199" dirty="0" err="1">
                <a:solidFill>
                  <a:srgbClr val="000000"/>
                </a:solidFill>
                <a:latin typeface="TT Commons Pro"/>
              </a:rPr>
              <a:t>bốn</a:t>
            </a:r>
            <a:r>
              <a:rPr lang="en-US" sz="3199" dirty="0">
                <a:solidFill>
                  <a:srgbClr val="000000"/>
                </a:solidFill>
                <a:latin typeface="TT Commons Pro"/>
              </a:rPr>
              <a:t> </a:t>
            </a:r>
            <a:r>
              <a:rPr lang="en-US" sz="3199" dirty="0" err="1">
                <a:solidFill>
                  <a:srgbClr val="000000"/>
                </a:solidFill>
                <a:latin typeface="TT Commons Pro"/>
              </a:rPr>
              <a:t>vó</a:t>
            </a:r>
            <a:endParaRPr lang="en-US" sz="3199" dirty="0">
              <a:solidFill>
                <a:srgbClr val="000000"/>
              </a:solidFill>
              <a:latin typeface="TT Commons Pro"/>
            </a:endParaRPr>
          </a:p>
          <a:p>
            <a:pPr algn="just">
              <a:lnSpc>
                <a:spcPts val="4479"/>
              </a:lnSpc>
            </a:pPr>
            <a:r>
              <a:rPr lang="en-US" sz="3199" dirty="0" err="1">
                <a:solidFill>
                  <a:srgbClr val="000000"/>
                </a:solidFill>
                <a:latin typeface="TT Commons Pro"/>
              </a:rPr>
              <a:t>Như</a:t>
            </a:r>
            <a:r>
              <a:rPr lang="en-US" sz="3199" dirty="0">
                <a:solidFill>
                  <a:srgbClr val="000000"/>
                </a:solidFill>
                <a:latin typeface="TT Commons Pro"/>
              </a:rPr>
              <a:t> </a:t>
            </a:r>
            <a:r>
              <a:rPr lang="en-US" sz="3199" dirty="0" err="1">
                <a:solidFill>
                  <a:srgbClr val="000000"/>
                </a:solidFill>
                <a:latin typeface="TT Commons Pro"/>
              </a:rPr>
              <a:t>băm</a:t>
            </a:r>
            <a:r>
              <a:rPr lang="en-US" sz="3199" dirty="0">
                <a:solidFill>
                  <a:srgbClr val="000000"/>
                </a:solidFill>
                <a:latin typeface="TT Commons Pro"/>
              </a:rPr>
              <a:t> </a:t>
            </a:r>
            <a:r>
              <a:rPr lang="en-US" sz="3199" dirty="0" err="1">
                <a:solidFill>
                  <a:srgbClr val="000000"/>
                </a:solidFill>
                <a:latin typeface="TT Commons Pro"/>
              </a:rPr>
              <a:t>xuống</a:t>
            </a:r>
            <a:r>
              <a:rPr lang="en-US" sz="3199" dirty="0">
                <a:solidFill>
                  <a:srgbClr val="000000"/>
                </a:solidFill>
                <a:latin typeface="TT Commons Pro"/>
              </a:rPr>
              <a:t> </a:t>
            </a:r>
            <a:r>
              <a:rPr lang="en-US" sz="3199" dirty="0" err="1">
                <a:solidFill>
                  <a:srgbClr val="000000"/>
                </a:solidFill>
                <a:latin typeface="TT Commons Pro"/>
              </a:rPr>
              <a:t>mặt</a:t>
            </a:r>
            <a:r>
              <a:rPr lang="en-US" sz="3199" dirty="0">
                <a:solidFill>
                  <a:srgbClr val="000000"/>
                </a:solidFill>
                <a:latin typeface="TT Commons Pro"/>
              </a:rPr>
              <a:t> </a:t>
            </a:r>
            <a:r>
              <a:rPr lang="en-US" sz="3199" dirty="0" err="1">
                <a:solidFill>
                  <a:srgbClr val="000000"/>
                </a:solidFill>
                <a:latin typeface="TT Commons Pro"/>
              </a:rPr>
              <a:t>đường</a:t>
            </a:r>
            <a:endParaRPr lang="en-US" sz="3199" dirty="0">
              <a:solidFill>
                <a:srgbClr val="000000"/>
              </a:solidFill>
              <a:latin typeface="TT Commons Pro"/>
            </a:endParaRPr>
          </a:p>
          <a:p>
            <a:pPr algn="just">
              <a:lnSpc>
                <a:spcPts val="4479"/>
              </a:lnSpc>
            </a:pPr>
            <a:r>
              <a:rPr lang="en-US" sz="3199" dirty="0" err="1">
                <a:solidFill>
                  <a:srgbClr val="000000"/>
                </a:solidFill>
                <a:latin typeface="TT Commons Pro"/>
              </a:rPr>
              <a:t>Mặc</a:t>
            </a:r>
            <a:r>
              <a:rPr lang="en-US" sz="3199" dirty="0">
                <a:solidFill>
                  <a:srgbClr val="000000"/>
                </a:solidFill>
                <a:latin typeface="TT Commons Pro"/>
              </a:rPr>
              <a:t> </a:t>
            </a:r>
            <a:r>
              <a:rPr lang="en-US" sz="3199" dirty="0" err="1">
                <a:solidFill>
                  <a:srgbClr val="000000"/>
                </a:solidFill>
                <a:latin typeface="TT Commons Pro"/>
              </a:rPr>
              <a:t>sớm</a:t>
            </a:r>
            <a:r>
              <a:rPr lang="en-US" sz="3199" dirty="0">
                <a:solidFill>
                  <a:srgbClr val="000000"/>
                </a:solidFill>
                <a:latin typeface="TT Commons Pro"/>
              </a:rPr>
              <a:t> </a:t>
            </a:r>
            <a:r>
              <a:rPr lang="en-US" sz="3199" dirty="0" err="1">
                <a:solidFill>
                  <a:srgbClr val="000000"/>
                </a:solidFill>
                <a:latin typeface="TT Commons Pro"/>
              </a:rPr>
              <a:t>rừng</a:t>
            </a:r>
            <a:r>
              <a:rPr lang="en-US" sz="3199" dirty="0">
                <a:solidFill>
                  <a:srgbClr val="000000"/>
                </a:solidFill>
                <a:latin typeface="TT Commons Pro"/>
              </a:rPr>
              <a:t> </a:t>
            </a:r>
            <a:r>
              <a:rPr lang="en-US" sz="3199" dirty="0" err="1">
                <a:solidFill>
                  <a:srgbClr val="000000"/>
                </a:solidFill>
                <a:latin typeface="TT Commons Pro"/>
              </a:rPr>
              <a:t>mù</a:t>
            </a:r>
            <a:r>
              <a:rPr lang="en-US" sz="3199" dirty="0">
                <a:solidFill>
                  <a:srgbClr val="000000"/>
                </a:solidFill>
                <a:latin typeface="TT Commons Pro"/>
              </a:rPr>
              <a:t> </a:t>
            </a:r>
            <a:r>
              <a:rPr lang="en-US" sz="3199" dirty="0" err="1">
                <a:solidFill>
                  <a:srgbClr val="000000"/>
                </a:solidFill>
                <a:latin typeface="TT Commons Pro"/>
              </a:rPr>
              <a:t>sương</a:t>
            </a:r>
            <a:endParaRPr lang="en-US" sz="3199" dirty="0">
              <a:solidFill>
                <a:srgbClr val="000000"/>
              </a:solidFill>
              <a:latin typeface="TT Commons Pro"/>
            </a:endParaRPr>
          </a:p>
          <a:p>
            <a:pPr algn="just">
              <a:lnSpc>
                <a:spcPts val="4479"/>
              </a:lnSpc>
            </a:pPr>
            <a:r>
              <a:rPr lang="en-US" sz="3199" dirty="0" err="1">
                <a:solidFill>
                  <a:srgbClr val="000000"/>
                </a:solidFill>
                <a:latin typeface="TT Commons Pro"/>
              </a:rPr>
              <a:t>Mặc</a:t>
            </a:r>
            <a:r>
              <a:rPr lang="en-US" sz="3199" dirty="0">
                <a:solidFill>
                  <a:srgbClr val="000000"/>
                </a:solidFill>
                <a:latin typeface="TT Commons Pro"/>
              </a:rPr>
              <a:t> </a:t>
            </a:r>
            <a:r>
              <a:rPr lang="en-US" sz="3199" dirty="0" err="1">
                <a:solidFill>
                  <a:srgbClr val="000000"/>
                </a:solidFill>
                <a:latin typeface="TT Commons Pro"/>
              </a:rPr>
              <a:t>đêm</a:t>
            </a:r>
            <a:r>
              <a:rPr lang="en-US" sz="3199" dirty="0">
                <a:solidFill>
                  <a:srgbClr val="000000"/>
                </a:solidFill>
                <a:latin typeface="TT Commons Pro"/>
              </a:rPr>
              <a:t> </a:t>
            </a:r>
            <a:r>
              <a:rPr lang="en-US" sz="3199" dirty="0" err="1">
                <a:solidFill>
                  <a:srgbClr val="000000"/>
                </a:solidFill>
                <a:latin typeface="TT Commons Pro"/>
              </a:rPr>
              <a:t>đông</a:t>
            </a:r>
            <a:r>
              <a:rPr lang="en-US" sz="3199" dirty="0">
                <a:solidFill>
                  <a:srgbClr val="000000"/>
                </a:solidFill>
                <a:latin typeface="TT Commons Pro"/>
              </a:rPr>
              <a:t> </a:t>
            </a:r>
            <a:r>
              <a:rPr lang="en-US" sz="3199" dirty="0" err="1">
                <a:solidFill>
                  <a:srgbClr val="000000"/>
                </a:solidFill>
                <a:latin typeface="TT Commons Pro"/>
              </a:rPr>
              <a:t>giá</a:t>
            </a:r>
            <a:r>
              <a:rPr lang="en-US" sz="3199" dirty="0">
                <a:solidFill>
                  <a:srgbClr val="000000"/>
                </a:solidFill>
                <a:latin typeface="TT Commons Pro"/>
              </a:rPr>
              <a:t> </a:t>
            </a:r>
            <a:r>
              <a:rPr lang="en-US" sz="3199" dirty="0" err="1">
                <a:solidFill>
                  <a:srgbClr val="000000"/>
                </a:solidFill>
                <a:latin typeface="TT Commons Pro"/>
              </a:rPr>
              <a:t>buốt</a:t>
            </a:r>
            <a:r>
              <a:rPr lang="en-US" sz="3199" dirty="0">
                <a:solidFill>
                  <a:srgbClr val="000000"/>
                </a:solidFill>
                <a:latin typeface="TT Commons Pro"/>
              </a:rPr>
              <a:t>.</a:t>
            </a:r>
          </a:p>
        </p:txBody>
      </p:sp>
      <p:sp>
        <p:nvSpPr>
          <p:cNvPr id="11" name="TextBox 11"/>
          <p:cNvSpPr txBox="1"/>
          <p:nvPr/>
        </p:nvSpPr>
        <p:spPr>
          <a:xfrm>
            <a:off x="8253766" y="7827492"/>
            <a:ext cx="4655381" cy="2839624"/>
          </a:xfrm>
          <a:prstGeom prst="rect">
            <a:avLst/>
          </a:prstGeom>
        </p:spPr>
        <p:txBody>
          <a:bodyPr lIns="0" tIns="0" rIns="0" bIns="0" rtlCol="0" anchor="t">
            <a:spAutoFit/>
          </a:bodyPr>
          <a:lstStyle/>
          <a:p>
            <a:pPr algn="just">
              <a:lnSpc>
                <a:spcPts val="4479"/>
              </a:lnSpc>
            </a:pPr>
            <a:r>
              <a:rPr lang="en-US" sz="3199" dirty="0" err="1">
                <a:solidFill>
                  <a:srgbClr val="000000"/>
                </a:solidFill>
                <a:latin typeface="TT Commons Pro"/>
              </a:rPr>
              <a:t>Chân</a:t>
            </a:r>
            <a:r>
              <a:rPr lang="en-US" sz="3199" dirty="0">
                <a:solidFill>
                  <a:srgbClr val="000000"/>
                </a:solidFill>
                <a:latin typeface="TT Commons Pro"/>
              </a:rPr>
              <a:t> </a:t>
            </a:r>
            <a:r>
              <a:rPr lang="en-US" sz="3199" dirty="0" err="1">
                <a:solidFill>
                  <a:srgbClr val="000000"/>
                </a:solidFill>
                <a:latin typeface="TT Commons Pro"/>
              </a:rPr>
              <a:t>ngựa</a:t>
            </a:r>
            <a:r>
              <a:rPr lang="en-US" sz="3199" dirty="0">
                <a:solidFill>
                  <a:srgbClr val="000000"/>
                </a:solidFill>
                <a:latin typeface="TT Commons Pro"/>
              </a:rPr>
              <a:t> </a:t>
            </a:r>
            <a:r>
              <a:rPr lang="en-US" sz="3199" dirty="0" err="1">
                <a:solidFill>
                  <a:srgbClr val="000000"/>
                </a:solidFill>
                <a:latin typeface="TT Commons Pro"/>
              </a:rPr>
              <a:t>như</a:t>
            </a:r>
            <a:r>
              <a:rPr lang="en-US" sz="3199" dirty="0">
                <a:solidFill>
                  <a:srgbClr val="000000"/>
                </a:solidFill>
                <a:latin typeface="TT Commons Pro"/>
              </a:rPr>
              <a:t> </a:t>
            </a:r>
            <a:r>
              <a:rPr lang="en-US" sz="3199" dirty="0" err="1">
                <a:solidFill>
                  <a:srgbClr val="000000"/>
                </a:solidFill>
                <a:latin typeface="TT Commons Pro"/>
              </a:rPr>
              <a:t>sắt</a:t>
            </a:r>
            <a:r>
              <a:rPr lang="en-US" sz="3199" dirty="0">
                <a:solidFill>
                  <a:srgbClr val="000000"/>
                </a:solidFill>
                <a:latin typeface="TT Commons Pro"/>
              </a:rPr>
              <a:t> </a:t>
            </a:r>
            <a:r>
              <a:rPr lang="en-US" sz="3199" dirty="0" err="1">
                <a:solidFill>
                  <a:srgbClr val="000000"/>
                </a:solidFill>
                <a:latin typeface="TT Commons Pro"/>
              </a:rPr>
              <a:t>thép</a:t>
            </a:r>
            <a:endParaRPr lang="en-US" sz="3199" dirty="0">
              <a:solidFill>
                <a:srgbClr val="000000"/>
              </a:solidFill>
              <a:latin typeface="TT Commons Pro"/>
            </a:endParaRPr>
          </a:p>
          <a:p>
            <a:pPr algn="just">
              <a:lnSpc>
                <a:spcPts val="4479"/>
              </a:lnSpc>
            </a:pPr>
            <a:r>
              <a:rPr lang="en-US" sz="3199" dirty="0" err="1">
                <a:solidFill>
                  <a:srgbClr val="000000"/>
                </a:solidFill>
                <a:latin typeface="TT Commons Pro"/>
              </a:rPr>
              <a:t>Luôn</a:t>
            </a:r>
            <a:r>
              <a:rPr lang="en-US" sz="3199" dirty="0">
                <a:solidFill>
                  <a:srgbClr val="000000"/>
                </a:solidFill>
                <a:latin typeface="TT Commons Pro"/>
              </a:rPr>
              <a:t> </a:t>
            </a:r>
            <a:r>
              <a:rPr lang="en-US" sz="3199" dirty="0" err="1">
                <a:solidFill>
                  <a:srgbClr val="000000"/>
                </a:solidFill>
                <a:latin typeface="TT Commons Pro"/>
              </a:rPr>
              <a:t>săn</a:t>
            </a:r>
            <a:r>
              <a:rPr lang="en-US" sz="3199" dirty="0">
                <a:solidFill>
                  <a:srgbClr val="000000"/>
                </a:solidFill>
                <a:latin typeface="TT Commons Pro"/>
              </a:rPr>
              <a:t> </a:t>
            </a:r>
            <a:r>
              <a:rPr lang="en-US" sz="3199" dirty="0" err="1">
                <a:solidFill>
                  <a:srgbClr val="000000"/>
                </a:solidFill>
                <a:latin typeface="TT Commons Pro"/>
              </a:rPr>
              <a:t>đuổi</a:t>
            </a:r>
            <a:r>
              <a:rPr lang="en-US" sz="3199" dirty="0">
                <a:solidFill>
                  <a:srgbClr val="000000"/>
                </a:solidFill>
                <a:latin typeface="TT Commons Pro"/>
              </a:rPr>
              <a:t> </a:t>
            </a:r>
            <a:r>
              <a:rPr lang="en-US" sz="3199" dirty="0" err="1">
                <a:solidFill>
                  <a:srgbClr val="000000"/>
                </a:solidFill>
                <a:latin typeface="TT Commons Pro"/>
              </a:rPr>
              <a:t>quân</a:t>
            </a:r>
            <a:r>
              <a:rPr lang="en-US" sz="3199" dirty="0">
                <a:solidFill>
                  <a:srgbClr val="000000"/>
                </a:solidFill>
                <a:latin typeface="TT Commons Pro"/>
              </a:rPr>
              <a:t> </a:t>
            </a:r>
            <a:r>
              <a:rPr lang="en-US" sz="3199" dirty="0" err="1">
                <a:solidFill>
                  <a:srgbClr val="000000"/>
                </a:solidFill>
                <a:latin typeface="TT Commons Pro"/>
              </a:rPr>
              <a:t>thù</a:t>
            </a:r>
            <a:endParaRPr lang="en-US" sz="3199" dirty="0">
              <a:solidFill>
                <a:srgbClr val="000000"/>
              </a:solidFill>
              <a:latin typeface="TT Commons Pro"/>
            </a:endParaRPr>
          </a:p>
          <a:p>
            <a:pPr algn="just">
              <a:lnSpc>
                <a:spcPts val="4479"/>
              </a:lnSpc>
            </a:pPr>
            <a:r>
              <a:rPr lang="en-US" sz="3199" dirty="0" err="1">
                <a:solidFill>
                  <a:srgbClr val="000000"/>
                </a:solidFill>
                <a:latin typeface="TT Commons Pro"/>
              </a:rPr>
              <a:t>Vó</a:t>
            </a:r>
            <a:r>
              <a:rPr lang="en-US" sz="3199" dirty="0">
                <a:solidFill>
                  <a:srgbClr val="000000"/>
                </a:solidFill>
                <a:latin typeface="TT Commons Pro"/>
              </a:rPr>
              <a:t> </a:t>
            </a:r>
            <a:r>
              <a:rPr lang="en-US" sz="3199" dirty="0" err="1">
                <a:solidFill>
                  <a:srgbClr val="000000"/>
                </a:solidFill>
                <a:latin typeface="TT Commons Pro"/>
              </a:rPr>
              <a:t>ngựa</a:t>
            </a:r>
            <a:r>
              <a:rPr lang="en-US" sz="3199" dirty="0">
                <a:solidFill>
                  <a:srgbClr val="000000"/>
                </a:solidFill>
                <a:latin typeface="TT Commons Pro"/>
              </a:rPr>
              <a:t> </a:t>
            </a:r>
            <a:r>
              <a:rPr lang="en-US" sz="3199" dirty="0" err="1">
                <a:solidFill>
                  <a:srgbClr val="000000"/>
                </a:solidFill>
                <a:latin typeface="TT Commons Pro"/>
              </a:rPr>
              <a:t>như</a:t>
            </a:r>
            <a:r>
              <a:rPr lang="en-US" sz="3199" dirty="0">
                <a:solidFill>
                  <a:srgbClr val="000000"/>
                </a:solidFill>
                <a:latin typeface="TT Commons Pro"/>
              </a:rPr>
              <a:t> </a:t>
            </a:r>
            <a:r>
              <a:rPr lang="en-US" sz="3199" dirty="0" err="1">
                <a:solidFill>
                  <a:srgbClr val="000000"/>
                </a:solidFill>
                <a:latin typeface="TT Commons Pro"/>
              </a:rPr>
              <a:t>có</a:t>
            </a:r>
            <a:r>
              <a:rPr lang="en-US" sz="3199" dirty="0">
                <a:solidFill>
                  <a:srgbClr val="000000"/>
                </a:solidFill>
                <a:latin typeface="TT Commons Pro"/>
              </a:rPr>
              <a:t> </a:t>
            </a:r>
            <a:r>
              <a:rPr lang="en-US" sz="3199" dirty="0" err="1">
                <a:solidFill>
                  <a:srgbClr val="000000"/>
                </a:solidFill>
                <a:latin typeface="TT Commons Pro"/>
              </a:rPr>
              <a:t>mắt</a:t>
            </a:r>
            <a:endParaRPr lang="en-US" sz="3199" dirty="0">
              <a:solidFill>
                <a:srgbClr val="000000"/>
              </a:solidFill>
              <a:latin typeface="TT Commons Pro"/>
            </a:endParaRPr>
          </a:p>
          <a:p>
            <a:pPr algn="just">
              <a:lnSpc>
                <a:spcPts val="4479"/>
              </a:lnSpc>
            </a:pPr>
            <a:r>
              <a:rPr lang="en-US" sz="3199" dirty="0" err="1">
                <a:solidFill>
                  <a:srgbClr val="000000"/>
                </a:solidFill>
                <a:latin typeface="TT Commons Pro"/>
              </a:rPr>
              <a:t>Chẳng</a:t>
            </a:r>
            <a:r>
              <a:rPr lang="en-US" sz="3199" dirty="0">
                <a:solidFill>
                  <a:srgbClr val="000000"/>
                </a:solidFill>
                <a:latin typeface="TT Commons Pro"/>
              </a:rPr>
              <a:t> </a:t>
            </a:r>
            <a:r>
              <a:rPr lang="en-US" sz="3199" dirty="0" err="1">
                <a:solidFill>
                  <a:srgbClr val="000000"/>
                </a:solidFill>
                <a:latin typeface="TT Commons Pro"/>
              </a:rPr>
              <a:t>vấp</a:t>
            </a:r>
            <a:r>
              <a:rPr lang="en-US" sz="3199" dirty="0">
                <a:solidFill>
                  <a:srgbClr val="000000"/>
                </a:solidFill>
                <a:latin typeface="TT Commons Pro"/>
              </a:rPr>
              <a:t> </a:t>
            </a:r>
            <a:r>
              <a:rPr lang="en-US" sz="3199" dirty="0" err="1">
                <a:solidFill>
                  <a:srgbClr val="000000"/>
                </a:solidFill>
                <a:latin typeface="TT Commons Pro"/>
              </a:rPr>
              <a:t>ngã</a:t>
            </a:r>
            <a:r>
              <a:rPr lang="en-US" sz="3199" dirty="0">
                <a:solidFill>
                  <a:srgbClr val="000000"/>
                </a:solidFill>
                <a:latin typeface="TT Commons Pro"/>
              </a:rPr>
              <a:t> </a:t>
            </a:r>
            <a:r>
              <a:rPr lang="en-US" sz="3199" dirty="0" err="1">
                <a:solidFill>
                  <a:srgbClr val="000000"/>
                </a:solidFill>
                <a:latin typeface="TT Commons Pro"/>
              </a:rPr>
              <a:t>bao</a:t>
            </a:r>
            <a:r>
              <a:rPr lang="en-US" sz="3199" dirty="0">
                <a:solidFill>
                  <a:srgbClr val="000000"/>
                </a:solidFill>
                <a:latin typeface="TT Commons Pro"/>
              </a:rPr>
              <a:t> </a:t>
            </a:r>
            <a:r>
              <a:rPr lang="en-US" sz="3199" dirty="0" err="1">
                <a:solidFill>
                  <a:srgbClr val="000000"/>
                </a:solidFill>
                <a:latin typeface="TT Commons Pro"/>
              </a:rPr>
              <a:t>giờ</a:t>
            </a:r>
            <a:r>
              <a:rPr lang="en-US" sz="3199" dirty="0">
                <a:solidFill>
                  <a:srgbClr val="000000"/>
                </a:solidFill>
                <a:latin typeface="TT Commons Pro"/>
              </a:rPr>
              <a:t>.</a:t>
            </a:r>
          </a:p>
          <a:p>
            <a:pPr algn="just">
              <a:lnSpc>
                <a:spcPts val="4479"/>
              </a:lnSpc>
            </a:pPr>
            <a:endParaRPr lang="en-US" sz="3199" dirty="0">
              <a:solidFill>
                <a:srgbClr val="000000"/>
              </a:solidFill>
              <a:latin typeface="TT Commons Pro"/>
            </a:endParaRPr>
          </a:p>
        </p:txBody>
      </p:sp>
      <p:sp>
        <p:nvSpPr>
          <p:cNvPr id="12" name="TextBox 12"/>
          <p:cNvSpPr txBox="1"/>
          <p:nvPr/>
        </p:nvSpPr>
        <p:spPr>
          <a:xfrm>
            <a:off x="13886483" y="2894046"/>
            <a:ext cx="4655381" cy="2262542"/>
          </a:xfrm>
          <a:prstGeom prst="rect">
            <a:avLst/>
          </a:prstGeom>
        </p:spPr>
        <p:txBody>
          <a:bodyPr lIns="0" tIns="0" rIns="0" bIns="0" rtlCol="0" anchor="t">
            <a:spAutoFit/>
          </a:bodyPr>
          <a:lstStyle/>
          <a:p>
            <a:pPr algn="just">
              <a:lnSpc>
                <a:spcPts val="4479"/>
              </a:lnSpc>
            </a:pPr>
            <a:r>
              <a:rPr lang="en-US" sz="3199" dirty="0" err="1">
                <a:solidFill>
                  <a:srgbClr val="000000"/>
                </a:solidFill>
                <a:latin typeface="TT Commons Pro"/>
              </a:rPr>
              <a:t>Xong</a:t>
            </a:r>
            <a:r>
              <a:rPr lang="en-US" sz="3199" dirty="0">
                <a:solidFill>
                  <a:srgbClr val="000000"/>
                </a:solidFill>
                <a:latin typeface="TT Commons Pro"/>
              </a:rPr>
              <a:t> </a:t>
            </a:r>
            <a:r>
              <a:rPr lang="en-US" sz="3199" dirty="0" err="1">
                <a:solidFill>
                  <a:srgbClr val="000000"/>
                </a:solidFill>
                <a:latin typeface="TT Commons Pro"/>
              </a:rPr>
              <a:t>công</a:t>
            </a:r>
            <a:r>
              <a:rPr lang="en-US" sz="3199" dirty="0">
                <a:solidFill>
                  <a:srgbClr val="000000"/>
                </a:solidFill>
                <a:latin typeface="TT Commons Pro"/>
              </a:rPr>
              <a:t> </a:t>
            </a:r>
            <a:r>
              <a:rPr lang="en-US" sz="3199" dirty="0" err="1">
                <a:solidFill>
                  <a:srgbClr val="000000"/>
                </a:solidFill>
                <a:latin typeface="TT Commons Pro"/>
              </a:rPr>
              <a:t>việc</a:t>
            </a:r>
            <a:r>
              <a:rPr lang="en-US" sz="3199" dirty="0">
                <a:solidFill>
                  <a:srgbClr val="000000"/>
                </a:solidFill>
                <a:latin typeface="TT Commons Pro"/>
              </a:rPr>
              <a:t> </a:t>
            </a:r>
            <a:r>
              <a:rPr lang="en-US" sz="3199" dirty="0" err="1">
                <a:solidFill>
                  <a:srgbClr val="000000"/>
                </a:solidFill>
                <a:latin typeface="TT Commons Pro"/>
              </a:rPr>
              <a:t>trở</a:t>
            </a:r>
            <a:r>
              <a:rPr lang="en-US" sz="3199" dirty="0">
                <a:solidFill>
                  <a:srgbClr val="000000"/>
                </a:solidFill>
                <a:latin typeface="TT Commons Pro"/>
              </a:rPr>
              <a:t> </a:t>
            </a:r>
            <a:r>
              <a:rPr lang="en-US" sz="3199" dirty="0" err="1">
                <a:solidFill>
                  <a:srgbClr val="000000"/>
                </a:solidFill>
                <a:latin typeface="TT Commons Pro"/>
              </a:rPr>
              <a:t>về</a:t>
            </a:r>
            <a:endParaRPr lang="en-US" sz="3199" dirty="0">
              <a:solidFill>
                <a:srgbClr val="000000"/>
              </a:solidFill>
              <a:latin typeface="TT Commons Pro"/>
            </a:endParaRPr>
          </a:p>
          <a:p>
            <a:pPr algn="just">
              <a:lnSpc>
                <a:spcPts val="4479"/>
              </a:lnSpc>
            </a:pPr>
            <a:r>
              <a:rPr lang="en-US" sz="3199" dirty="0" err="1">
                <a:solidFill>
                  <a:srgbClr val="000000"/>
                </a:solidFill>
                <a:latin typeface="TT Commons Pro"/>
              </a:rPr>
              <a:t>Ngựa</a:t>
            </a:r>
            <a:r>
              <a:rPr lang="en-US" sz="3199" dirty="0">
                <a:solidFill>
                  <a:srgbClr val="000000"/>
                </a:solidFill>
                <a:latin typeface="TT Commons Pro"/>
              </a:rPr>
              <a:t> </a:t>
            </a:r>
            <a:r>
              <a:rPr lang="en-US" sz="3199" dirty="0" err="1">
                <a:solidFill>
                  <a:srgbClr val="000000"/>
                </a:solidFill>
                <a:latin typeface="TT Commons Pro"/>
              </a:rPr>
              <a:t>bước</a:t>
            </a:r>
            <a:r>
              <a:rPr lang="en-US" sz="3199" dirty="0">
                <a:solidFill>
                  <a:srgbClr val="000000"/>
                </a:solidFill>
                <a:latin typeface="TT Commons Pro"/>
              </a:rPr>
              <a:t> </a:t>
            </a:r>
            <a:r>
              <a:rPr lang="en-US" sz="3199" dirty="0" err="1">
                <a:solidFill>
                  <a:srgbClr val="000000"/>
                </a:solidFill>
                <a:latin typeface="TT Commons Pro"/>
              </a:rPr>
              <a:t>đi</a:t>
            </a:r>
            <a:r>
              <a:rPr lang="en-US" sz="3199" dirty="0">
                <a:solidFill>
                  <a:srgbClr val="000000"/>
                </a:solidFill>
                <a:latin typeface="TT Commons Pro"/>
              </a:rPr>
              <a:t> thong </a:t>
            </a:r>
            <a:r>
              <a:rPr lang="en-US" sz="3199" dirty="0" err="1">
                <a:solidFill>
                  <a:srgbClr val="000000"/>
                </a:solidFill>
                <a:latin typeface="TT Commons Pro"/>
              </a:rPr>
              <a:t>thả</a:t>
            </a:r>
            <a:endParaRPr lang="en-US" sz="3199" dirty="0">
              <a:solidFill>
                <a:srgbClr val="000000"/>
              </a:solidFill>
              <a:latin typeface="TT Commons Pro"/>
            </a:endParaRPr>
          </a:p>
          <a:p>
            <a:pPr algn="just">
              <a:lnSpc>
                <a:spcPts val="4479"/>
              </a:lnSpc>
            </a:pPr>
            <a:r>
              <a:rPr lang="en-US" sz="3199" dirty="0" err="1">
                <a:solidFill>
                  <a:srgbClr val="000000"/>
                </a:solidFill>
                <a:latin typeface="TT Commons Pro"/>
              </a:rPr>
              <a:t>Chú</a:t>
            </a:r>
            <a:r>
              <a:rPr lang="en-US" sz="3199" dirty="0">
                <a:solidFill>
                  <a:srgbClr val="000000"/>
                </a:solidFill>
                <a:latin typeface="TT Commons Pro"/>
              </a:rPr>
              <a:t> </a:t>
            </a:r>
            <a:r>
              <a:rPr lang="en-US" sz="3199" dirty="0" err="1">
                <a:solidFill>
                  <a:srgbClr val="000000"/>
                </a:solidFill>
                <a:latin typeface="TT Commons Pro"/>
              </a:rPr>
              <a:t>bộ</a:t>
            </a:r>
            <a:r>
              <a:rPr lang="en-US" sz="3199" dirty="0">
                <a:solidFill>
                  <a:srgbClr val="000000"/>
                </a:solidFill>
                <a:latin typeface="TT Commons Pro"/>
              </a:rPr>
              <a:t> </a:t>
            </a:r>
            <a:r>
              <a:rPr lang="en-US" sz="3199" dirty="0" err="1">
                <a:solidFill>
                  <a:srgbClr val="000000"/>
                </a:solidFill>
                <a:latin typeface="TT Commons Pro"/>
              </a:rPr>
              <a:t>đội</a:t>
            </a:r>
            <a:r>
              <a:rPr lang="en-US" sz="3199" dirty="0">
                <a:solidFill>
                  <a:srgbClr val="000000"/>
                </a:solidFill>
                <a:latin typeface="TT Commons Pro"/>
              </a:rPr>
              <a:t> </a:t>
            </a:r>
            <a:r>
              <a:rPr lang="en-US" sz="3199" dirty="0" err="1">
                <a:solidFill>
                  <a:srgbClr val="000000"/>
                </a:solidFill>
                <a:latin typeface="TT Commons Pro"/>
              </a:rPr>
              <a:t>đi</a:t>
            </a:r>
            <a:r>
              <a:rPr lang="en-US" sz="3199" dirty="0">
                <a:solidFill>
                  <a:srgbClr val="000000"/>
                </a:solidFill>
                <a:latin typeface="TT Commons Pro"/>
              </a:rPr>
              <a:t> </a:t>
            </a:r>
            <a:r>
              <a:rPr lang="en-US" sz="3199" dirty="0" err="1">
                <a:solidFill>
                  <a:srgbClr val="000000"/>
                </a:solidFill>
                <a:latin typeface="TT Commons Pro"/>
              </a:rPr>
              <a:t>bên</a:t>
            </a:r>
            <a:endParaRPr lang="en-US" sz="3199" dirty="0">
              <a:solidFill>
                <a:srgbClr val="000000"/>
              </a:solidFill>
              <a:latin typeface="TT Commons Pro"/>
            </a:endParaRPr>
          </a:p>
          <a:p>
            <a:pPr algn="just">
              <a:lnSpc>
                <a:spcPts val="4479"/>
              </a:lnSpc>
            </a:pPr>
            <a:r>
              <a:rPr lang="en-US" sz="3199" dirty="0" err="1">
                <a:solidFill>
                  <a:srgbClr val="000000"/>
                </a:solidFill>
                <a:latin typeface="TT Commons Pro"/>
              </a:rPr>
              <a:t>Tay</a:t>
            </a:r>
            <a:r>
              <a:rPr lang="en-US" sz="3199" dirty="0">
                <a:solidFill>
                  <a:srgbClr val="000000"/>
                </a:solidFill>
                <a:latin typeface="TT Commons Pro"/>
              </a:rPr>
              <a:t> </a:t>
            </a:r>
            <a:r>
              <a:rPr lang="en-US" sz="3199" dirty="0" err="1">
                <a:solidFill>
                  <a:srgbClr val="000000"/>
                </a:solidFill>
                <a:latin typeface="TT Commons Pro"/>
              </a:rPr>
              <a:t>vỗ</a:t>
            </a:r>
            <a:r>
              <a:rPr lang="en-US" sz="3199" dirty="0">
                <a:solidFill>
                  <a:srgbClr val="000000"/>
                </a:solidFill>
                <a:latin typeface="TT Commons Pro"/>
              </a:rPr>
              <a:t> </a:t>
            </a:r>
            <a:r>
              <a:rPr lang="en-US" sz="3199" dirty="0" err="1">
                <a:solidFill>
                  <a:srgbClr val="000000"/>
                </a:solidFill>
                <a:latin typeface="TT Commons Pro"/>
              </a:rPr>
              <a:t>về</a:t>
            </a:r>
            <a:r>
              <a:rPr lang="en-US" sz="3199" dirty="0">
                <a:solidFill>
                  <a:srgbClr val="000000"/>
                </a:solidFill>
                <a:latin typeface="TT Commons Pro"/>
              </a:rPr>
              <a:t> </a:t>
            </a:r>
            <a:r>
              <a:rPr lang="en-US" sz="3199" dirty="0" err="1">
                <a:solidFill>
                  <a:srgbClr val="000000"/>
                </a:solidFill>
                <a:latin typeface="TT Commons Pro"/>
              </a:rPr>
              <a:t>lưng</a:t>
            </a:r>
            <a:r>
              <a:rPr lang="en-US" sz="3199" dirty="0">
                <a:solidFill>
                  <a:srgbClr val="000000"/>
                </a:solidFill>
                <a:latin typeface="TT Commons Pro"/>
              </a:rPr>
              <a:t> </a:t>
            </a:r>
            <a:r>
              <a:rPr lang="en-US" sz="3199" dirty="0" err="1">
                <a:solidFill>
                  <a:srgbClr val="000000"/>
                </a:solidFill>
                <a:latin typeface="TT Commons Pro"/>
              </a:rPr>
              <a:t>ngựa</a:t>
            </a:r>
            <a:r>
              <a:rPr lang="en-US" sz="3199" dirty="0">
                <a:solidFill>
                  <a:srgbClr val="000000"/>
                </a:solidFill>
                <a:latin typeface="TT Commons Pro"/>
              </a:rPr>
              <a:t>.</a:t>
            </a:r>
          </a:p>
        </p:txBody>
      </p:sp>
      <p:sp>
        <p:nvSpPr>
          <p:cNvPr id="13" name="TextBox 13"/>
          <p:cNvSpPr txBox="1"/>
          <p:nvPr/>
        </p:nvSpPr>
        <p:spPr>
          <a:xfrm>
            <a:off x="12888813" y="6744315"/>
            <a:ext cx="5399187" cy="2262542"/>
          </a:xfrm>
          <a:prstGeom prst="rect">
            <a:avLst/>
          </a:prstGeom>
        </p:spPr>
        <p:txBody>
          <a:bodyPr lIns="0" tIns="0" rIns="0" bIns="0" rtlCol="0" anchor="t">
            <a:spAutoFit/>
          </a:bodyPr>
          <a:lstStyle/>
          <a:p>
            <a:pPr algn="just">
              <a:lnSpc>
                <a:spcPts val="4479"/>
              </a:lnSpc>
            </a:pPr>
            <a:r>
              <a:rPr lang="en-US" sz="3199" dirty="0" err="1">
                <a:solidFill>
                  <a:srgbClr val="000000"/>
                </a:solidFill>
                <a:latin typeface="TT Commons Pro"/>
              </a:rPr>
              <a:t>Chúng</a:t>
            </a:r>
            <a:r>
              <a:rPr lang="en-US" sz="3199" dirty="0">
                <a:solidFill>
                  <a:srgbClr val="000000"/>
                </a:solidFill>
                <a:latin typeface="TT Commons Pro"/>
              </a:rPr>
              <a:t> </a:t>
            </a:r>
            <a:r>
              <a:rPr lang="en-US" sz="3199" dirty="0" err="1">
                <a:solidFill>
                  <a:srgbClr val="000000"/>
                </a:solidFill>
                <a:latin typeface="TT Commons Pro"/>
              </a:rPr>
              <a:t>em</a:t>
            </a:r>
            <a:r>
              <a:rPr lang="en-US" sz="3199" dirty="0">
                <a:solidFill>
                  <a:srgbClr val="000000"/>
                </a:solidFill>
                <a:latin typeface="TT Commons Pro"/>
              </a:rPr>
              <a:t> </a:t>
            </a:r>
            <a:r>
              <a:rPr lang="en-US" sz="3199" dirty="0" err="1">
                <a:solidFill>
                  <a:srgbClr val="000000"/>
                </a:solidFill>
                <a:latin typeface="TT Commons Pro"/>
              </a:rPr>
              <a:t>trong</a:t>
            </a:r>
            <a:r>
              <a:rPr lang="en-US" sz="3199" dirty="0">
                <a:solidFill>
                  <a:srgbClr val="000000"/>
                </a:solidFill>
                <a:latin typeface="TT Commons Pro"/>
              </a:rPr>
              <a:t> </a:t>
            </a:r>
            <a:r>
              <a:rPr lang="en-US" sz="3199" dirty="0" err="1">
                <a:solidFill>
                  <a:srgbClr val="000000"/>
                </a:solidFill>
                <a:latin typeface="TT Commons Pro"/>
              </a:rPr>
              <a:t>bản</a:t>
            </a:r>
            <a:r>
              <a:rPr lang="en-US" sz="3199" dirty="0">
                <a:solidFill>
                  <a:srgbClr val="000000"/>
                </a:solidFill>
                <a:latin typeface="TT Commons Pro"/>
              </a:rPr>
              <a:t> </a:t>
            </a:r>
            <a:r>
              <a:rPr lang="en-US" sz="3199" dirty="0" err="1">
                <a:solidFill>
                  <a:srgbClr val="000000"/>
                </a:solidFill>
                <a:latin typeface="TT Commons Pro"/>
              </a:rPr>
              <a:t>nhỏ</a:t>
            </a:r>
            <a:endParaRPr lang="en-US" sz="3199" dirty="0">
              <a:solidFill>
                <a:srgbClr val="000000"/>
              </a:solidFill>
              <a:latin typeface="TT Commons Pro"/>
            </a:endParaRPr>
          </a:p>
          <a:p>
            <a:pPr algn="just">
              <a:lnSpc>
                <a:spcPts val="4479"/>
              </a:lnSpc>
            </a:pPr>
            <a:r>
              <a:rPr lang="en-US" sz="3199" dirty="0" err="1">
                <a:solidFill>
                  <a:srgbClr val="000000"/>
                </a:solidFill>
                <a:latin typeface="TT Commons Pro"/>
              </a:rPr>
              <a:t>Phơi</a:t>
            </a:r>
            <a:r>
              <a:rPr lang="en-US" sz="3199" dirty="0">
                <a:solidFill>
                  <a:srgbClr val="000000"/>
                </a:solidFill>
                <a:latin typeface="TT Commons Pro"/>
              </a:rPr>
              <a:t> </a:t>
            </a:r>
            <a:r>
              <a:rPr lang="en-US" sz="3199" dirty="0" err="1">
                <a:solidFill>
                  <a:srgbClr val="000000"/>
                </a:solidFill>
                <a:latin typeface="TT Commons Pro"/>
              </a:rPr>
              <a:t>thật</a:t>
            </a:r>
            <a:r>
              <a:rPr lang="en-US" sz="3199" dirty="0">
                <a:solidFill>
                  <a:srgbClr val="000000"/>
                </a:solidFill>
                <a:latin typeface="TT Commons Pro"/>
              </a:rPr>
              <a:t> </a:t>
            </a:r>
            <a:r>
              <a:rPr lang="en-US" sz="3199" dirty="0" err="1">
                <a:solidFill>
                  <a:srgbClr val="000000"/>
                </a:solidFill>
                <a:latin typeface="TT Commons Pro"/>
              </a:rPr>
              <a:t>nhiều</a:t>
            </a:r>
            <a:r>
              <a:rPr lang="en-US" sz="3199" dirty="0">
                <a:solidFill>
                  <a:srgbClr val="000000"/>
                </a:solidFill>
                <a:latin typeface="TT Commons Pro"/>
              </a:rPr>
              <a:t> </a:t>
            </a:r>
            <a:r>
              <a:rPr lang="en-US" sz="3199" dirty="0" err="1">
                <a:solidFill>
                  <a:srgbClr val="000000"/>
                </a:solidFill>
                <a:latin typeface="TT Commons Pro"/>
              </a:rPr>
              <a:t>cỏ</a:t>
            </a:r>
            <a:r>
              <a:rPr lang="en-US" sz="3199" dirty="0">
                <a:solidFill>
                  <a:srgbClr val="000000"/>
                </a:solidFill>
                <a:latin typeface="TT Commons Pro"/>
              </a:rPr>
              <a:t> </a:t>
            </a:r>
            <a:r>
              <a:rPr lang="en-US" sz="3199" dirty="0" err="1">
                <a:solidFill>
                  <a:srgbClr val="000000"/>
                </a:solidFill>
                <a:latin typeface="TT Commons Pro"/>
              </a:rPr>
              <a:t>thơm</a:t>
            </a:r>
            <a:endParaRPr lang="en-US" sz="3199" dirty="0">
              <a:solidFill>
                <a:srgbClr val="000000"/>
              </a:solidFill>
              <a:latin typeface="TT Commons Pro"/>
            </a:endParaRPr>
          </a:p>
          <a:p>
            <a:pPr algn="just">
              <a:lnSpc>
                <a:spcPts val="4479"/>
              </a:lnSpc>
            </a:pPr>
            <a:r>
              <a:rPr lang="en-US" sz="3199" dirty="0" err="1">
                <a:solidFill>
                  <a:srgbClr val="000000"/>
                </a:solidFill>
                <a:latin typeface="TT Commons Pro"/>
              </a:rPr>
              <a:t>Để</a:t>
            </a:r>
            <a:r>
              <a:rPr lang="en-US" sz="3199" dirty="0">
                <a:solidFill>
                  <a:srgbClr val="000000"/>
                </a:solidFill>
                <a:latin typeface="TT Commons Pro"/>
              </a:rPr>
              <a:t> </a:t>
            </a:r>
            <a:r>
              <a:rPr lang="en-US" sz="3199" dirty="0" err="1">
                <a:solidFill>
                  <a:srgbClr val="000000"/>
                </a:solidFill>
                <a:latin typeface="TT Commons Pro"/>
              </a:rPr>
              <a:t>mùa</a:t>
            </a:r>
            <a:r>
              <a:rPr lang="en-US" sz="3199" dirty="0">
                <a:solidFill>
                  <a:srgbClr val="000000"/>
                </a:solidFill>
                <a:latin typeface="TT Commons Pro"/>
              </a:rPr>
              <a:t> </a:t>
            </a:r>
            <a:r>
              <a:rPr lang="en-US" sz="3199" dirty="0" err="1">
                <a:solidFill>
                  <a:srgbClr val="000000"/>
                </a:solidFill>
                <a:latin typeface="TT Commons Pro"/>
              </a:rPr>
              <a:t>đông</a:t>
            </a:r>
            <a:r>
              <a:rPr lang="en-US" sz="3199" dirty="0">
                <a:solidFill>
                  <a:srgbClr val="000000"/>
                </a:solidFill>
                <a:latin typeface="TT Commons Pro"/>
              </a:rPr>
              <a:t> </a:t>
            </a:r>
            <a:r>
              <a:rPr lang="en-US" sz="3199" dirty="0" err="1">
                <a:solidFill>
                  <a:srgbClr val="000000"/>
                </a:solidFill>
                <a:latin typeface="TT Commons Pro"/>
              </a:rPr>
              <a:t>đem</a:t>
            </a:r>
            <a:r>
              <a:rPr lang="en-US" sz="3199" dirty="0">
                <a:solidFill>
                  <a:srgbClr val="000000"/>
                </a:solidFill>
                <a:latin typeface="TT Commons Pro"/>
              </a:rPr>
              <a:t> </a:t>
            </a:r>
            <a:r>
              <a:rPr lang="en-US" sz="3199" dirty="0" err="1">
                <a:solidFill>
                  <a:srgbClr val="000000"/>
                </a:solidFill>
                <a:latin typeface="TT Commons Pro"/>
              </a:rPr>
              <a:t>tặng</a:t>
            </a:r>
            <a:endParaRPr lang="en-US" sz="3199" dirty="0">
              <a:solidFill>
                <a:srgbClr val="000000"/>
              </a:solidFill>
              <a:latin typeface="TT Commons Pro"/>
            </a:endParaRPr>
          </a:p>
          <a:p>
            <a:pPr algn="just">
              <a:lnSpc>
                <a:spcPts val="4479"/>
              </a:lnSpc>
            </a:pPr>
            <a:r>
              <a:rPr lang="en-US" sz="3199" dirty="0" err="1">
                <a:solidFill>
                  <a:srgbClr val="000000"/>
                </a:solidFill>
                <a:latin typeface="TT Commons Pro"/>
              </a:rPr>
              <a:t>Ngựa</a:t>
            </a:r>
            <a:r>
              <a:rPr lang="en-US" sz="3199" dirty="0">
                <a:solidFill>
                  <a:srgbClr val="000000"/>
                </a:solidFill>
                <a:latin typeface="TT Commons Pro"/>
              </a:rPr>
              <a:t> </a:t>
            </a:r>
            <a:r>
              <a:rPr lang="en-US" sz="3199" dirty="0" err="1">
                <a:solidFill>
                  <a:srgbClr val="000000"/>
                </a:solidFill>
                <a:latin typeface="TT Commons Pro"/>
              </a:rPr>
              <a:t>biên</a:t>
            </a:r>
            <a:r>
              <a:rPr lang="en-US" sz="3199" dirty="0">
                <a:solidFill>
                  <a:srgbClr val="000000"/>
                </a:solidFill>
                <a:latin typeface="TT Commons Pro"/>
              </a:rPr>
              <a:t> </a:t>
            </a:r>
            <a:r>
              <a:rPr lang="en-US" sz="3199" dirty="0" err="1">
                <a:solidFill>
                  <a:srgbClr val="000000"/>
                </a:solidFill>
                <a:latin typeface="TT Commons Pro"/>
              </a:rPr>
              <a:t>phòng</a:t>
            </a:r>
            <a:r>
              <a:rPr lang="en-US" sz="3199" dirty="0">
                <a:solidFill>
                  <a:srgbClr val="000000"/>
                </a:solidFill>
                <a:latin typeface="TT Commons Pro"/>
              </a:rPr>
              <a:t> </a:t>
            </a:r>
            <a:r>
              <a:rPr lang="en-US" sz="3199" dirty="0" err="1">
                <a:solidFill>
                  <a:srgbClr val="000000"/>
                </a:solidFill>
                <a:latin typeface="TT Commons Pro"/>
              </a:rPr>
              <a:t>yêu</a:t>
            </a:r>
            <a:r>
              <a:rPr lang="en-US" sz="3199" dirty="0">
                <a:solidFill>
                  <a:srgbClr val="000000"/>
                </a:solidFill>
                <a:latin typeface="TT Commons Pro"/>
              </a:rPr>
              <a:t> </a:t>
            </a:r>
            <a:r>
              <a:rPr lang="en-US" sz="3199" dirty="0" err="1">
                <a:solidFill>
                  <a:srgbClr val="000000"/>
                </a:solidFill>
                <a:latin typeface="TT Commons Pro"/>
              </a:rPr>
              <a:t>thương</a:t>
            </a:r>
            <a:r>
              <a:rPr lang="en-US" sz="3199" dirty="0">
                <a:solidFill>
                  <a:srgbClr val="000000"/>
                </a:solidFill>
                <a:latin typeface="TT Commons Pro"/>
              </a:rPr>
              <a:t>...</a:t>
            </a:r>
          </a:p>
        </p:txBody>
      </p:sp>
      <p:sp>
        <p:nvSpPr>
          <p:cNvPr id="14" name="TextBox 14"/>
          <p:cNvSpPr txBox="1"/>
          <p:nvPr/>
        </p:nvSpPr>
        <p:spPr>
          <a:xfrm>
            <a:off x="14225190" y="1067709"/>
            <a:ext cx="3176960" cy="410369"/>
          </a:xfrm>
          <a:prstGeom prst="rect">
            <a:avLst/>
          </a:prstGeom>
        </p:spPr>
        <p:txBody>
          <a:bodyPr wrap="square" lIns="0" tIns="0" rIns="0" bIns="0" rtlCol="0" anchor="t">
            <a:spAutoFit/>
          </a:bodyPr>
          <a:lstStyle/>
          <a:p>
            <a:pPr algn="ctr">
              <a:lnSpc>
                <a:spcPts val="3220"/>
              </a:lnSpc>
            </a:pPr>
            <a:r>
              <a:rPr lang="en-US" sz="2300" dirty="0">
                <a:solidFill>
                  <a:srgbClr val="000000"/>
                </a:solidFill>
                <a:latin typeface="Noto Serif Display"/>
              </a:rPr>
              <a:t>Phan </a:t>
            </a:r>
            <a:r>
              <a:rPr lang="en-US" sz="2300" dirty="0" err="1">
                <a:solidFill>
                  <a:srgbClr val="000000"/>
                </a:solidFill>
                <a:latin typeface="Noto Serif Display"/>
              </a:rPr>
              <a:t>Thị</a:t>
            </a:r>
            <a:r>
              <a:rPr lang="en-US" sz="2300" dirty="0">
                <a:solidFill>
                  <a:srgbClr val="000000"/>
                </a:solidFill>
                <a:latin typeface="Noto Serif Display"/>
              </a:rPr>
              <a:t> </a:t>
            </a:r>
            <a:r>
              <a:rPr lang="en-US" sz="2300" dirty="0" err="1">
                <a:solidFill>
                  <a:srgbClr val="000000"/>
                </a:solidFill>
                <a:latin typeface="Noto Serif Display"/>
              </a:rPr>
              <a:t>Thanh</a:t>
            </a:r>
            <a:r>
              <a:rPr lang="en-US" sz="2300" dirty="0">
                <a:solidFill>
                  <a:srgbClr val="000000"/>
                </a:solidFill>
                <a:latin typeface="Noto Serif Display"/>
              </a:rPr>
              <a:t> </a:t>
            </a:r>
            <a:r>
              <a:rPr lang="en-US" sz="2300" dirty="0" err="1">
                <a:solidFill>
                  <a:srgbClr val="000000"/>
                </a:solidFill>
                <a:latin typeface="Noto Serif Display"/>
              </a:rPr>
              <a:t>Nhàn</a:t>
            </a:r>
            <a:endParaRPr lang="en-US" sz="2300" dirty="0">
              <a:solidFill>
                <a:srgbClr val="000000"/>
              </a:solidFill>
              <a:latin typeface="Noto Serif Display"/>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1000" fill="hold"/>
                                        <p:tgtEl>
                                          <p:spTgt spid="1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1000"/>
                                        <p:tgtEl>
                                          <p:spTgt spid="14"/>
                                        </p:tgtEl>
                                      </p:cBhvr>
                                    </p:animEffect>
                                    <p:anim calcmode="lin" valueType="num">
                                      <p:cBhvr>
                                        <p:cTn id="53" dur="1000" fill="hold"/>
                                        <p:tgtEl>
                                          <p:spTgt spid="14"/>
                                        </p:tgtEl>
                                        <p:attrNameLst>
                                          <p:attrName>ppt_x</p:attrName>
                                        </p:attrNameLst>
                                      </p:cBhvr>
                                      <p:tavLst>
                                        <p:tav tm="0">
                                          <p:val>
                                            <p:strVal val="#ppt_x"/>
                                          </p:val>
                                        </p:tav>
                                        <p:tav tm="100000">
                                          <p:val>
                                            <p:strVal val="#ppt_x"/>
                                          </p:val>
                                        </p:tav>
                                      </p:tavLst>
                                    </p:anim>
                                    <p:anim calcmode="lin" valueType="num">
                                      <p:cBhvr>
                                        <p:cTn id="5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CEBE2"/>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719351" cy="10287000"/>
            <a:chOff x="0" y="0"/>
            <a:chExt cx="189459" cy="2709333"/>
          </a:xfrm>
        </p:grpSpPr>
        <p:sp>
          <p:nvSpPr>
            <p:cNvPr id="3" name="Freeform 3"/>
            <p:cNvSpPr/>
            <p:nvPr/>
          </p:nvSpPr>
          <p:spPr>
            <a:xfrm>
              <a:off x="0" y="0"/>
              <a:ext cx="189459" cy="2709333"/>
            </a:xfrm>
            <a:custGeom>
              <a:avLst/>
              <a:gdLst/>
              <a:ahLst/>
              <a:cxnLst/>
              <a:rect l="l" t="t" r="r" b="b"/>
              <a:pathLst>
                <a:path w="189459" h="2709333">
                  <a:moveTo>
                    <a:pt x="0" y="0"/>
                  </a:moveTo>
                  <a:lnTo>
                    <a:pt x="189459" y="0"/>
                  </a:lnTo>
                  <a:lnTo>
                    <a:pt x="189459" y="2709333"/>
                  </a:lnTo>
                  <a:lnTo>
                    <a:pt x="0" y="2709333"/>
                  </a:lnTo>
                  <a:close/>
                </a:path>
              </a:pathLst>
            </a:custGeom>
            <a:solidFill>
              <a:srgbClr val="4F5B32"/>
            </a:solidFill>
          </p:spPr>
          <p:txBody>
            <a:bodyPr/>
            <a:lstStyle/>
            <a:p>
              <a:endParaRPr lang="en-US"/>
            </a:p>
          </p:txBody>
        </p:sp>
        <p:sp>
          <p:nvSpPr>
            <p:cNvPr id="4" name="TextBox 4"/>
            <p:cNvSpPr txBox="1"/>
            <p:nvPr/>
          </p:nvSpPr>
          <p:spPr>
            <a:xfrm>
              <a:off x="0" y="-28575"/>
              <a:ext cx="189459" cy="2737908"/>
            </a:xfrm>
            <a:prstGeom prst="rect">
              <a:avLst/>
            </a:prstGeom>
          </p:spPr>
          <p:txBody>
            <a:bodyPr lIns="50800" tIns="50800" rIns="50800" bIns="50800" rtlCol="0" anchor="ctr"/>
            <a:lstStyle/>
            <a:p>
              <a:pPr algn="ctr">
                <a:lnSpc>
                  <a:spcPts val="2685"/>
                </a:lnSpc>
              </a:pPr>
              <a:endParaRPr/>
            </a:p>
          </p:txBody>
        </p:sp>
      </p:grpSp>
      <p:sp>
        <p:nvSpPr>
          <p:cNvPr id="6" name="AutoShape 6"/>
          <p:cNvSpPr/>
          <p:nvPr/>
        </p:nvSpPr>
        <p:spPr>
          <a:xfrm>
            <a:off x="3606619" y="3975064"/>
            <a:ext cx="14605181" cy="19050"/>
          </a:xfrm>
          <a:prstGeom prst="line">
            <a:avLst/>
          </a:prstGeom>
          <a:ln w="38100" cap="flat">
            <a:solidFill>
              <a:srgbClr val="4F5B32"/>
            </a:solidFill>
            <a:prstDash val="solid"/>
            <a:headEnd type="none" w="sm" len="sm"/>
            <a:tailEnd type="diamond" w="lg" len="lg"/>
          </a:ln>
        </p:spPr>
        <p:txBody>
          <a:bodyPr/>
          <a:lstStyle/>
          <a:p>
            <a:endParaRPr lang="en-US"/>
          </a:p>
        </p:txBody>
      </p:sp>
      <p:sp>
        <p:nvSpPr>
          <p:cNvPr id="11" name="TextBox 11"/>
          <p:cNvSpPr txBox="1"/>
          <p:nvPr/>
        </p:nvSpPr>
        <p:spPr>
          <a:xfrm>
            <a:off x="8437213" y="-19362"/>
            <a:ext cx="9884515" cy="3884525"/>
          </a:xfrm>
          <a:prstGeom prst="rect">
            <a:avLst/>
          </a:prstGeom>
        </p:spPr>
        <p:txBody>
          <a:bodyPr wrap="square" lIns="0" tIns="0" rIns="0" bIns="0" rtlCol="0" anchor="t">
            <a:spAutoFit/>
          </a:bodyPr>
          <a:lstStyle/>
          <a:p>
            <a:pPr algn="ctr">
              <a:lnSpc>
                <a:spcPct val="114000"/>
              </a:lnSpc>
            </a:pPr>
            <a:r>
              <a:rPr lang="vi-VN" sz="11500" dirty="0">
                <a:solidFill>
                  <a:srgbClr val="4F5B32"/>
                </a:solidFill>
                <a:latin typeface="TT Commons Pro Bold"/>
              </a:rPr>
              <a:t>Bài đọc có mấy khổ thơ?</a:t>
            </a:r>
            <a:endParaRPr lang="en-US" sz="11500" dirty="0">
              <a:solidFill>
                <a:srgbClr val="4F5B32"/>
              </a:solidFill>
              <a:latin typeface="TT Commons Pro Bold"/>
            </a:endParaRPr>
          </a:p>
        </p:txBody>
      </p:sp>
      <p:sp>
        <p:nvSpPr>
          <p:cNvPr id="12" name="TextBox 12"/>
          <p:cNvSpPr txBox="1"/>
          <p:nvPr/>
        </p:nvSpPr>
        <p:spPr>
          <a:xfrm>
            <a:off x="10522699" y="4983403"/>
            <a:ext cx="5713541" cy="4062651"/>
          </a:xfrm>
          <a:prstGeom prst="rect">
            <a:avLst/>
          </a:prstGeom>
        </p:spPr>
        <p:txBody>
          <a:bodyPr wrap="square" lIns="0" tIns="0" rIns="0" bIns="0" rtlCol="0" anchor="t">
            <a:spAutoFit/>
          </a:bodyPr>
          <a:lstStyle/>
          <a:p>
            <a:pPr algn="ctr">
              <a:lnSpc>
                <a:spcPct val="150000"/>
              </a:lnSpc>
            </a:pPr>
            <a:r>
              <a:rPr lang="vi-VN" sz="8800" dirty="0">
                <a:solidFill>
                  <a:srgbClr val="000000"/>
                </a:solidFill>
                <a:latin typeface="TT Commons Pro"/>
              </a:rPr>
              <a:t>Bài đọc có 5 khổ thơ.</a:t>
            </a:r>
            <a:endParaRPr lang="en-US" sz="8800" dirty="0">
              <a:solidFill>
                <a:srgbClr val="000000"/>
              </a:solidFill>
              <a:latin typeface="TT Commons Pro"/>
            </a:endParaRPr>
          </a:p>
        </p:txBody>
      </p:sp>
      <p:grpSp>
        <p:nvGrpSpPr>
          <p:cNvPr id="16" name="Group 2"/>
          <p:cNvGrpSpPr/>
          <p:nvPr/>
        </p:nvGrpSpPr>
        <p:grpSpPr>
          <a:xfrm>
            <a:off x="193196" y="0"/>
            <a:ext cx="8036404" cy="10287000"/>
            <a:chOff x="0" y="0"/>
            <a:chExt cx="10715206" cy="13716000"/>
          </a:xfrm>
        </p:grpSpPr>
        <p:pic>
          <p:nvPicPr>
            <p:cNvPr id="17" name="Picture 3"/>
            <p:cNvPicPr>
              <a:picLocks noChangeAspect="1"/>
            </p:cNvPicPr>
            <p:nvPr/>
          </p:nvPicPr>
          <p:blipFill>
            <a:blip r:embed="rId2"/>
            <a:srcRect t="2422" b="2422"/>
            <a:stretch>
              <a:fillRect/>
            </a:stretch>
          </p:blipFill>
          <p:spPr>
            <a:xfrm>
              <a:off x="0" y="0"/>
              <a:ext cx="10715206" cy="1371600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 calcmode="lin" valueType="num">
                                      <p:cBhvr>
                                        <p:cTn id="14"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CEBE2"/>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8036404" cy="10287000"/>
            <a:chOff x="0" y="0"/>
            <a:chExt cx="10715206" cy="13716000"/>
          </a:xfrm>
        </p:grpSpPr>
        <p:pic>
          <p:nvPicPr>
            <p:cNvPr id="3" name="Picture 3"/>
            <p:cNvPicPr>
              <a:picLocks noChangeAspect="1"/>
            </p:cNvPicPr>
            <p:nvPr/>
          </p:nvPicPr>
          <p:blipFill>
            <a:blip r:embed="rId2"/>
            <a:srcRect t="2422" b="2422"/>
            <a:stretch>
              <a:fillRect/>
            </a:stretch>
          </p:blipFill>
          <p:spPr>
            <a:xfrm>
              <a:off x="0" y="0"/>
              <a:ext cx="10715206" cy="13716000"/>
            </a:xfrm>
            <a:prstGeom prst="rect">
              <a:avLst/>
            </a:prstGeom>
          </p:spPr>
        </p:pic>
      </p:grpSp>
      <p:grpSp>
        <p:nvGrpSpPr>
          <p:cNvPr id="4" name="Group 4"/>
          <p:cNvGrpSpPr/>
          <p:nvPr/>
        </p:nvGrpSpPr>
        <p:grpSpPr>
          <a:xfrm>
            <a:off x="-359676" y="0"/>
            <a:ext cx="719351" cy="10287000"/>
            <a:chOff x="0" y="0"/>
            <a:chExt cx="189459" cy="2709333"/>
          </a:xfrm>
        </p:grpSpPr>
        <p:sp>
          <p:nvSpPr>
            <p:cNvPr id="5" name="Freeform 5"/>
            <p:cNvSpPr/>
            <p:nvPr/>
          </p:nvSpPr>
          <p:spPr>
            <a:xfrm>
              <a:off x="0" y="0"/>
              <a:ext cx="189459" cy="2709333"/>
            </a:xfrm>
            <a:custGeom>
              <a:avLst/>
              <a:gdLst/>
              <a:ahLst/>
              <a:cxnLst/>
              <a:rect l="l" t="t" r="r" b="b"/>
              <a:pathLst>
                <a:path w="189459" h="2709333">
                  <a:moveTo>
                    <a:pt x="0" y="0"/>
                  </a:moveTo>
                  <a:lnTo>
                    <a:pt x="189459" y="0"/>
                  </a:lnTo>
                  <a:lnTo>
                    <a:pt x="189459" y="2709333"/>
                  </a:lnTo>
                  <a:lnTo>
                    <a:pt x="0" y="2709333"/>
                  </a:lnTo>
                  <a:close/>
                </a:path>
              </a:pathLst>
            </a:custGeom>
            <a:solidFill>
              <a:srgbClr val="4F5B32"/>
            </a:solidFill>
          </p:spPr>
          <p:txBody>
            <a:bodyPr/>
            <a:lstStyle/>
            <a:p>
              <a:endParaRPr lang="en-US"/>
            </a:p>
          </p:txBody>
        </p:sp>
        <p:sp>
          <p:nvSpPr>
            <p:cNvPr id="6" name="TextBox 6"/>
            <p:cNvSpPr txBox="1"/>
            <p:nvPr/>
          </p:nvSpPr>
          <p:spPr>
            <a:xfrm>
              <a:off x="0" y="-28575"/>
              <a:ext cx="189459" cy="2737908"/>
            </a:xfrm>
            <a:prstGeom prst="rect">
              <a:avLst/>
            </a:prstGeom>
          </p:spPr>
          <p:txBody>
            <a:bodyPr lIns="50800" tIns="50800" rIns="50800" bIns="50800" rtlCol="0" anchor="ctr"/>
            <a:lstStyle/>
            <a:p>
              <a:pPr algn="ctr">
                <a:lnSpc>
                  <a:spcPts val="2685"/>
                </a:lnSpc>
              </a:pPr>
              <a:endParaRPr/>
            </a:p>
          </p:txBody>
        </p:sp>
      </p:grpSp>
      <p:sp>
        <p:nvSpPr>
          <p:cNvPr id="7" name="AutoShape 7"/>
          <p:cNvSpPr/>
          <p:nvPr/>
        </p:nvSpPr>
        <p:spPr>
          <a:xfrm>
            <a:off x="10370817" y="1115335"/>
            <a:ext cx="7031333" cy="0"/>
          </a:xfrm>
          <a:prstGeom prst="line">
            <a:avLst/>
          </a:prstGeom>
          <a:ln w="38100" cap="flat">
            <a:solidFill>
              <a:srgbClr val="4F5B32"/>
            </a:solidFill>
            <a:prstDash val="solid"/>
            <a:headEnd type="none" w="sm" len="sm"/>
            <a:tailEnd type="diamond" w="lg" len="lg"/>
          </a:ln>
        </p:spPr>
        <p:txBody>
          <a:bodyPr/>
          <a:lstStyle/>
          <a:p>
            <a:endParaRPr lang="en-US"/>
          </a:p>
        </p:txBody>
      </p:sp>
      <p:sp>
        <p:nvSpPr>
          <p:cNvPr id="8" name="TextBox 8"/>
          <p:cNvSpPr txBox="1"/>
          <p:nvPr/>
        </p:nvSpPr>
        <p:spPr>
          <a:xfrm>
            <a:off x="8253766" y="1581649"/>
            <a:ext cx="4655381" cy="2262542"/>
          </a:xfrm>
          <a:prstGeom prst="rect">
            <a:avLst/>
          </a:prstGeom>
        </p:spPr>
        <p:txBody>
          <a:bodyPr lIns="0" tIns="0" rIns="0" bIns="0" rtlCol="0" anchor="t">
            <a:spAutoFit/>
          </a:bodyPr>
          <a:lstStyle/>
          <a:p>
            <a:pPr algn="just">
              <a:lnSpc>
                <a:spcPts val="4479"/>
              </a:lnSpc>
            </a:pPr>
            <a:r>
              <a:rPr lang="en-US" sz="3199" dirty="0" err="1">
                <a:solidFill>
                  <a:srgbClr val="000000"/>
                </a:solidFill>
                <a:latin typeface="TT Commons Pro"/>
              </a:rPr>
              <a:t>Chú</a:t>
            </a:r>
            <a:r>
              <a:rPr lang="en-US" sz="3199" dirty="0">
                <a:solidFill>
                  <a:srgbClr val="000000"/>
                </a:solidFill>
                <a:latin typeface="TT Commons Pro"/>
              </a:rPr>
              <a:t> </a:t>
            </a:r>
            <a:r>
              <a:rPr lang="en-US" sz="3199" dirty="0" err="1">
                <a:solidFill>
                  <a:srgbClr val="000000"/>
                </a:solidFill>
                <a:latin typeface="TT Commons Pro"/>
              </a:rPr>
              <a:t>bộ</a:t>
            </a:r>
            <a:r>
              <a:rPr lang="en-US" sz="3199" dirty="0">
                <a:solidFill>
                  <a:srgbClr val="000000"/>
                </a:solidFill>
                <a:latin typeface="TT Commons Pro"/>
              </a:rPr>
              <a:t> </a:t>
            </a:r>
            <a:r>
              <a:rPr lang="en-US" sz="3199" dirty="0" err="1">
                <a:solidFill>
                  <a:srgbClr val="000000"/>
                </a:solidFill>
                <a:latin typeface="TT Commons Pro"/>
              </a:rPr>
              <a:t>đội</a:t>
            </a:r>
            <a:r>
              <a:rPr lang="en-US" sz="3199" dirty="0">
                <a:solidFill>
                  <a:srgbClr val="000000"/>
                </a:solidFill>
                <a:latin typeface="TT Commons Pro"/>
              </a:rPr>
              <a:t> </a:t>
            </a:r>
            <a:r>
              <a:rPr lang="en-US" sz="3199" dirty="0" err="1">
                <a:solidFill>
                  <a:srgbClr val="000000"/>
                </a:solidFill>
                <a:latin typeface="TT Commons Pro"/>
              </a:rPr>
              <a:t>biên</a:t>
            </a:r>
            <a:r>
              <a:rPr lang="en-US" sz="3199" dirty="0">
                <a:solidFill>
                  <a:srgbClr val="000000"/>
                </a:solidFill>
                <a:latin typeface="TT Commons Pro"/>
              </a:rPr>
              <a:t> </a:t>
            </a:r>
            <a:r>
              <a:rPr lang="en-US" sz="3199" dirty="0" err="1">
                <a:solidFill>
                  <a:srgbClr val="000000"/>
                </a:solidFill>
                <a:latin typeface="TT Commons Pro"/>
              </a:rPr>
              <a:t>phòng</a:t>
            </a:r>
            <a:endParaRPr lang="en-US" sz="3199" dirty="0">
              <a:solidFill>
                <a:srgbClr val="000000"/>
              </a:solidFill>
              <a:latin typeface="TT Commons Pro"/>
            </a:endParaRPr>
          </a:p>
          <a:p>
            <a:pPr algn="just">
              <a:lnSpc>
                <a:spcPts val="4479"/>
              </a:lnSpc>
            </a:pPr>
            <a:r>
              <a:rPr lang="en-US" sz="3199" dirty="0" err="1">
                <a:solidFill>
                  <a:srgbClr val="000000"/>
                </a:solidFill>
                <a:latin typeface="TT Commons Pro"/>
              </a:rPr>
              <a:t>Rạp</a:t>
            </a:r>
            <a:r>
              <a:rPr lang="en-US" sz="3199" dirty="0">
                <a:solidFill>
                  <a:srgbClr val="000000"/>
                </a:solidFill>
                <a:latin typeface="TT Commons Pro"/>
              </a:rPr>
              <a:t> </a:t>
            </a:r>
            <a:r>
              <a:rPr lang="en-US" sz="3199" dirty="0" err="1">
                <a:solidFill>
                  <a:srgbClr val="000000"/>
                </a:solidFill>
                <a:latin typeface="TT Commons Pro"/>
              </a:rPr>
              <a:t>mình</a:t>
            </a:r>
            <a:r>
              <a:rPr lang="en-US" sz="3199" dirty="0">
                <a:solidFill>
                  <a:srgbClr val="000000"/>
                </a:solidFill>
                <a:latin typeface="TT Commons Pro"/>
              </a:rPr>
              <a:t> </a:t>
            </a:r>
            <a:r>
              <a:rPr lang="en-US" sz="3199" dirty="0" err="1">
                <a:solidFill>
                  <a:srgbClr val="000000"/>
                </a:solidFill>
                <a:latin typeface="TT Commons Pro"/>
              </a:rPr>
              <a:t>trên</a:t>
            </a:r>
            <a:r>
              <a:rPr lang="en-US" sz="3199" dirty="0">
                <a:solidFill>
                  <a:srgbClr val="000000"/>
                </a:solidFill>
                <a:latin typeface="TT Commons Pro"/>
              </a:rPr>
              <a:t> </a:t>
            </a:r>
            <a:r>
              <a:rPr lang="en-US" sz="3199" dirty="0" err="1">
                <a:solidFill>
                  <a:srgbClr val="000000"/>
                </a:solidFill>
                <a:latin typeface="TT Commons Pro"/>
              </a:rPr>
              <a:t>lưng</a:t>
            </a:r>
            <a:r>
              <a:rPr lang="en-US" sz="3199" dirty="0">
                <a:solidFill>
                  <a:srgbClr val="000000"/>
                </a:solidFill>
                <a:latin typeface="TT Commons Pro"/>
              </a:rPr>
              <a:t> </a:t>
            </a:r>
            <a:r>
              <a:rPr lang="en-US" sz="3199" dirty="0" err="1">
                <a:solidFill>
                  <a:srgbClr val="000000"/>
                </a:solidFill>
                <a:latin typeface="TT Commons Pro"/>
              </a:rPr>
              <a:t>ngựa</a:t>
            </a:r>
            <a:endParaRPr lang="en-US" sz="3199" dirty="0">
              <a:solidFill>
                <a:srgbClr val="000000"/>
              </a:solidFill>
              <a:latin typeface="TT Commons Pro"/>
            </a:endParaRPr>
          </a:p>
          <a:p>
            <a:pPr algn="just">
              <a:lnSpc>
                <a:spcPts val="4479"/>
              </a:lnSpc>
            </a:pPr>
            <a:r>
              <a:rPr lang="en-US" sz="3199" dirty="0" err="1">
                <a:solidFill>
                  <a:srgbClr val="000000"/>
                </a:solidFill>
                <a:latin typeface="TT Commons Pro"/>
              </a:rPr>
              <a:t>Ngựa</a:t>
            </a:r>
            <a:r>
              <a:rPr lang="en-US" sz="3199" dirty="0">
                <a:solidFill>
                  <a:srgbClr val="000000"/>
                </a:solidFill>
                <a:latin typeface="TT Commons Pro"/>
              </a:rPr>
              <a:t> phi </a:t>
            </a:r>
            <a:r>
              <a:rPr lang="en-US" sz="3199" dirty="0" err="1">
                <a:solidFill>
                  <a:srgbClr val="000000"/>
                </a:solidFill>
                <a:latin typeface="TT Commons Pro"/>
              </a:rPr>
              <a:t>nhanh</a:t>
            </a:r>
            <a:r>
              <a:rPr lang="en-US" sz="3199" dirty="0">
                <a:solidFill>
                  <a:srgbClr val="000000"/>
                </a:solidFill>
                <a:latin typeface="TT Commons Pro"/>
              </a:rPr>
              <a:t> </a:t>
            </a:r>
            <a:r>
              <a:rPr lang="en-US" sz="3199" dirty="0" err="1">
                <a:solidFill>
                  <a:srgbClr val="000000"/>
                </a:solidFill>
                <a:latin typeface="TT Commons Pro"/>
              </a:rPr>
              <a:t>như</a:t>
            </a:r>
            <a:r>
              <a:rPr lang="en-US" sz="3199" dirty="0">
                <a:solidFill>
                  <a:srgbClr val="000000"/>
                </a:solidFill>
                <a:latin typeface="TT Commons Pro"/>
              </a:rPr>
              <a:t> bay</a:t>
            </a:r>
          </a:p>
          <a:p>
            <a:pPr algn="just">
              <a:lnSpc>
                <a:spcPts val="4479"/>
              </a:lnSpc>
            </a:pPr>
            <a:r>
              <a:rPr lang="en-US" sz="3199" dirty="0" err="1">
                <a:solidFill>
                  <a:srgbClr val="000000"/>
                </a:solidFill>
                <a:latin typeface="TT Commons Pro"/>
              </a:rPr>
              <a:t>Cả</a:t>
            </a:r>
            <a:r>
              <a:rPr lang="en-US" sz="3199" dirty="0">
                <a:solidFill>
                  <a:srgbClr val="000000"/>
                </a:solidFill>
                <a:latin typeface="TT Commons Pro"/>
              </a:rPr>
              <a:t> </a:t>
            </a:r>
            <a:r>
              <a:rPr lang="en-US" sz="3199" dirty="0" err="1">
                <a:solidFill>
                  <a:srgbClr val="000000"/>
                </a:solidFill>
                <a:latin typeface="TT Commons Pro"/>
              </a:rPr>
              <a:t>cánh</a:t>
            </a:r>
            <a:r>
              <a:rPr lang="en-US" sz="3199" dirty="0">
                <a:solidFill>
                  <a:srgbClr val="000000"/>
                </a:solidFill>
                <a:latin typeface="TT Commons Pro"/>
              </a:rPr>
              <a:t> </a:t>
            </a:r>
            <a:r>
              <a:rPr lang="en-US" sz="3199" dirty="0" err="1">
                <a:solidFill>
                  <a:srgbClr val="000000"/>
                </a:solidFill>
                <a:latin typeface="TT Commons Pro"/>
              </a:rPr>
              <a:t>rừng</a:t>
            </a:r>
            <a:r>
              <a:rPr lang="en-US" sz="3199" dirty="0">
                <a:solidFill>
                  <a:srgbClr val="000000"/>
                </a:solidFill>
                <a:latin typeface="TT Commons Pro"/>
              </a:rPr>
              <a:t> </a:t>
            </a:r>
            <a:r>
              <a:rPr lang="en-US" sz="3199" dirty="0" err="1">
                <a:solidFill>
                  <a:srgbClr val="000000"/>
                </a:solidFill>
                <a:latin typeface="TT Commons Pro"/>
              </a:rPr>
              <a:t>nổi</a:t>
            </a:r>
            <a:r>
              <a:rPr lang="en-US" sz="3199" dirty="0">
                <a:solidFill>
                  <a:srgbClr val="000000"/>
                </a:solidFill>
                <a:latin typeface="TT Commons Pro"/>
              </a:rPr>
              <a:t> </a:t>
            </a:r>
            <a:r>
              <a:rPr lang="en-US" sz="3199" dirty="0" err="1">
                <a:solidFill>
                  <a:srgbClr val="000000"/>
                </a:solidFill>
                <a:latin typeface="TT Commons Pro"/>
              </a:rPr>
              <a:t>gió</a:t>
            </a:r>
            <a:r>
              <a:rPr lang="en-US" sz="3199" dirty="0">
                <a:solidFill>
                  <a:srgbClr val="000000"/>
                </a:solidFill>
                <a:latin typeface="TT Commons Pro"/>
              </a:rPr>
              <a:t>.</a:t>
            </a:r>
          </a:p>
        </p:txBody>
      </p:sp>
      <p:sp>
        <p:nvSpPr>
          <p:cNvPr id="9" name="TextBox 9"/>
          <p:cNvSpPr txBox="1"/>
          <p:nvPr/>
        </p:nvSpPr>
        <p:spPr>
          <a:xfrm>
            <a:off x="9870026" y="8616"/>
            <a:ext cx="7858709" cy="1087669"/>
          </a:xfrm>
          <a:prstGeom prst="rect">
            <a:avLst/>
          </a:prstGeom>
        </p:spPr>
        <p:txBody>
          <a:bodyPr lIns="0" tIns="0" rIns="0" bIns="0" rtlCol="0" anchor="t">
            <a:spAutoFit/>
          </a:bodyPr>
          <a:lstStyle/>
          <a:p>
            <a:pPr>
              <a:lnSpc>
                <a:spcPts val="8819"/>
              </a:lnSpc>
              <a:spcBef>
                <a:spcPct val="0"/>
              </a:spcBef>
            </a:pPr>
            <a:r>
              <a:rPr lang="en-US" sz="6299">
                <a:solidFill>
                  <a:srgbClr val="717935"/>
                </a:solidFill>
                <a:latin typeface="Blacker Sans Text Bold"/>
              </a:rPr>
              <a:t>NGỰA BIÊN PHÒNG</a:t>
            </a:r>
          </a:p>
        </p:txBody>
      </p:sp>
      <p:sp>
        <p:nvSpPr>
          <p:cNvPr id="10" name="TextBox 10"/>
          <p:cNvSpPr txBox="1"/>
          <p:nvPr/>
        </p:nvSpPr>
        <p:spPr>
          <a:xfrm>
            <a:off x="8253766" y="4642632"/>
            <a:ext cx="5066869" cy="2308324"/>
          </a:xfrm>
          <a:prstGeom prst="rect">
            <a:avLst/>
          </a:prstGeom>
        </p:spPr>
        <p:txBody>
          <a:bodyPr lIns="0" tIns="0" rIns="0" bIns="0" rtlCol="0" anchor="t">
            <a:spAutoFit/>
          </a:bodyPr>
          <a:lstStyle/>
          <a:p>
            <a:pPr algn="just">
              <a:lnSpc>
                <a:spcPts val="4479"/>
              </a:lnSpc>
            </a:pPr>
            <a:r>
              <a:rPr lang="en-US" sz="3199" dirty="0" err="1">
                <a:solidFill>
                  <a:srgbClr val="C00000"/>
                </a:solidFill>
                <a:latin typeface="TT Commons Pro"/>
              </a:rPr>
              <a:t>Ngựa</a:t>
            </a:r>
            <a:r>
              <a:rPr lang="en-US" sz="3199" dirty="0">
                <a:solidFill>
                  <a:srgbClr val="C00000"/>
                </a:solidFill>
                <a:latin typeface="TT Commons Pro"/>
              </a:rPr>
              <a:t> </a:t>
            </a:r>
            <a:r>
              <a:rPr lang="en-US" sz="3199" dirty="0" err="1">
                <a:solidFill>
                  <a:srgbClr val="C00000"/>
                </a:solidFill>
                <a:latin typeface="TT Commons Pro"/>
              </a:rPr>
              <a:t>phăm</a:t>
            </a:r>
            <a:r>
              <a:rPr lang="en-US" sz="3199" dirty="0">
                <a:solidFill>
                  <a:srgbClr val="C00000"/>
                </a:solidFill>
                <a:latin typeface="TT Commons Pro"/>
              </a:rPr>
              <a:t> </a:t>
            </a:r>
            <a:r>
              <a:rPr lang="en-US" sz="3199" dirty="0" err="1">
                <a:solidFill>
                  <a:srgbClr val="C00000"/>
                </a:solidFill>
                <a:latin typeface="TT Commons Pro"/>
              </a:rPr>
              <a:t>phăm</a:t>
            </a:r>
            <a:r>
              <a:rPr lang="en-US" sz="3199" dirty="0">
                <a:solidFill>
                  <a:srgbClr val="C00000"/>
                </a:solidFill>
                <a:latin typeface="TT Commons Pro"/>
              </a:rPr>
              <a:t> </a:t>
            </a:r>
            <a:r>
              <a:rPr lang="en-US" sz="3199" dirty="0" err="1">
                <a:solidFill>
                  <a:srgbClr val="C00000"/>
                </a:solidFill>
                <a:latin typeface="TT Commons Pro"/>
              </a:rPr>
              <a:t>bốn</a:t>
            </a:r>
            <a:r>
              <a:rPr lang="en-US" sz="3199" dirty="0">
                <a:solidFill>
                  <a:srgbClr val="C00000"/>
                </a:solidFill>
                <a:latin typeface="TT Commons Pro"/>
              </a:rPr>
              <a:t> </a:t>
            </a:r>
            <a:r>
              <a:rPr lang="en-US" sz="3199" dirty="0" err="1">
                <a:solidFill>
                  <a:srgbClr val="C00000"/>
                </a:solidFill>
                <a:latin typeface="TT Commons Pro"/>
              </a:rPr>
              <a:t>vó</a:t>
            </a:r>
            <a:endParaRPr lang="en-US" sz="3199" dirty="0">
              <a:solidFill>
                <a:srgbClr val="C00000"/>
              </a:solidFill>
              <a:latin typeface="TT Commons Pro"/>
            </a:endParaRPr>
          </a:p>
          <a:p>
            <a:pPr algn="just">
              <a:lnSpc>
                <a:spcPts val="4479"/>
              </a:lnSpc>
            </a:pPr>
            <a:r>
              <a:rPr lang="en-US" sz="3199" dirty="0" err="1">
                <a:solidFill>
                  <a:srgbClr val="C00000"/>
                </a:solidFill>
                <a:latin typeface="TT Commons Pro"/>
              </a:rPr>
              <a:t>Như</a:t>
            </a:r>
            <a:r>
              <a:rPr lang="en-US" sz="3199" dirty="0">
                <a:solidFill>
                  <a:srgbClr val="C00000"/>
                </a:solidFill>
                <a:latin typeface="TT Commons Pro"/>
              </a:rPr>
              <a:t> </a:t>
            </a:r>
            <a:r>
              <a:rPr lang="en-US" sz="3199" dirty="0" err="1">
                <a:solidFill>
                  <a:srgbClr val="C00000"/>
                </a:solidFill>
                <a:latin typeface="TT Commons Pro"/>
              </a:rPr>
              <a:t>băm</a:t>
            </a:r>
            <a:r>
              <a:rPr lang="en-US" sz="3199" dirty="0">
                <a:solidFill>
                  <a:srgbClr val="C00000"/>
                </a:solidFill>
                <a:latin typeface="TT Commons Pro"/>
              </a:rPr>
              <a:t> </a:t>
            </a:r>
            <a:r>
              <a:rPr lang="en-US" sz="3199" dirty="0" err="1">
                <a:solidFill>
                  <a:srgbClr val="C00000"/>
                </a:solidFill>
                <a:latin typeface="TT Commons Pro"/>
              </a:rPr>
              <a:t>xuống</a:t>
            </a:r>
            <a:r>
              <a:rPr lang="en-US" sz="3199" dirty="0">
                <a:solidFill>
                  <a:srgbClr val="C00000"/>
                </a:solidFill>
                <a:latin typeface="TT Commons Pro"/>
              </a:rPr>
              <a:t> </a:t>
            </a:r>
            <a:r>
              <a:rPr lang="en-US" sz="3199" dirty="0" err="1">
                <a:solidFill>
                  <a:srgbClr val="C00000"/>
                </a:solidFill>
                <a:latin typeface="TT Commons Pro"/>
              </a:rPr>
              <a:t>mặt</a:t>
            </a:r>
            <a:r>
              <a:rPr lang="en-US" sz="3199" dirty="0">
                <a:solidFill>
                  <a:srgbClr val="C00000"/>
                </a:solidFill>
                <a:latin typeface="TT Commons Pro"/>
              </a:rPr>
              <a:t> </a:t>
            </a:r>
            <a:r>
              <a:rPr lang="en-US" sz="3199" dirty="0" err="1">
                <a:solidFill>
                  <a:srgbClr val="C00000"/>
                </a:solidFill>
                <a:latin typeface="TT Commons Pro"/>
              </a:rPr>
              <a:t>đường</a:t>
            </a:r>
            <a:endParaRPr lang="en-US" sz="3199" dirty="0">
              <a:solidFill>
                <a:srgbClr val="C00000"/>
              </a:solidFill>
              <a:latin typeface="TT Commons Pro"/>
            </a:endParaRPr>
          </a:p>
          <a:p>
            <a:pPr algn="just">
              <a:lnSpc>
                <a:spcPts val="4479"/>
              </a:lnSpc>
            </a:pPr>
            <a:r>
              <a:rPr lang="en-US" sz="3199" dirty="0" err="1">
                <a:solidFill>
                  <a:srgbClr val="C00000"/>
                </a:solidFill>
                <a:latin typeface="TT Commons Pro"/>
              </a:rPr>
              <a:t>Mặc</a:t>
            </a:r>
            <a:r>
              <a:rPr lang="en-US" sz="3199" dirty="0">
                <a:solidFill>
                  <a:srgbClr val="C00000"/>
                </a:solidFill>
                <a:latin typeface="TT Commons Pro"/>
              </a:rPr>
              <a:t> </a:t>
            </a:r>
            <a:r>
              <a:rPr lang="en-US" sz="3199" dirty="0" err="1">
                <a:solidFill>
                  <a:srgbClr val="C00000"/>
                </a:solidFill>
                <a:latin typeface="TT Commons Pro"/>
              </a:rPr>
              <a:t>sớm</a:t>
            </a:r>
            <a:r>
              <a:rPr lang="en-US" sz="3199" dirty="0">
                <a:solidFill>
                  <a:srgbClr val="C00000"/>
                </a:solidFill>
                <a:latin typeface="TT Commons Pro"/>
              </a:rPr>
              <a:t> </a:t>
            </a:r>
            <a:r>
              <a:rPr lang="en-US" sz="3199" dirty="0" err="1">
                <a:solidFill>
                  <a:srgbClr val="C00000"/>
                </a:solidFill>
                <a:latin typeface="TT Commons Pro"/>
              </a:rPr>
              <a:t>rừng</a:t>
            </a:r>
            <a:r>
              <a:rPr lang="en-US" sz="3199" dirty="0">
                <a:solidFill>
                  <a:srgbClr val="C00000"/>
                </a:solidFill>
                <a:latin typeface="TT Commons Pro"/>
              </a:rPr>
              <a:t> </a:t>
            </a:r>
            <a:r>
              <a:rPr lang="en-US" sz="3199" dirty="0" err="1">
                <a:solidFill>
                  <a:srgbClr val="C00000"/>
                </a:solidFill>
                <a:latin typeface="TT Commons Pro"/>
              </a:rPr>
              <a:t>mù</a:t>
            </a:r>
            <a:r>
              <a:rPr lang="en-US" sz="3199" dirty="0">
                <a:solidFill>
                  <a:srgbClr val="C00000"/>
                </a:solidFill>
                <a:latin typeface="TT Commons Pro"/>
              </a:rPr>
              <a:t> </a:t>
            </a:r>
            <a:r>
              <a:rPr lang="en-US" sz="3199" dirty="0" err="1">
                <a:solidFill>
                  <a:srgbClr val="C00000"/>
                </a:solidFill>
                <a:latin typeface="TT Commons Pro"/>
              </a:rPr>
              <a:t>sương</a:t>
            </a:r>
            <a:endParaRPr lang="en-US" sz="3199" dirty="0">
              <a:solidFill>
                <a:srgbClr val="C00000"/>
              </a:solidFill>
              <a:latin typeface="TT Commons Pro"/>
            </a:endParaRPr>
          </a:p>
          <a:p>
            <a:pPr algn="just">
              <a:lnSpc>
                <a:spcPts val="4479"/>
              </a:lnSpc>
            </a:pPr>
            <a:r>
              <a:rPr lang="en-US" sz="3199" dirty="0" err="1">
                <a:solidFill>
                  <a:srgbClr val="C00000"/>
                </a:solidFill>
                <a:latin typeface="TT Commons Pro"/>
              </a:rPr>
              <a:t>Mặc</a:t>
            </a:r>
            <a:r>
              <a:rPr lang="en-US" sz="3199" dirty="0">
                <a:solidFill>
                  <a:srgbClr val="C00000"/>
                </a:solidFill>
                <a:latin typeface="TT Commons Pro"/>
              </a:rPr>
              <a:t> </a:t>
            </a:r>
            <a:r>
              <a:rPr lang="en-US" sz="3199" dirty="0" err="1">
                <a:solidFill>
                  <a:srgbClr val="C00000"/>
                </a:solidFill>
                <a:latin typeface="TT Commons Pro"/>
              </a:rPr>
              <a:t>đêm</a:t>
            </a:r>
            <a:r>
              <a:rPr lang="en-US" sz="3199" dirty="0">
                <a:solidFill>
                  <a:srgbClr val="C00000"/>
                </a:solidFill>
                <a:latin typeface="TT Commons Pro"/>
              </a:rPr>
              <a:t> </a:t>
            </a:r>
            <a:r>
              <a:rPr lang="en-US" sz="3199" dirty="0" err="1">
                <a:solidFill>
                  <a:srgbClr val="C00000"/>
                </a:solidFill>
                <a:latin typeface="TT Commons Pro"/>
              </a:rPr>
              <a:t>đông</a:t>
            </a:r>
            <a:r>
              <a:rPr lang="en-US" sz="3199" dirty="0">
                <a:solidFill>
                  <a:srgbClr val="C00000"/>
                </a:solidFill>
                <a:latin typeface="TT Commons Pro"/>
              </a:rPr>
              <a:t> </a:t>
            </a:r>
            <a:r>
              <a:rPr lang="en-US" sz="3199" dirty="0" err="1">
                <a:solidFill>
                  <a:srgbClr val="C00000"/>
                </a:solidFill>
                <a:latin typeface="TT Commons Pro"/>
              </a:rPr>
              <a:t>giá</a:t>
            </a:r>
            <a:r>
              <a:rPr lang="en-US" sz="3199" dirty="0">
                <a:solidFill>
                  <a:srgbClr val="C00000"/>
                </a:solidFill>
                <a:latin typeface="TT Commons Pro"/>
              </a:rPr>
              <a:t> </a:t>
            </a:r>
            <a:r>
              <a:rPr lang="en-US" sz="3199" dirty="0" err="1">
                <a:solidFill>
                  <a:srgbClr val="C00000"/>
                </a:solidFill>
                <a:latin typeface="TT Commons Pro"/>
              </a:rPr>
              <a:t>buốt</a:t>
            </a:r>
            <a:r>
              <a:rPr lang="en-US" sz="3199" dirty="0">
                <a:solidFill>
                  <a:srgbClr val="C00000"/>
                </a:solidFill>
                <a:latin typeface="TT Commons Pro"/>
              </a:rPr>
              <a:t>.</a:t>
            </a:r>
          </a:p>
        </p:txBody>
      </p:sp>
      <p:sp>
        <p:nvSpPr>
          <p:cNvPr id="11" name="TextBox 11"/>
          <p:cNvSpPr txBox="1"/>
          <p:nvPr/>
        </p:nvSpPr>
        <p:spPr>
          <a:xfrm>
            <a:off x="8253766" y="7827492"/>
            <a:ext cx="4655381" cy="2885405"/>
          </a:xfrm>
          <a:prstGeom prst="rect">
            <a:avLst/>
          </a:prstGeom>
        </p:spPr>
        <p:txBody>
          <a:bodyPr lIns="0" tIns="0" rIns="0" bIns="0" rtlCol="0" anchor="t">
            <a:spAutoFit/>
          </a:bodyPr>
          <a:lstStyle/>
          <a:p>
            <a:pPr algn="just">
              <a:lnSpc>
                <a:spcPts val="4479"/>
              </a:lnSpc>
            </a:pPr>
            <a:r>
              <a:rPr lang="en-US" sz="3199" dirty="0" err="1">
                <a:solidFill>
                  <a:schemeClr val="tx2"/>
                </a:solidFill>
                <a:latin typeface="TT Commons Pro"/>
              </a:rPr>
              <a:t>Chân</a:t>
            </a:r>
            <a:r>
              <a:rPr lang="en-US" sz="3199" dirty="0">
                <a:solidFill>
                  <a:schemeClr val="tx2"/>
                </a:solidFill>
                <a:latin typeface="TT Commons Pro"/>
              </a:rPr>
              <a:t> </a:t>
            </a:r>
            <a:r>
              <a:rPr lang="en-US" sz="3199" dirty="0" err="1">
                <a:solidFill>
                  <a:schemeClr val="tx2"/>
                </a:solidFill>
                <a:latin typeface="TT Commons Pro"/>
              </a:rPr>
              <a:t>ngựa</a:t>
            </a:r>
            <a:r>
              <a:rPr lang="en-US" sz="3199" dirty="0">
                <a:solidFill>
                  <a:schemeClr val="tx2"/>
                </a:solidFill>
                <a:latin typeface="TT Commons Pro"/>
              </a:rPr>
              <a:t> </a:t>
            </a:r>
            <a:r>
              <a:rPr lang="en-US" sz="3199" dirty="0" err="1">
                <a:solidFill>
                  <a:schemeClr val="tx2"/>
                </a:solidFill>
                <a:latin typeface="TT Commons Pro"/>
              </a:rPr>
              <a:t>như</a:t>
            </a:r>
            <a:r>
              <a:rPr lang="en-US" sz="3199" dirty="0">
                <a:solidFill>
                  <a:schemeClr val="tx2"/>
                </a:solidFill>
                <a:latin typeface="TT Commons Pro"/>
              </a:rPr>
              <a:t> </a:t>
            </a:r>
            <a:r>
              <a:rPr lang="en-US" sz="3199" dirty="0" err="1">
                <a:solidFill>
                  <a:schemeClr val="tx2"/>
                </a:solidFill>
                <a:latin typeface="TT Commons Pro"/>
              </a:rPr>
              <a:t>sắt</a:t>
            </a:r>
            <a:r>
              <a:rPr lang="en-US" sz="3199" dirty="0">
                <a:solidFill>
                  <a:schemeClr val="tx2"/>
                </a:solidFill>
                <a:latin typeface="TT Commons Pro"/>
              </a:rPr>
              <a:t> </a:t>
            </a:r>
            <a:r>
              <a:rPr lang="en-US" sz="3199" dirty="0" err="1">
                <a:solidFill>
                  <a:schemeClr val="tx2"/>
                </a:solidFill>
                <a:latin typeface="TT Commons Pro"/>
              </a:rPr>
              <a:t>thép</a:t>
            </a:r>
            <a:endParaRPr lang="en-US" sz="3199" dirty="0">
              <a:solidFill>
                <a:schemeClr val="tx2"/>
              </a:solidFill>
              <a:latin typeface="TT Commons Pro"/>
            </a:endParaRPr>
          </a:p>
          <a:p>
            <a:pPr algn="just">
              <a:lnSpc>
                <a:spcPts val="4479"/>
              </a:lnSpc>
            </a:pPr>
            <a:r>
              <a:rPr lang="en-US" sz="3199" dirty="0" err="1">
                <a:solidFill>
                  <a:schemeClr val="tx2"/>
                </a:solidFill>
                <a:latin typeface="TT Commons Pro"/>
              </a:rPr>
              <a:t>Luôn</a:t>
            </a:r>
            <a:r>
              <a:rPr lang="en-US" sz="3199" dirty="0">
                <a:solidFill>
                  <a:schemeClr val="tx2"/>
                </a:solidFill>
                <a:latin typeface="TT Commons Pro"/>
              </a:rPr>
              <a:t> </a:t>
            </a:r>
            <a:r>
              <a:rPr lang="en-US" sz="3199" dirty="0" err="1">
                <a:solidFill>
                  <a:schemeClr val="tx2"/>
                </a:solidFill>
                <a:latin typeface="TT Commons Pro"/>
              </a:rPr>
              <a:t>săn</a:t>
            </a:r>
            <a:r>
              <a:rPr lang="en-US" sz="3199" dirty="0">
                <a:solidFill>
                  <a:schemeClr val="tx2"/>
                </a:solidFill>
                <a:latin typeface="TT Commons Pro"/>
              </a:rPr>
              <a:t> </a:t>
            </a:r>
            <a:r>
              <a:rPr lang="en-US" sz="3199" dirty="0" err="1">
                <a:solidFill>
                  <a:schemeClr val="tx2"/>
                </a:solidFill>
                <a:latin typeface="TT Commons Pro"/>
              </a:rPr>
              <a:t>đuổi</a:t>
            </a:r>
            <a:r>
              <a:rPr lang="en-US" sz="3199" dirty="0">
                <a:solidFill>
                  <a:schemeClr val="tx2"/>
                </a:solidFill>
                <a:latin typeface="TT Commons Pro"/>
              </a:rPr>
              <a:t> </a:t>
            </a:r>
            <a:r>
              <a:rPr lang="en-US" sz="3199" dirty="0" err="1">
                <a:solidFill>
                  <a:schemeClr val="tx2"/>
                </a:solidFill>
                <a:latin typeface="TT Commons Pro"/>
              </a:rPr>
              <a:t>quân</a:t>
            </a:r>
            <a:r>
              <a:rPr lang="en-US" sz="3199" dirty="0">
                <a:solidFill>
                  <a:schemeClr val="tx2"/>
                </a:solidFill>
                <a:latin typeface="TT Commons Pro"/>
              </a:rPr>
              <a:t> </a:t>
            </a:r>
            <a:r>
              <a:rPr lang="en-US" sz="3199" dirty="0" err="1">
                <a:solidFill>
                  <a:schemeClr val="tx2"/>
                </a:solidFill>
                <a:latin typeface="TT Commons Pro"/>
              </a:rPr>
              <a:t>thù</a:t>
            </a:r>
            <a:endParaRPr lang="en-US" sz="3199" dirty="0">
              <a:solidFill>
                <a:schemeClr val="tx2"/>
              </a:solidFill>
              <a:latin typeface="TT Commons Pro"/>
            </a:endParaRPr>
          </a:p>
          <a:p>
            <a:pPr algn="just">
              <a:lnSpc>
                <a:spcPts val="4479"/>
              </a:lnSpc>
            </a:pPr>
            <a:r>
              <a:rPr lang="en-US" sz="3199" dirty="0" err="1">
                <a:solidFill>
                  <a:schemeClr val="tx2"/>
                </a:solidFill>
                <a:latin typeface="TT Commons Pro"/>
              </a:rPr>
              <a:t>Vó</a:t>
            </a:r>
            <a:r>
              <a:rPr lang="en-US" sz="3199" dirty="0">
                <a:solidFill>
                  <a:schemeClr val="tx2"/>
                </a:solidFill>
                <a:latin typeface="TT Commons Pro"/>
              </a:rPr>
              <a:t> </a:t>
            </a:r>
            <a:r>
              <a:rPr lang="en-US" sz="3199" dirty="0" err="1">
                <a:solidFill>
                  <a:schemeClr val="tx2"/>
                </a:solidFill>
                <a:latin typeface="TT Commons Pro"/>
              </a:rPr>
              <a:t>ngựa</a:t>
            </a:r>
            <a:r>
              <a:rPr lang="en-US" sz="3199" dirty="0">
                <a:solidFill>
                  <a:schemeClr val="tx2"/>
                </a:solidFill>
                <a:latin typeface="TT Commons Pro"/>
              </a:rPr>
              <a:t> </a:t>
            </a:r>
            <a:r>
              <a:rPr lang="en-US" sz="3199" dirty="0" err="1">
                <a:solidFill>
                  <a:schemeClr val="tx2"/>
                </a:solidFill>
                <a:latin typeface="TT Commons Pro"/>
              </a:rPr>
              <a:t>như</a:t>
            </a:r>
            <a:r>
              <a:rPr lang="en-US" sz="3199" dirty="0">
                <a:solidFill>
                  <a:schemeClr val="tx2"/>
                </a:solidFill>
                <a:latin typeface="TT Commons Pro"/>
              </a:rPr>
              <a:t> </a:t>
            </a:r>
            <a:r>
              <a:rPr lang="en-US" sz="3199" dirty="0" err="1">
                <a:solidFill>
                  <a:schemeClr val="tx2"/>
                </a:solidFill>
                <a:latin typeface="TT Commons Pro"/>
              </a:rPr>
              <a:t>có</a:t>
            </a:r>
            <a:r>
              <a:rPr lang="en-US" sz="3199" dirty="0">
                <a:solidFill>
                  <a:schemeClr val="tx2"/>
                </a:solidFill>
                <a:latin typeface="TT Commons Pro"/>
              </a:rPr>
              <a:t> </a:t>
            </a:r>
            <a:r>
              <a:rPr lang="en-US" sz="3199" dirty="0" err="1">
                <a:solidFill>
                  <a:schemeClr val="tx2"/>
                </a:solidFill>
                <a:latin typeface="TT Commons Pro"/>
              </a:rPr>
              <a:t>mắt</a:t>
            </a:r>
            <a:endParaRPr lang="en-US" sz="3199" dirty="0">
              <a:solidFill>
                <a:schemeClr val="tx2"/>
              </a:solidFill>
              <a:latin typeface="TT Commons Pro"/>
            </a:endParaRPr>
          </a:p>
          <a:p>
            <a:pPr algn="just">
              <a:lnSpc>
                <a:spcPts val="4479"/>
              </a:lnSpc>
            </a:pPr>
            <a:r>
              <a:rPr lang="en-US" sz="3199" dirty="0" err="1">
                <a:solidFill>
                  <a:schemeClr val="tx2"/>
                </a:solidFill>
                <a:latin typeface="TT Commons Pro"/>
              </a:rPr>
              <a:t>Chẳng</a:t>
            </a:r>
            <a:r>
              <a:rPr lang="en-US" sz="3199" dirty="0">
                <a:solidFill>
                  <a:schemeClr val="tx2"/>
                </a:solidFill>
                <a:latin typeface="TT Commons Pro"/>
              </a:rPr>
              <a:t> </a:t>
            </a:r>
            <a:r>
              <a:rPr lang="en-US" sz="3199" dirty="0" err="1">
                <a:solidFill>
                  <a:schemeClr val="tx2"/>
                </a:solidFill>
                <a:latin typeface="TT Commons Pro"/>
              </a:rPr>
              <a:t>vấp</a:t>
            </a:r>
            <a:r>
              <a:rPr lang="en-US" sz="3199" dirty="0">
                <a:solidFill>
                  <a:schemeClr val="tx2"/>
                </a:solidFill>
                <a:latin typeface="TT Commons Pro"/>
              </a:rPr>
              <a:t> </a:t>
            </a:r>
            <a:r>
              <a:rPr lang="en-US" sz="3199" dirty="0" err="1">
                <a:solidFill>
                  <a:schemeClr val="tx2"/>
                </a:solidFill>
                <a:latin typeface="TT Commons Pro"/>
              </a:rPr>
              <a:t>ngã</a:t>
            </a:r>
            <a:r>
              <a:rPr lang="en-US" sz="3199" dirty="0">
                <a:solidFill>
                  <a:schemeClr val="tx2"/>
                </a:solidFill>
                <a:latin typeface="TT Commons Pro"/>
              </a:rPr>
              <a:t> </a:t>
            </a:r>
            <a:r>
              <a:rPr lang="en-US" sz="3199" dirty="0" err="1">
                <a:solidFill>
                  <a:schemeClr val="tx2"/>
                </a:solidFill>
                <a:latin typeface="TT Commons Pro"/>
              </a:rPr>
              <a:t>bao</a:t>
            </a:r>
            <a:r>
              <a:rPr lang="en-US" sz="3199" dirty="0">
                <a:solidFill>
                  <a:schemeClr val="tx2"/>
                </a:solidFill>
                <a:latin typeface="TT Commons Pro"/>
              </a:rPr>
              <a:t> </a:t>
            </a:r>
            <a:r>
              <a:rPr lang="en-US" sz="3199" dirty="0" err="1">
                <a:solidFill>
                  <a:schemeClr val="tx2"/>
                </a:solidFill>
                <a:latin typeface="TT Commons Pro"/>
              </a:rPr>
              <a:t>giờ</a:t>
            </a:r>
            <a:r>
              <a:rPr lang="en-US" sz="3199" dirty="0">
                <a:solidFill>
                  <a:schemeClr val="tx2"/>
                </a:solidFill>
                <a:latin typeface="TT Commons Pro"/>
              </a:rPr>
              <a:t>.</a:t>
            </a:r>
          </a:p>
          <a:p>
            <a:pPr algn="just">
              <a:lnSpc>
                <a:spcPts val="4479"/>
              </a:lnSpc>
            </a:pPr>
            <a:endParaRPr lang="en-US" sz="3199" dirty="0">
              <a:solidFill>
                <a:schemeClr val="tx2"/>
              </a:solidFill>
              <a:latin typeface="TT Commons Pro"/>
            </a:endParaRPr>
          </a:p>
        </p:txBody>
      </p:sp>
      <p:sp>
        <p:nvSpPr>
          <p:cNvPr id="12" name="TextBox 12"/>
          <p:cNvSpPr txBox="1"/>
          <p:nvPr/>
        </p:nvSpPr>
        <p:spPr>
          <a:xfrm>
            <a:off x="13886483" y="2894046"/>
            <a:ext cx="4655381" cy="2308324"/>
          </a:xfrm>
          <a:prstGeom prst="rect">
            <a:avLst/>
          </a:prstGeom>
        </p:spPr>
        <p:txBody>
          <a:bodyPr lIns="0" tIns="0" rIns="0" bIns="0" rtlCol="0" anchor="t">
            <a:spAutoFit/>
          </a:bodyPr>
          <a:lstStyle/>
          <a:p>
            <a:pPr algn="just">
              <a:lnSpc>
                <a:spcPts val="4479"/>
              </a:lnSpc>
            </a:pPr>
            <a:r>
              <a:rPr lang="en-US" sz="3199" dirty="0" err="1">
                <a:solidFill>
                  <a:srgbClr val="7030A0"/>
                </a:solidFill>
                <a:latin typeface="TT Commons Pro"/>
              </a:rPr>
              <a:t>Xong</a:t>
            </a:r>
            <a:r>
              <a:rPr lang="en-US" sz="3199" dirty="0">
                <a:solidFill>
                  <a:srgbClr val="7030A0"/>
                </a:solidFill>
                <a:latin typeface="TT Commons Pro"/>
              </a:rPr>
              <a:t> </a:t>
            </a:r>
            <a:r>
              <a:rPr lang="en-US" sz="3199" dirty="0" err="1">
                <a:solidFill>
                  <a:srgbClr val="7030A0"/>
                </a:solidFill>
                <a:latin typeface="TT Commons Pro"/>
              </a:rPr>
              <a:t>công</a:t>
            </a:r>
            <a:r>
              <a:rPr lang="en-US" sz="3199" dirty="0">
                <a:solidFill>
                  <a:srgbClr val="7030A0"/>
                </a:solidFill>
                <a:latin typeface="TT Commons Pro"/>
              </a:rPr>
              <a:t> </a:t>
            </a:r>
            <a:r>
              <a:rPr lang="en-US" sz="3199" dirty="0" err="1">
                <a:solidFill>
                  <a:srgbClr val="7030A0"/>
                </a:solidFill>
                <a:latin typeface="TT Commons Pro"/>
              </a:rPr>
              <a:t>việc</a:t>
            </a:r>
            <a:r>
              <a:rPr lang="en-US" sz="3199" dirty="0">
                <a:solidFill>
                  <a:srgbClr val="7030A0"/>
                </a:solidFill>
                <a:latin typeface="TT Commons Pro"/>
              </a:rPr>
              <a:t> </a:t>
            </a:r>
            <a:r>
              <a:rPr lang="en-US" sz="3199" dirty="0" err="1">
                <a:solidFill>
                  <a:srgbClr val="7030A0"/>
                </a:solidFill>
                <a:latin typeface="TT Commons Pro"/>
              </a:rPr>
              <a:t>trở</a:t>
            </a:r>
            <a:r>
              <a:rPr lang="en-US" sz="3199" dirty="0">
                <a:solidFill>
                  <a:srgbClr val="7030A0"/>
                </a:solidFill>
                <a:latin typeface="TT Commons Pro"/>
              </a:rPr>
              <a:t> </a:t>
            </a:r>
            <a:r>
              <a:rPr lang="en-US" sz="3199" dirty="0" err="1">
                <a:solidFill>
                  <a:srgbClr val="7030A0"/>
                </a:solidFill>
                <a:latin typeface="TT Commons Pro"/>
              </a:rPr>
              <a:t>về</a:t>
            </a:r>
            <a:endParaRPr lang="en-US" sz="3199" dirty="0">
              <a:solidFill>
                <a:srgbClr val="7030A0"/>
              </a:solidFill>
              <a:latin typeface="TT Commons Pro"/>
            </a:endParaRPr>
          </a:p>
          <a:p>
            <a:pPr algn="just">
              <a:lnSpc>
                <a:spcPts val="4479"/>
              </a:lnSpc>
            </a:pPr>
            <a:r>
              <a:rPr lang="en-US" sz="3199" dirty="0" err="1">
                <a:solidFill>
                  <a:srgbClr val="7030A0"/>
                </a:solidFill>
                <a:latin typeface="TT Commons Pro"/>
              </a:rPr>
              <a:t>Ngựa</a:t>
            </a:r>
            <a:r>
              <a:rPr lang="en-US" sz="3199" dirty="0">
                <a:solidFill>
                  <a:srgbClr val="7030A0"/>
                </a:solidFill>
                <a:latin typeface="TT Commons Pro"/>
              </a:rPr>
              <a:t> </a:t>
            </a:r>
            <a:r>
              <a:rPr lang="en-US" sz="3199" dirty="0" err="1">
                <a:solidFill>
                  <a:srgbClr val="7030A0"/>
                </a:solidFill>
                <a:latin typeface="TT Commons Pro"/>
              </a:rPr>
              <a:t>bước</a:t>
            </a:r>
            <a:r>
              <a:rPr lang="en-US" sz="3199" dirty="0">
                <a:solidFill>
                  <a:srgbClr val="7030A0"/>
                </a:solidFill>
                <a:latin typeface="TT Commons Pro"/>
              </a:rPr>
              <a:t> </a:t>
            </a:r>
            <a:r>
              <a:rPr lang="en-US" sz="3199" dirty="0" err="1">
                <a:solidFill>
                  <a:srgbClr val="7030A0"/>
                </a:solidFill>
                <a:latin typeface="TT Commons Pro"/>
              </a:rPr>
              <a:t>đi</a:t>
            </a:r>
            <a:r>
              <a:rPr lang="en-US" sz="3199" dirty="0">
                <a:solidFill>
                  <a:srgbClr val="7030A0"/>
                </a:solidFill>
                <a:latin typeface="TT Commons Pro"/>
              </a:rPr>
              <a:t> thong </a:t>
            </a:r>
            <a:r>
              <a:rPr lang="en-US" sz="3199" dirty="0" err="1">
                <a:solidFill>
                  <a:srgbClr val="7030A0"/>
                </a:solidFill>
                <a:latin typeface="TT Commons Pro"/>
              </a:rPr>
              <a:t>thả</a:t>
            </a:r>
            <a:endParaRPr lang="en-US" sz="3199" dirty="0">
              <a:solidFill>
                <a:srgbClr val="7030A0"/>
              </a:solidFill>
              <a:latin typeface="TT Commons Pro"/>
            </a:endParaRPr>
          </a:p>
          <a:p>
            <a:pPr algn="just">
              <a:lnSpc>
                <a:spcPts val="4479"/>
              </a:lnSpc>
            </a:pPr>
            <a:r>
              <a:rPr lang="en-US" sz="3199" dirty="0" err="1">
                <a:solidFill>
                  <a:srgbClr val="7030A0"/>
                </a:solidFill>
                <a:latin typeface="TT Commons Pro"/>
              </a:rPr>
              <a:t>Chú</a:t>
            </a:r>
            <a:r>
              <a:rPr lang="en-US" sz="3199" dirty="0">
                <a:solidFill>
                  <a:srgbClr val="7030A0"/>
                </a:solidFill>
                <a:latin typeface="TT Commons Pro"/>
              </a:rPr>
              <a:t> </a:t>
            </a:r>
            <a:r>
              <a:rPr lang="en-US" sz="3199" dirty="0" err="1">
                <a:solidFill>
                  <a:srgbClr val="7030A0"/>
                </a:solidFill>
                <a:latin typeface="TT Commons Pro"/>
              </a:rPr>
              <a:t>bộ</a:t>
            </a:r>
            <a:r>
              <a:rPr lang="en-US" sz="3199" dirty="0">
                <a:solidFill>
                  <a:srgbClr val="7030A0"/>
                </a:solidFill>
                <a:latin typeface="TT Commons Pro"/>
              </a:rPr>
              <a:t> </a:t>
            </a:r>
            <a:r>
              <a:rPr lang="en-US" sz="3199" dirty="0" err="1">
                <a:solidFill>
                  <a:srgbClr val="7030A0"/>
                </a:solidFill>
                <a:latin typeface="TT Commons Pro"/>
              </a:rPr>
              <a:t>đội</a:t>
            </a:r>
            <a:r>
              <a:rPr lang="en-US" sz="3199" dirty="0">
                <a:solidFill>
                  <a:srgbClr val="7030A0"/>
                </a:solidFill>
                <a:latin typeface="TT Commons Pro"/>
              </a:rPr>
              <a:t> </a:t>
            </a:r>
            <a:r>
              <a:rPr lang="en-US" sz="3199" dirty="0" err="1">
                <a:solidFill>
                  <a:srgbClr val="7030A0"/>
                </a:solidFill>
                <a:latin typeface="TT Commons Pro"/>
              </a:rPr>
              <a:t>đi</a:t>
            </a:r>
            <a:r>
              <a:rPr lang="en-US" sz="3199" dirty="0">
                <a:solidFill>
                  <a:srgbClr val="7030A0"/>
                </a:solidFill>
                <a:latin typeface="TT Commons Pro"/>
              </a:rPr>
              <a:t> </a:t>
            </a:r>
            <a:r>
              <a:rPr lang="en-US" sz="3199" dirty="0" err="1">
                <a:solidFill>
                  <a:srgbClr val="7030A0"/>
                </a:solidFill>
                <a:latin typeface="TT Commons Pro"/>
              </a:rPr>
              <a:t>bên</a:t>
            </a:r>
            <a:endParaRPr lang="en-US" sz="3199" dirty="0">
              <a:solidFill>
                <a:srgbClr val="7030A0"/>
              </a:solidFill>
              <a:latin typeface="TT Commons Pro"/>
            </a:endParaRPr>
          </a:p>
          <a:p>
            <a:pPr algn="just">
              <a:lnSpc>
                <a:spcPts val="4479"/>
              </a:lnSpc>
            </a:pPr>
            <a:r>
              <a:rPr lang="en-US" sz="3199" dirty="0" err="1">
                <a:solidFill>
                  <a:srgbClr val="7030A0"/>
                </a:solidFill>
                <a:latin typeface="TT Commons Pro"/>
              </a:rPr>
              <a:t>Tay</a:t>
            </a:r>
            <a:r>
              <a:rPr lang="en-US" sz="3199" dirty="0">
                <a:solidFill>
                  <a:srgbClr val="7030A0"/>
                </a:solidFill>
                <a:latin typeface="TT Commons Pro"/>
              </a:rPr>
              <a:t> </a:t>
            </a:r>
            <a:r>
              <a:rPr lang="en-US" sz="3199" dirty="0" err="1">
                <a:solidFill>
                  <a:srgbClr val="7030A0"/>
                </a:solidFill>
                <a:latin typeface="TT Commons Pro"/>
              </a:rPr>
              <a:t>vỗ</a:t>
            </a:r>
            <a:r>
              <a:rPr lang="en-US" sz="3199" dirty="0">
                <a:solidFill>
                  <a:srgbClr val="7030A0"/>
                </a:solidFill>
                <a:latin typeface="TT Commons Pro"/>
              </a:rPr>
              <a:t> </a:t>
            </a:r>
            <a:r>
              <a:rPr lang="en-US" sz="3199" dirty="0" err="1">
                <a:solidFill>
                  <a:srgbClr val="7030A0"/>
                </a:solidFill>
                <a:latin typeface="TT Commons Pro"/>
              </a:rPr>
              <a:t>về</a:t>
            </a:r>
            <a:r>
              <a:rPr lang="en-US" sz="3199" dirty="0">
                <a:solidFill>
                  <a:srgbClr val="7030A0"/>
                </a:solidFill>
                <a:latin typeface="TT Commons Pro"/>
              </a:rPr>
              <a:t> </a:t>
            </a:r>
            <a:r>
              <a:rPr lang="en-US" sz="3199" dirty="0" err="1">
                <a:solidFill>
                  <a:srgbClr val="7030A0"/>
                </a:solidFill>
                <a:latin typeface="TT Commons Pro"/>
              </a:rPr>
              <a:t>lưng</a:t>
            </a:r>
            <a:r>
              <a:rPr lang="en-US" sz="3199" dirty="0">
                <a:solidFill>
                  <a:srgbClr val="7030A0"/>
                </a:solidFill>
                <a:latin typeface="TT Commons Pro"/>
              </a:rPr>
              <a:t> </a:t>
            </a:r>
            <a:r>
              <a:rPr lang="en-US" sz="3199" dirty="0" err="1">
                <a:solidFill>
                  <a:srgbClr val="7030A0"/>
                </a:solidFill>
                <a:latin typeface="TT Commons Pro"/>
              </a:rPr>
              <a:t>ngựa</a:t>
            </a:r>
            <a:r>
              <a:rPr lang="en-US" sz="3199" dirty="0">
                <a:solidFill>
                  <a:srgbClr val="7030A0"/>
                </a:solidFill>
                <a:latin typeface="TT Commons Pro"/>
              </a:rPr>
              <a:t>.</a:t>
            </a:r>
          </a:p>
        </p:txBody>
      </p:sp>
      <p:sp>
        <p:nvSpPr>
          <p:cNvPr id="13" name="TextBox 13"/>
          <p:cNvSpPr txBox="1"/>
          <p:nvPr/>
        </p:nvSpPr>
        <p:spPr>
          <a:xfrm>
            <a:off x="12888813" y="6744315"/>
            <a:ext cx="5399187" cy="2308324"/>
          </a:xfrm>
          <a:prstGeom prst="rect">
            <a:avLst/>
          </a:prstGeom>
        </p:spPr>
        <p:txBody>
          <a:bodyPr lIns="0" tIns="0" rIns="0" bIns="0" rtlCol="0" anchor="t">
            <a:spAutoFit/>
          </a:bodyPr>
          <a:lstStyle/>
          <a:p>
            <a:pPr algn="just">
              <a:lnSpc>
                <a:spcPts val="4479"/>
              </a:lnSpc>
            </a:pPr>
            <a:r>
              <a:rPr lang="en-US" sz="3199" dirty="0" err="1">
                <a:solidFill>
                  <a:schemeClr val="accent6">
                    <a:lumMod val="50000"/>
                  </a:schemeClr>
                </a:solidFill>
                <a:latin typeface="TT Commons Pro"/>
              </a:rPr>
              <a:t>Chúng</a:t>
            </a:r>
            <a:r>
              <a:rPr lang="en-US" sz="3199" dirty="0">
                <a:solidFill>
                  <a:schemeClr val="accent6">
                    <a:lumMod val="50000"/>
                  </a:schemeClr>
                </a:solidFill>
                <a:latin typeface="TT Commons Pro"/>
              </a:rPr>
              <a:t> </a:t>
            </a:r>
            <a:r>
              <a:rPr lang="en-US" sz="3199" dirty="0" err="1">
                <a:solidFill>
                  <a:schemeClr val="accent6">
                    <a:lumMod val="50000"/>
                  </a:schemeClr>
                </a:solidFill>
                <a:latin typeface="TT Commons Pro"/>
              </a:rPr>
              <a:t>em</a:t>
            </a:r>
            <a:r>
              <a:rPr lang="en-US" sz="3199" dirty="0">
                <a:solidFill>
                  <a:schemeClr val="accent6">
                    <a:lumMod val="50000"/>
                  </a:schemeClr>
                </a:solidFill>
                <a:latin typeface="TT Commons Pro"/>
              </a:rPr>
              <a:t> </a:t>
            </a:r>
            <a:r>
              <a:rPr lang="en-US" sz="3199" dirty="0" err="1">
                <a:solidFill>
                  <a:schemeClr val="accent6">
                    <a:lumMod val="50000"/>
                  </a:schemeClr>
                </a:solidFill>
                <a:latin typeface="TT Commons Pro"/>
              </a:rPr>
              <a:t>trong</a:t>
            </a:r>
            <a:r>
              <a:rPr lang="en-US" sz="3199" dirty="0">
                <a:solidFill>
                  <a:schemeClr val="accent6">
                    <a:lumMod val="50000"/>
                  </a:schemeClr>
                </a:solidFill>
                <a:latin typeface="TT Commons Pro"/>
              </a:rPr>
              <a:t> </a:t>
            </a:r>
            <a:r>
              <a:rPr lang="en-US" sz="3199" dirty="0" err="1">
                <a:solidFill>
                  <a:schemeClr val="accent6">
                    <a:lumMod val="50000"/>
                  </a:schemeClr>
                </a:solidFill>
                <a:latin typeface="TT Commons Pro"/>
              </a:rPr>
              <a:t>bản</a:t>
            </a:r>
            <a:r>
              <a:rPr lang="en-US" sz="3199" dirty="0">
                <a:solidFill>
                  <a:schemeClr val="accent6">
                    <a:lumMod val="50000"/>
                  </a:schemeClr>
                </a:solidFill>
                <a:latin typeface="TT Commons Pro"/>
              </a:rPr>
              <a:t> </a:t>
            </a:r>
            <a:r>
              <a:rPr lang="en-US" sz="3199" dirty="0" err="1">
                <a:solidFill>
                  <a:schemeClr val="accent6">
                    <a:lumMod val="50000"/>
                  </a:schemeClr>
                </a:solidFill>
                <a:latin typeface="TT Commons Pro"/>
              </a:rPr>
              <a:t>nhỏ</a:t>
            </a:r>
            <a:endParaRPr lang="en-US" sz="3199" dirty="0">
              <a:solidFill>
                <a:schemeClr val="accent6">
                  <a:lumMod val="50000"/>
                </a:schemeClr>
              </a:solidFill>
              <a:latin typeface="TT Commons Pro"/>
            </a:endParaRPr>
          </a:p>
          <a:p>
            <a:pPr algn="just">
              <a:lnSpc>
                <a:spcPts val="4479"/>
              </a:lnSpc>
            </a:pPr>
            <a:r>
              <a:rPr lang="en-US" sz="3199" dirty="0" err="1">
                <a:solidFill>
                  <a:schemeClr val="accent6">
                    <a:lumMod val="50000"/>
                  </a:schemeClr>
                </a:solidFill>
                <a:latin typeface="TT Commons Pro"/>
              </a:rPr>
              <a:t>Phơi</a:t>
            </a:r>
            <a:r>
              <a:rPr lang="en-US" sz="3199" dirty="0">
                <a:solidFill>
                  <a:schemeClr val="accent6">
                    <a:lumMod val="50000"/>
                  </a:schemeClr>
                </a:solidFill>
                <a:latin typeface="TT Commons Pro"/>
              </a:rPr>
              <a:t> </a:t>
            </a:r>
            <a:r>
              <a:rPr lang="en-US" sz="3199" dirty="0" err="1">
                <a:solidFill>
                  <a:schemeClr val="accent6">
                    <a:lumMod val="50000"/>
                  </a:schemeClr>
                </a:solidFill>
                <a:latin typeface="TT Commons Pro"/>
              </a:rPr>
              <a:t>thật</a:t>
            </a:r>
            <a:r>
              <a:rPr lang="en-US" sz="3199" dirty="0">
                <a:solidFill>
                  <a:schemeClr val="accent6">
                    <a:lumMod val="50000"/>
                  </a:schemeClr>
                </a:solidFill>
                <a:latin typeface="TT Commons Pro"/>
              </a:rPr>
              <a:t> </a:t>
            </a:r>
            <a:r>
              <a:rPr lang="en-US" sz="3199" dirty="0" err="1">
                <a:solidFill>
                  <a:schemeClr val="accent6">
                    <a:lumMod val="50000"/>
                  </a:schemeClr>
                </a:solidFill>
                <a:latin typeface="TT Commons Pro"/>
              </a:rPr>
              <a:t>nhiều</a:t>
            </a:r>
            <a:r>
              <a:rPr lang="en-US" sz="3199" dirty="0">
                <a:solidFill>
                  <a:schemeClr val="accent6">
                    <a:lumMod val="50000"/>
                  </a:schemeClr>
                </a:solidFill>
                <a:latin typeface="TT Commons Pro"/>
              </a:rPr>
              <a:t> </a:t>
            </a:r>
            <a:r>
              <a:rPr lang="en-US" sz="3199" dirty="0" err="1">
                <a:solidFill>
                  <a:schemeClr val="accent6">
                    <a:lumMod val="50000"/>
                  </a:schemeClr>
                </a:solidFill>
                <a:latin typeface="TT Commons Pro"/>
              </a:rPr>
              <a:t>cỏ</a:t>
            </a:r>
            <a:r>
              <a:rPr lang="en-US" sz="3199" dirty="0">
                <a:solidFill>
                  <a:schemeClr val="accent6">
                    <a:lumMod val="50000"/>
                  </a:schemeClr>
                </a:solidFill>
                <a:latin typeface="TT Commons Pro"/>
              </a:rPr>
              <a:t> </a:t>
            </a:r>
            <a:r>
              <a:rPr lang="en-US" sz="3199" dirty="0" err="1">
                <a:solidFill>
                  <a:schemeClr val="accent6">
                    <a:lumMod val="50000"/>
                  </a:schemeClr>
                </a:solidFill>
                <a:latin typeface="TT Commons Pro"/>
              </a:rPr>
              <a:t>thơm</a:t>
            </a:r>
            <a:endParaRPr lang="en-US" sz="3199" dirty="0">
              <a:solidFill>
                <a:schemeClr val="accent6">
                  <a:lumMod val="50000"/>
                </a:schemeClr>
              </a:solidFill>
              <a:latin typeface="TT Commons Pro"/>
            </a:endParaRPr>
          </a:p>
          <a:p>
            <a:pPr algn="just">
              <a:lnSpc>
                <a:spcPts val="4479"/>
              </a:lnSpc>
            </a:pPr>
            <a:r>
              <a:rPr lang="en-US" sz="3199" dirty="0" err="1">
                <a:solidFill>
                  <a:schemeClr val="accent6">
                    <a:lumMod val="50000"/>
                  </a:schemeClr>
                </a:solidFill>
                <a:latin typeface="TT Commons Pro"/>
              </a:rPr>
              <a:t>Để</a:t>
            </a:r>
            <a:r>
              <a:rPr lang="en-US" sz="3199" dirty="0">
                <a:solidFill>
                  <a:schemeClr val="accent6">
                    <a:lumMod val="50000"/>
                  </a:schemeClr>
                </a:solidFill>
                <a:latin typeface="TT Commons Pro"/>
              </a:rPr>
              <a:t> </a:t>
            </a:r>
            <a:r>
              <a:rPr lang="en-US" sz="3199" dirty="0" err="1">
                <a:solidFill>
                  <a:schemeClr val="accent6">
                    <a:lumMod val="50000"/>
                  </a:schemeClr>
                </a:solidFill>
                <a:latin typeface="TT Commons Pro"/>
              </a:rPr>
              <a:t>mùa</a:t>
            </a:r>
            <a:r>
              <a:rPr lang="en-US" sz="3199" dirty="0">
                <a:solidFill>
                  <a:schemeClr val="accent6">
                    <a:lumMod val="50000"/>
                  </a:schemeClr>
                </a:solidFill>
                <a:latin typeface="TT Commons Pro"/>
              </a:rPr>
              <a:t> </a:t>
            </a:r>
            <a:r>
              <a:rPr lang="en-US" sz="3199" dirty="0" err="1">
                <a:solidFill>
                  <a:schemeClr val="accent6">
                    <a:lumMod val="50000"/>
                  </a:schemeClr>
                </a:solidFill>
                <a:latin typeface="TT Commons Pro"/>
              </a:rPr>
              <a:t>đông</a:t>
            </a:r>
            <a:r>
              <a:rPr lang="en-US" sz="3199" dirty="0">
                <a:solidFill>
                  <a:schemeClr val="accent6">
                    <a:lumMod val="50000"/>
                  </a:schemeClr>
                </a:solidFill>
                <a:latin typeface="TT Commons Pro"/>
              </a:rPr>
              <a:t> </a:t>
            </a:r>
            <a:r>
              <a:rPr lang="en-US" sz="3199" dirty="0" err="1">
                <a:solidFill>
                  <a:schemeClr val="accent6">
                    <a:lumMod val="50000"/>
                  </a:schemeClr>
                </a:solidFill>
                <a:latin typeface="TT Commons Pro"/>
              </a:rPr>
              <a:t>đem</a:t>
            </a:r>
            <a:r>
              <a:rPr lang="en-US" sz="3199" dirty="0">
                <a:solidFill>
                  <a:schemeClr val="accent6">
                    <a:lumMod val="50000"/>
                  </a:schemeClr>
                </a:solidFill>
                <a:latin typeface="TT Commons Pro"/>
              </a:rPr>
              <a:t> </a:t>
            </a:r>
            <a:r>
              <a:rPr lang="en-US" sz="3199" dirty="0" err="1">
                <a:solidFill>
                  <a:schemeClr val="accent6">
                    <a:lumMod val="50000"/>
                  </a:schemeClr>
                </a:solidFill>
                <a:latin typeface="TT Commons Pro"/>
              </a:rPr>
              <a:t>tặng</a:t>
            </a:r>
            <a:endParaRPr lang="en-US" sz="3199" dirty="0">
              <a:solidFill>
                <a:schemeClr val="accent6">
                  <a:lumMod val="50000"/>
                </a:schemeClr>
              </a:solidFill>
              <a:latin typeface="TT Commons Pro"/>
            </a:endParaRPr>
          </a:p>
          <a:p>
            <a:pPr algn="just">
              <a:lnSpc>
                <a:spcPts val="4479"/>
              </a:lnSpc>
            </a:pPr>
            <a:r>
              <a:rPr lang="en-US" sz="3199" dirty="0" err="1">
                <a:solidFill>
                  <a:schemeClr val="accent6">
                    <a:lumMod val="50000"/>
                  </a:schemeClr>
                </a:solidFill>
                <a:latin typeface="TT Commons Pro"/>
              </a:rPr>
              <a:t>Ngựa</a:t>
            </a:r>
            <a:r>
              <a:rPr lang="en-US" sz="3199" dirty="0">
                <a:solidFill>
                  <a:schemeClr val="accent6">
                    <a:lumMod val="50000"/>
                  </a:schemeClr>
                </a:solidFill>
                <a:latin typeface="TT Commons Pro"/>
              </a:rPr>
              <a:t> </a:t>
            </a:r>
            <a:r>
              <a:rPr lang="en-US" sz="3199" dirty="0" err="1">
                <a:solidFill>
                  <a:schemeClr val="accent6">
                    <a:lumMod val="50000"/>
                  </a:schemeClr>
                </a:solidFill>
                <a:latin typeface="TT Commons Pro"/>
              </a:rPr>
              <a:t>biên</a:t>
            </a:r>
            <a:r>
              <a:rPr lang="en-US" sz="3199" dirty="0">
                <a:solidFill>
                  <a:schemeClr val="accent6">
                    <a:lumMod val="50000"/>
                  </a:schemeClr>
                </a:solidFill>
                <a:latin typeface="TT Commons Pro"/>
              </a:rPr>
              <a:t> </a:t>
            </a:r>
            <a:r>
              <a:rPr lang="en-US" sz="3199" dirty="0" err="1">
                <a:solidFill>
                  <a:schemeClr val="accent6">
                    <a:lumMod val="50000"/>
                  </a:schemeClr>
                </a:solidFill>
                <a:latin typeface="TT Commons Pro"/>
              </a:rPr>
              <a:t>phòng</a:t>
            </a:r>
            <a:r>
              <a:rPr lang="en-US" sz="3199" dirty="0">
                <a:solidFill>
                  <a:schemeClr val="accent6">
                    <a:lumMod val="50000"/>
                  </a:schemeClr>
                </a:solidFill>
                <a:latin typeface="TT Commons Pro"/>
              </a:rPr>
              <a:t> </a:t>
            </a:r>
            <a:r>
              <a:rPr lang="en-US" sz="3199" dirty="0" err="1">
                <a:solidFill>
                  <a:schemeClr val="accent6">
                    <a:lumMod val="50000"/>
                  </a:schemeClr>
                </a:solidFill>
                <a:latin typeface="TT Commons Pro"/>
              </a:rPr>
              <a:t>yêu</a:t>
            </a:r>
            <a:r>
              <a:rPr lang="en-US" sz="3199" dirty="0">
                <a:solidFill>
                  <a:schemeClr val="accent6">
                    <a:lumMod val="50000"/>
                  </a:schemeClr>
                </a:solidFill>
                <a:latin typeface="TT Commons Pro"/>
              </a:rPr>
              <a:t> </a:t>
            </a:r>
            <a:r>
              <a:rPr lang="en-US" sz="3199" dirty="0" err="1">
                <a:solidFill>
                  <a:schemeClr val="accent6">
                    <a:lumMod val="50000"/>
                  </a:schemeClr>
                </a:solidFill>
                <a:latin typeface="TT Commons Pro"/>
              </a:rPr>
              <a:t>thương</a:t>
            </a:r>
            <a:r>
              <a:rPr lang="en-US" sz="3199" dirty="0">
                <a:solidFill>
                  <a:schemeClr val="accent6">
                    <a:lumMod val="50000"/>
                  </a:schemeClr>
                </a:solidFill>
                <a:latin typeface="TT Commons Pro"/>
              </a:rPr>
              <a:t>...</a:t>
            </a:r>
          </a:p>
        </p:txBody>
      </p:sp>
      <p:sp>
        <p:nvSpPr>
          <p:cNvPr id="14" name="TextBox 14"/>
          <p:cNvSpPr txBox="1"/>
          <p:nvPr/>
        </p:nvSpPr>
        <p:spPr>
          <a:xfrm>
            <a:off x="14225190" y="1067709"/>
            <a:ext cx="3176960" cy="410369"/>
          </a:xfrm>
          <a:prstGeom prst="rect">
            <a:avLst/>
          </a:prstGeom>
        </p:spPr>
        <p:txBody>
          <a:bodyPr wrap="square" lIns="0" tIns="0" rIns="0" bIns="0" rtlCol="0" anchor="t">
            <a:spAutoFit/>
          </a:bodyPr>
          <a:lstStyle/>
          <a:p>
            <a:pPr algn="ctr">
              <a:lnSpc>
                <a:spcPts val="3220"/>
              </a:lnSpc>
            </a:pPr>
            <a:r>
              <a:rPr lang="en-US" sz="2300" dirty="0">
                <a:solidFill>
                  <a:srgbClr val="000000"/>
                </a:solidFill>
                <a:latin typeface="Noto Serif Display"/>
              </a:rPr>
              <a:t>Phan </a:t>
            </a:r>
            <a:r>
              <a:rPr lang="en-US" sz="2300" dirty="0" err="1">
                <a:solidFill>
                  <a:srgbClr val="000000"/>
                </a:solidFill>
                <a:latin typeface="Noto Serif Display"/>
              </a:rPr>
              <a:t>Thị</a:t>
            </a:r>
            <a:r>
              <a:rPr lang="en-US" sz="2300" dirty="0">
                <a:solidFill>
                  <a:srgbClr val="000000"/>
                </a:solidFill>
                <a:latin typeface="Noto Serif Display"/>
              </a:rPr>
              <a:t> </a:t>
            </a:r>
            <a:r>
              <a:rPr lang="en-US" sz="2300" dirty="0" err="1">
                <a:solidFill>
                  <a:srgbClr val="000000"/>
                </a:solidFill>
                <a:latin typeface="Noto Serif Display"/>
              </a:rPr>
              <a:t>Thanh</a:t>
            </a:r>
            <a:r>
              <a:rPr lang="en-US" sz="2300" dirty="0">
                <a:solidFill>
                  <a:srgbClr val="000000"/>
                </a:solidFill>
                <a:latin typeface="Noto Serif Display"/>
              </a:rPr>
              <a:t> </a:t>
            </a:r>
            <a:r>
              <a:rPr lang="en-US" sz="2300" dirty="0" err="1">
                <a:solidFill>
                  <a:srgbClr val="000000"/>
                </a:solidFill>
                <a:latin typeface="Noto Serif Display"/>
              </a:rPr>
              <a:t>Nhàn</a:t>
            </a:r>
            <a:endParaRPr lang="en-US" sz="2300" dirty="0">
              <a:solidFill>
                <a:srgbClr val="000000"/>
              </a:solidFill>
              <a:latin typeface="Noto Serif Display"/>
            </a:endParaRPr>
          </a:p>
        </p:txBody>
      </p:sp>
    </p:spTree>
    <p:extLst>
      <p:ext uri="{BB962C8B-B14F-4D97-AF65-F5344CB8AC3E}">
        <p14:creationId xmlns:p14="http://schemas.microsoft.com/office/powerpoint/2010/main" val="3520002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CEBE2"/>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6366762"/>
            <a:chOff x="0" y="0"/>
            <a:chExt cx="4816593" cy="1676843"/>
          </a:xfrm>
        </p:grpSpPr>
        <p:sp>
          <p:nvSpPr>
            <p:cNvPr id="3" name="Freeform 3"/>
            <p:cNvSpPr/>
            <p:nvPr/>
          </p:nvSpPr>
          <p:spPr>
            <a:xfrm>
              <a:off x="0" y="0"/>
              <a:ext cx="4816592" cy="1676843"/>
            </a:xfrm>
            <a:custGeom>
              <a:avLst/>
              <a:gdLst/>
              <a:ahLst/>
              <a:cxnLst/>
              <a:rect l="l" t="t" r="r" b="b"/>
              <a:pathLst>
                <a:path w="4816592" h="1676843">
                  <a:moveTo>
                    <a:pt x="0" y="0"/>
                  </a:moveTo>
                  <a:lnTo>
                    <a:pt x="4816592" y="0"/>
                  </a:lnTo>
                  <a:lnTo>
                    <a:pt x="4816592" y="1676843"/>
                  </a:lnTo>
                  <a:lnTo>
                    <a:pt x="0" y="1676843"/>
                  </a:lnTo>
                  <a:close/>
                </a:path>
              </a:pathLst>
            </a:custGeom>
            <a:solidFill>
              <a:srgbClr val="616459"/>
            </a:solidFill>
          </p:spPr>
          <p:txBody>
            <a:bodyPr/>
            <a:lstStyle/>
            <a:p>
              <a:endParaRPr lang="en-US"/>
            </a:p>
          </p:txBody>
        </p:sp>
        <p:sp>
          <p:nvSpPr>
            <p:cNvPr id="4" name="TextBox 4"/>
            <p:cNvSpPr txBox="1"/>
            <p:nvPr/>
          </p:nvSpPr>
          <p:spPr>
            <a:xfrm>
              <a:off x="0" y="-28575"/>
              <a:ext cx="4816593" cy="1705418"/>
            </a:xfrm>
            <a:prstGeom prst="rect">
              <a:avLst/>
            </a:prstGeom>
          </p:spPr>
          <p:txBody>
            <a:bodyPr lIns="50800" tIns="50800" rIns="50800" bIns="50800" rtlCol="0" anchor="ctr"/>
            <a:lstStyle/>
            <a:p>
              <a:pPr algn="ctr">
                <a:lnSpc>
                  <a:spcPts val="2685"/>
                </a:lnSpc>
              </a:pPr>
              <a:endParaRPr/>
            </a:p>
          </p:txBody>
        </p:sp>
      </p:grpSp>
      <p:grpSp>
        <p:nvGrpSpPr>
          <p:cNvPr id="18" name="Group 17"/>
          <p:cNvGrpSpPr/>
          <p:nvPr/>
        </p:nvGrpSpPr>
        <p:grpSpPr>
          <a:xfrm>
            <a:off x="1143000" y="495300"/>
            <a:ext cx="6012875" cy="1891722"/>
            <a:chOff x="10441036" y="685800"/>
            <a:chExt cx="6012875" cy="1891722"/>
          </a:xfrm>
          <a:solidFill>
            <a:srgbClr val="C59511"/>
          </a:solidFill>
        </p:grpSpPr>
        <p:grpSp>
          <p:nvGrpSpPr>
            <p:cNvPr id="19" name="Group 33"/>
            <p:cNvGrpSpPr/>
            <p:nvPr/>
          </p:nvGrpSpPr>
          <p:grpSpPr>
            <a:xfrm>
              <a:off x="10466220" y="685800"/>
              <a:ext cx="5987691" cy="1891722"/>
              <a:chOff x="0" y="0"/>
              <a:chExt cx="1577005" cy="498231"/>
            </a:xfrm>
            <a:grpFill/>
          </p:grpSpPr>
          <p:sp>
            <p:nvSpPr>
              <p:cNvPr id="21" name="Freeform 34"/>
              <p:cNvSpPr/>
              <p:nvPr/>
            </p:nvSpPr>
            <p:spPr>
              <a:xfrm>
                <a:off x="0" y="0"/>
                <a:ext cx="1577005" cy="498231"/>
              </a:xfrm>
              <a:custGeom>
                <a:avLst/>
                <a:gdLst/>
                <a:ahLst/>
                <a:cxnLst/>
                <a:rect l="l" t="t" r="r" b="b"/>
                <a:pathLst>
                  <a:path w="1577005" h="498231">
                    <a:moveTo>
                      <a:pt x="65942" y="0"/>
                    </a:moveTo>
                    <a:lnTo>
                      <a:pt x="1511064" y="0"/>
                    </a:lnTo>
                    <a:cubicBezTo>
                      <a:pt x="1528552" y="0"/>
                      <a:pt x="1545325" y="6947"/>
                      <a:pt x="1557691" y="19314"/>
                    </a:cubicBezTo>
                    <a:cubicBezTo>
                      <a:pt x="1570058" y="31680"/>
                      <a:pt x="1577005" y="48453"/>
                      <a:pt x="1577005" y="65942"/>
                    </a:cubicBezTo>
                    <a:lnTo>
                      <a:pt x="1577005" y="432290"/>
                    </a:lnTo>
                    <a:cubicBezTo>
                      <a:pt x="1577005" y="468708"/>
                      <a:pt x="1547482" y="498231"/>
                      <a:pt x="1511064" y="498231"/>
                    </a:cubicBezTo>
                    <a:lnTo>
                      <a:pt x="65942" y="498231"/>
                    </a:lnTo>
                    <a:cubicBezTo>
                      <a:pt x="48453" y="498231"/>
                      <a:pt x="31680" y="491284"/>
                      <a:pt x="19314" y="478917"/>
                    </a:cubicBezTo>
                    <a:cubicBezTo>
                      <a:pt x="6947" y="466551"/>
                      <a:pt x="0" y="449778"/>
                      <a:pt x="0" y="432290"/>
                    </a:cubicBezTo>
                    <a:lnTo>
                      <a:pt x="0" y="65942"/>
                    </a:lnTo>
                    <a:cubicBezTo>
                      <a:pt x="0" y="48453"/>
                      <a:pt x="6947" y="31680"/>
                      <a:pt x="19314" y="19314"/>
                    </a:cubicBezTo>
                    <a:cubicBezTo>
                      <a:pt x="31680" y="6947"/>
                      <a:pt x="48453" y="0"/>
                      <a:pt x="65942" y="0"/>
                    </a:cubicBezTo>
                    <a:close/>
                  </a:path>
                </a:pathLst>
              </a:custGeom>
              <a:grpFill/>
            </p:spPr>
            <p:txBody>
              <a:bodyPr/>
              <a:lstStyle/>
              <a:p>
                <a:endParaRPr lang="en-US"/>
              </a:p>
            </p:txBody>
          </p:sp>
          <p:sp>
            <p:nvSpPr>
              <p:cNvPr id="22" name="TextBox 35"/>
              <p:cNvSpPr txBox="1"/>
              <p:nvPr/>
            </p:nvSpPr>
            <p:spPr>
              <a:xfrm>
                <a:off x="0" y="-38100"/>
                <a:ext cx="1577005" cy="536331"/>
              </a:xfrm>
              <a:prstGeom prst="rect">
                <a:avLst/>
              </a:prstGeom>
              <a:grpFill/>
            </p:spPr>
            <p:txBody>
              <a:bodyPr lIns="50800" tIns="50800" rIns="50800" bIns="50800" rtlCol="0" anchor="ctr"/>
              <a:lstStyle/>
              <a:p>
                <a:pPr algn="ctr">
                  <a:lnSpc>
                    <a:spcPts val="2659"/>
                  </a:lnSpc>
                </a:pPr>
                <a:endParaRPr/>
              </a:p>
            </p:txBody>
          </p:sp>
        </p:grpSp>
        <p:sp>
          <p:nvSpPr>
            <p:cNvPr id="20" name="TextBox 19"/>
            <p:cNvSpPr txBox="1"/>
            <p:nvPr/>
          </p:nvSpPr>
          <p:spPr>
            <a:xfrm>
              <a:off x="10441036" y="1019839"/>
              <a:ext cx="5987690" cy="1015663"/>
            </a:xfrm>
            <a:prstGeom prst="rect">
              <a:avLst/>
            </a:prstGeom>
            <a:grpFill/>
          </p:spPr>
          <p:txBody>
            <a:bodyPr wrap="square" rtlCol="0">
              <a:spAutoFit/>
            </a:bodyPr>
            <a:lstStyle/>
            <a:p>
              <a:pPr algn="ctr"/>
              <a:r>
                <a:rPr lang="vi-VN" sz="6000" b="1" dirty="0">
                  <a:solidFill>
                    <a:schemeClr val="bg1"/>
                  </a:solidFill>
                  <a:latin typeface="Cambria" panose="02040503050406030204" pitchFamily="18" charset="0"/>
                  <a:ea typeface="Cambria" panose="02040503050406030204" pitchFamily="18" charset="0"/>
                </a:rPr>
                <a:t>phăm phăm</a:t>
              </a:r>
              <a:endParaRPr lang="en-US" sz="6000" b="1" dirty="0">
                <a:solidFill>
                  <a:schemeClr val="bg1"/>
                </a:solidFill>
                <a:latin typeface="Cambria" panose="02040503050406030204" pitchFamily="18" charset="0"/>
                <a:ea typeface="Cambria" panose="02040503050406030204" pitchFamily="18" charset="0"/>
              </a:endParaRPr>
            </a:p>
          </p:txBody>
        </p:sp>
      </p:grpSp>
      <p:grpSp>
        <p:nvGrpSpPr>
          <p:cNvPr id="23" name="Group 22"/>
          <p:cNvGrpSpPr/>
          <p:nvPr/>
        </p:nvGrpSpPr>
        <p:grpSpPr>
          <a:xfrm>
            <a:off x="1168184" y="3654219"/>
            <a:ext cx="6012875" cy="1891722"/>
            <a:chOff x="10490384" y="2920422"/>
            <a:chExt cx="6012875" cy="1891722"/>
          </a:xfrm>
          <a:solidFill>
            <a:srgbClr val="C59511"/>
          </a:solidFill>
        </p:grpSpPr>
        <p:grpSp>
          <p:nvGrpSpPr>
            <p:cNvPr id="24" name="Group 37"/>
            <p:cNvGrpSpPr/>
            <p:nvPr/>
          </p:nvGrpSpPr>
          <p:grpSpPr>
            <a:xfrm>
              <a:off x="10515568" y="2920422"/>
              <a:ext cx="5987691" cy="1891722"/>
              <a:chOff x="0" y="0"/>
              <a:chExt cx="1577005" cy="498231"/>
            </a:xfrm>
            <a:grpFill/>
          </p:grpSpPr>
          <p:sp>
            <p:nvSpPr>
              <p:cNvPr id="26" name="Freeform 38"/>
              <p:cNvSpPr/>
              <p:nvPr/>
            </p:nvSpPr>
            <p:spPr>
              <a:xfrm>
                <a:off x="0" y="0"/>
                <a:ext cx="1577005" cy="498231"/>
              </a:xfrm>
              <a:custGeom>
                <a:avLst/>
                <a:gdLst/>
                <a:ahLst/>
                <a:cxnLst/>
                <a:rect l="l" t="t" r="r" b="b"/>
                <a:pathLst>
                  <a:path w="1577005" h="498231">
                    <a:moveTo>
                      <a:pt x="65942" y="0"/>
                    </a:moveTo>
                    <a:lnTo>
                      <a:pt x="1511064" y="0"/>
                    </a:lnTo>
                    <a:cubicBezTo>
                      <a:pt x="1528552" y="0"/>
                      <a:pt x="1545325" y="6947"/>
                      <a:pt x="1557691" y="19314"/>
                    </a:cubicBezTo>
                    <a:cubicBezTo>
                      <a:pt x="1570058" y="31680"/>
                      <a:pt x="1577005" y="48453"/>
                      <a:pt x="1577005" y="65942"/>
                    </a:cubicBezTo>
                    <a:lnTo>
                      <a:pt x="1577005" y="432290"/>
                    </a:lnTo>
                    <a:cubicBezTo>
                      <a:pt x="1577005" y="468708"/>
                      <a:pt x="1547482" y="498231"/>
                      <a:pt x="1511064" y="498231"/>
                    </a:cubicBezTo>
                    <a:lnTo>
                      <a:pt x="65942" y="498231"/>
                    </a:lnTo>
                    <a:cubicBezTo>
                      <a:pt x="48453" y="498231"/>
                      <a:pt x="31680" y="491284"/>
                      <a:pt x="19314" y="478917"/>
                    </a:cubicBezTo>
                    <a:cubicBezTo>
                      <a:pt x="6947" y="466551"/>
                      <a:pt x="0" y="449778"/>
                      <a:pt x="0" y="432290"/>
                    </a:cubicBezTo>
                    <a:lnTo>
                      <a:pt x="0" y="65942"/>
                    </a:lnTo>
                    <a:cubicBezTo>
                      <a:pt x="0" y="48453"/>
                      <a:pt x="6947" y="31680"/>
                      <a:pt x="19314" y="19314"/>
                    </a:cubicBezTo>
                    <a:cubicBezTo>
                      <a:pt x="31680" y="6947"/>
                      <a:pt x="48453" y="0"/>
                      <a:pt x="65942" y="0"/>
                    </a:cubicBezTo>
                    <a:close/>
                  </a:path>
                </a:pathLst>
              </a:custGeom>
              <a:grpFill/>
            </p:spPr>
            <p:txBody>
              <a:bodyPr/>
              <a:lstStyle/>
              <a:p>
                <a:endParaRPr lang="en-US"/>
              </a:p>
            </p:txBody>
          </p:sp>
          <p:sp>
            <p:nvSpPr>
              <p:cNvPr id="27" name="TextBox 39"/>
              <p:cNvSpPr txBox="1"/>
              <p:nvPr/>
            </p:nvSpPr>
            <p:spPr>
              <a:xfrm>
                <a:off x="0" y="-38100"/>
                <a:ext cx="1577005" cy="536331"/>
              </a:xfrm>
              <a:prstGeom prst="rect">
                <a:avLst/>
              </a:prstGeom>
              <a:grpFill/>
            </p:spPr>
            <p:txBody>
              <a:bodyPr lIns="50800" tIns="50800" rIns="50800" bIns="50800" rtlCol="0" anchor="ctr"/>
              <a:lstStyle/>
              <a:p>
                <a:pPr algn="ctr">
                  <a:lnSpc>
                    <a:spcPts val="2659"/>
                  </a:lnSpc>
                </a:pPr>
                <a:endParaRPr/>
              </a:p>
            </p:txBody>
          </p:sp>
        </p:grpSp>
        <p:sp>
          <p:nvSpPr>
            <p:cNvPr id="25" name="TextBox 24"/>
            <p:cNvSpPr txBox="1"/>
            <p:nvPr/>
          </p:nvSpPr>
          <p:spPr>
            <a:xfrm>
              <a:off x="10490384" y="3327887"/>
              <a:ext cx="5987690" cy="1015663"/>
            </a:xfrm>
            <a:prstGeom prst="rect">
              <a:avLst/>
            </a:prstGeom>
            <a:grpFill/>
          </p:spPr>
          <p:txBody>
            <a:bodyPr wrap="square" rtlCol="0">
              <a:spAutoFit/>
            </a:bodyPr>
            <a:lstStyle/>
            <a:p>
              <a:pPr algn="ctr"/>
              <a:r>
                <a:rPr lang="vi-VN" sz="6000" b="1" dirty="0">
                  <a:solidFill>
                    <a:schemeClr val="bg1"/>
                  </a:solidFill>
                  <a:latin typeface="Cambria" panose="02040503050406030204" pitchFamily="18" charset="0"/>
                  <a:ea typeface="Cambria" panose="02040503050406030204" pitchFamily="18" charset="0"/>
                </a:rPr>
                <a:t>giá buốt</a:t>
              </a:r>
              <a:endParaRPr lang="en-US" sz="6000" b="1" dirty="0">
                <a:solidFill>
                  <a:schemeClr val="bg1"/>
                </a:solidFill>
                <a:latin typeface="Cambria" panose="02040503050406030204" pitchFamily="18" charset="0"/>
                <a:ea typeface="Cambria" panose="02040503050406030204" pitchFamily="18" charset="0"/>
              </a:endParaRPr>
            </a:p>
          </p:txBody>
        </p:sp>
      </p:grpSp>
      <p:grpSp>
        <p:nvGrpSpPr>
          <p:cNvPr id="28" name="Group 27"/>
          <p:cNvGrpSpPr/>
          <p:nvPr/>
        </p:nvGrpSpPr>
        <p:grpSpPr>
          <a:xfrm>
            <a:off x="10363200" y="495300"/>
            <a:ext cx="6001720" cy="1891722"/>
            <a:chOff x="10515568" y="5255176"/>
            <a:chExt cx="6001720" cy="1891722"/>
          </a:xfrm>
          <a:solidFill>
            <a:srgbClr val="C59511"/>
          </a:solidFill>
        </p:grpSpPr>
        <p:grpSp>
          <p:nvGrpSpPr>
            <p:cNvPr id="29" name="Group 40"/>
            <p:cNvGrpSpPr/>
            <p:nvPr/>
          </p:nvGrpSpPr>
          <p:grpSpPr>
            <a:xfrm>
              <a:off x="10515568" y="5255176"/>
              <a:ext cx="5987691" cy="1891722"/>
              <a:chOff x="0" y="0"/>
              <a:chExt cx="1577005" cy="498231"/>
            </a:xfrm>
            <a:grpFill/>
          </p:grpSpPr>
          <p:sp>
            <p:nvSpPr>
              <p:cNvPr id="31" name="Freeform 41"/>
              <p:cNvSpPr/>
              <p:nvPr/>
            </p:nvSpPr>
            <p:spPr>
              <a:xfrm>
                <a:off x="0" y="0"/>
                <a:ext cx="1577005" cy="498231"/>
              </a:xfrm>
              <a:custGeom>
                <a:avLst/>
                <a:gdLst/>
                <a:ahLst/>
                <a:cxnLst/>
                <a:rect l="l" t="t" r="r" b="b"/>
                <a:pathLst>
                  <a:path w="1577005" h="498231">
                    <a:moveTo>
                      <a:pt x="65942" y="0"/>
                    </a:moveTo>
                    <a:lnTo>
                      <a:pt x="1511064" y="0"/>
                    </a:lnTo>
                    <a:cubicBezTo>
                      <a:pt x="1528552" y="0"/>
                      <a:pt x="1545325" y="6947"/>
                      <a:pt x="1557691" y="19314"/>
                    </a:cubicBezTo>
                    <a:cubicBezTo>
                      <a:pt x="1570058" y="31680"/>
                      <a:pt x="1577005" y="48453"/>
                      <a:pt x="1577005" y="65942"/>
                    </a:cubicBezTo>
                    <a:lnTo>
                      <a:pt x="1577005" y="432290"/>
                    </a:lnTo>
                    <a:cubicBezTo>
                      <a:pt x="1577005" y="468708"/>
                      <a:pt x="1547482" y="498231"/>
                      <a:pt x="1511064" y="498231"/>
                    </a:cubicBezTo>
                    <a:lnTo>
                      <a:pt x="65942" y="498231"/>
                    </a:lnTo>
                    <a:cubicBezTo>
                      <a:pt x="48453" y="498231"/>
                      <a:pt x="31680" y="491284"/>
                      <a:pt x="19314" y="478917"/>
                    </a:cubicBezTo>
                    <a:cubicBezTo>
                      <a:pt x="6947" y="466551"/>
                      <a:pt x="0" y="449778"/>
                      <a:pt x="0" y="432290"/>
                    </a:cubicBezTo>
                    <a:lnTo>
                      <a:pt x="0" y="65942"/>
                    </a:lnTo>
                    <a:cubicBezTo>
                      <a:pt x="0" y="48453"/>
                      <a:pt x="6947" y="31680"/>
                      <a:pt x="19314" y="19314"/>
                    </a:cubicBezTo>
                    <a:cubicBezTo>
                      <a:pt x="31680" y="6947"/>
                      <a:pt x="48453" y="0"/>
                      <a:pt x="65942" y="0"/>
                    </a:cubicBezTo>
                    <a:close/>
                  </a:path>
                </a:pathLst>
              </a:custGeom>
              <a:grpFill/>
            </p:spPr>
            <p:txBody>
              <a:bodyPr/>
              <a:lstStyle/>
              <a:p>
                <a:endParaRPr lang="en-US"/>
              </a:p>
            </p:txBody>
          </p:sp>
          <p:sp>
            <p:nvSpPr>
              <p:cNvPr id="32" name="TextBox 42"/>
              <p:cNvSpPr txBox="1"/>
              <p:nvPr/>
            </p:nvSpPr>
            <p:spPr>
              <a:xfrm>
                <a:off x="0" y="-38100"/>
                <a:ext cx="1577005" cy="536331"/>
              </a:xfrm>
              <a:prstGeom prst="rect">
                <a:avLst/>
              </a:prstGeom>
              <a:grpFill/>
            </p:spPr>
            <p:txBody>
              <a:bodyPr lIns="50800" tIns="50800" rIns="50800" bIns="50800" rtlCol="0" anchor="ctr"/>
              <a:lstStyle/>
              <a:p>
                <a:pPr algn="ctr">
                  <a:lnSpc>
                    <a:spcPts val="2659"/>
                  </a:lnSpc>
                </a:pPr>
                <a:endParaRPr/>
              </a:p>
            </p:txBody>
          </p:sp>
        </p:grpSp>
        <p:sp>
          <p:nvSpPr>
            <p:cNvPr id="30" name="TextBox 29"/>
            <p:cNvSpPr txBox="1"/>
            <p:nvPr/>
          </p:nvSpPr>
          <p:spPr>
            <a:xfrm>
              <a:off x="10529598" y="5601178"/>
              <a:ext cx="5987690" cy="1015663"/>
            </a:xfrm>
            <a:prstGeom prst="rect">
              <a:avLst/>
            </a:prstGeom>
            <a:grpFill/>
          </p:spPr>
          <p:txBody>
            <a:bodyPr wrap="square" rtlCol="0">
              <a:spAutoFit/>
            </a:bodyPr>
            <a:lstStyle/>
            <a:p>
              <a:pPr algn="ctr"/>
              <a:r>
                <a:rPr lang="vi-VN" sz="6000" b="1" dirty="0">
                  <a:solidFill>
                    <a:schemeClr val="bg1"/>
                  </a:solidFill>
                  <a:latin typeface="Cambria" panose="02040503050406030204" pitchFamily="18" charset="0"/>
                  <a:ea typeface="Cambria" panose="02040503050406030204" pitchFamily="18" charset="0"/>
                </a:rPr>
                <a:t>vấp ngã</a:t>
              </a:r>
              <a:endParaRPr lang="en-US" sz="6000" b="1" dirty="0">
                <a:solidFill>
                  <a:schemeClr val="bg1"/>
                </a:solidFill>
                <a:latin typeface="Cambria" panose="02040503050406030204" pitchFamily="18" charset="0"/>
                <a:ea typeface="Cambria" panose="02040503050406030204" pitchFamily="18" charset="0"/>
              </a:endParaRPr>
            </a:p>
          </p:txBody>
        </p:sp>
      </p:grpSp>
      <p:grpSp>
        <p:nvGrpSpPr>
          <p:cNvPr id="33" name="Group 32"/>
          <p:cNvGrpSpPr/>
          <p:nvPr/>
        </p:nvGrpSpPr>
        <p:grpSpPr>
          <a:xfrm>
            <a:off x="10373193" y="3654938"/>
            <a:ext cx="6001720" cy="1891722"/>
            <a:chOff x="10515568" y="5255176"/>
            <a:chExt cx="6001720" cy="1891722"/>
          </a:xfrm>
          <a:solidFill>
            <a:srgbClr val="C59511"/>
          </a:solidFill>
        </p:grpSpPr>
        <p:grpSp>
          <p:nvGrpSpPr>
            <p:cNvPr id="34" name="Group 40"/>
            <p:cNvGrpSpPr/>
            <p:nvPr/>
          </p:nvGrpSpPr>
          <p:grpSpPr>
            <a:xfrm>
              <a:off x="10515568" y="5255176"/>
              <a:ext cx="5987691" cy="1891722"/>
              <a:chOff x="0" y="0"/>
              <a:chExt cx="1577005" cy="498231"/>
            </a:xfrm>
            <a:grpFill/>
          </p:grpSpPr>
          <p:sp>
            <p:nvSpPr>
              <p:cNvPr id="36" name="Freeform 41"/>
              <p:cNvSpPr/>
              <p:nvPr/>
            </p:nvSpPr>
            <p:spPr>
              <a:xfrm>
                <a:off x="0" y="0"/>
                <a:ext cx="1577005" cy="498231"/>
              </a:xfrm>
              <a:custGeom>
                <a:avLst/>
                <a:gdLst/>
                <a:ahLst/>
                <a:cxnLst/>
                <a:rect l="l" t="t" r="r" b="b"/>
                <a:pathLst>
                  <a:path w="1577005" h="498231">
                    <a:moveTo>
                      <a:pt x="65942" y="0"/>
                    </a:moveTo>
                    <a:lnTo>
                      <a:pt x="1511064" y="0"/>
                    </a:lnTo>
                    <a:cubicBezTo>
                      <a:pt x="1528552" y="0"/>
                      <a:pt x="1545325" y="6947"/>
                      <a:pt x="1557691" y="19314"/>
                    </a:cubicBezTo>
                    <a:cubicBezTo>
                      <a:pt x="1570058" y="31680"/>
                      <a:pt x="1577005" y="48453"/>
                      <a:pt x="1577005" y="65942"/>
                    </a:cubicBezTo>
                    <a:lnTo>
                      <a:pt x="1577005" y="432290"/>
                    </a:lnTo>
                    <a:cubicBezTo>
                      <a:pt x="1577005" y="468708"/>
                      <a:pt x="1547482" y="498231"/>
                      <a:pt x="1511064" y="498231"/>
                    </a:cubicBezTo>
                    <a:lnTo>
                      <a:pt x="65942" y="498231"/>
                    </a:lnTo>
                    <a:cubicBezTo>
                      <a:pt x="48453" y="498231"/>
                      <a:pt x="31680" y="491284"/>
                      <a:pt x="19314" y="478917"/>
                    </a:cubicBezTo>
                    <a:cubicBezTo>
                      <a:pt x="6947" y="466551"/>
                      <a:pt x="0" y="449778"/>
                      <a:pt x="0" y="432290"/>
                    </a:cubicBezTo>
                    <a:lnTo>
                      <a:pt x="0" y="65942"/>
                    </a:lnTo>
                    <a:cubicBezTo>
                      <a:pt x="0" y="48453"/>
                      <a:pt x="6947" y="31680"/>
                      <a:pt x="19314" y="19314"/>
                    </a:cubicBezTo>
                    <a:cubicBezTo>
                      <a:pt x="31680" y="6947"/>
                      <a:pt x="48453" y="0"/>
                      <a:pt x="65942" y="0"/>
                    </a:cubicBezTo>
                    <a:close/>
                  </a:path>
                </a:pathLst>
              </a:custGeom>
              <a:grpFill/>
            </p:spPr>
            <p:txBody>
              <a:bodyPr/>
              <a:lstStyle/>
              <a:p>
                <a:endParaRPr lang="en-US"/>
              </a:p>
            </p:txBody>
          </p:sp>
          <p:sp>
            <p:nvSpPr>
              <p:cNvPr id="37" name="TextBox 42"/>
              <p:cNvSpPr txBox="1"/>
              <p:nvPr/>
            </p:nvSpPr>
            <p:spPr>
              <a:xfrm>
                <a:off x="0" y="-38100"/>
                <a:ext cx="1577005" cy="536331"/>
              </a:xfrm>
              <a:prstGeom prst="rect">
                <a:avLst/>
              </a:prstGeom>
              <a:grpFill/>
            </p:spPr>
            <p:txBody>
              <a:bodyPr lIns="50800" tIns="50800" rIns="50800" bIns="50800" rtlCol="0" anchor="ctr"/>
              <a:lstStyle/>
              <a:p>
                <a:pPr algn="ctr">
                  <a:lnSpc>
                    <a:spcPts val="2659"/>
                  </a:lnSpc>
                </a:pPr>
                <a:endParaRPr/>
              </a:p>
            </p:txBody>
          </p:sp>
        </p:grpSp>
        <p:sp>
          <p:nvSpPr>
            <p:cNvPr id="35" name="TextBox 34"/>
            <p:cNvSpPr txBox="1"/>
            <p:nvPr/>
          </p:nvSpPr>
          <p:spPr>
            <a:xfrm>
              <a:off x="10529598" y="5601178"/>
              <a:ext cx="5987690" cy="1015663"/>
            </a:xfrm>
            <a:prstGeom prst="rect">
              <a:avLst/>
            </a:prstGeom>
            <a:grpFill/>
          </p:spPr>
          <p:txBody>
            <a:bodyPr wrap="square" rtlCol="0">
              <a:spAutoFit/>
            </a:bodyPr>
            <a:lstStyle/>
            <a:p>
              <a:pPr algn="ctr"/>
              <a:r>
                <a:rPr lang="vi-VN" sz="6000" b="1" dirty="0">
                  <a:solidFill>
                    <a:schemeClr val="bg1"/>
                  </a:solidFill>
                  <a:latin typeface="Cambria" panose="02040503050406030204" pitchFamily="18" charset="0"/>
                  <a:ea typeface="Cambria" panose="02040503050406030204" pitchFamily="18" charset="0"/>
                </a:rPr>
                <a:t>bản nhỏ</a:t>
              </a:r>
              <a:endParaRPr lang="en-US" sz="6000" b="1" dirty="0">
                <a:solidFill>
                  <a:schemeClr val="bg1"/>
                </a:solidFill>
                <a:latin typeface="Cambria" panose="02040503050406030204" pitchFamily="18" charset="0"/>
                <a:ea typeface="Cambria" panose="02040503050406030204" pitchFamily="18" charset="0"/>
              </a:endParaRPr>
            </a:p>
          </p:txBody>
        </p:sp>
      </p:grpSp>
      <p:sp>
        <p:nvSpPr>
          <p:cNvPr id="38" name="Freeform 4"/>
          <p:cNvSpPr/>
          <p:nvPr/>
        </p:nvSpPr>
        <p:spPr>
          <a:xfrm>
            <a:off x="15621000" y="3944320"/>
            <a:ext cx="3034067" cy="6456980"/>
          </a:xfrm>
          <a:custGeom>
            <a:avLst/>
            <a:gdLst/>
            <a:ahLst/>
            <a:cxnLst/>
            <a:rect l="l" t="t" r="r" b="b"/>
            <a:pathLst>
              <a:path w="3045221" h="4721273">
                <a:moveTo>
                  <a:pt x="0" y="0"/>
                </a:moveTo>
                <a:lnTo>
                  <a:pt x="3045222" y="0"/>
                </a:lnTo>
                <a:lnTo>
                  <a:pt x="3045222" y="4721274"/>
                </a:lnTo>
                <a:lnTo>
                  <a:pt x="0" y="4721274"/>
                </a:lnTo>
                <a:lnTo>
                  <a:pt x="0" y="0"/>
                </a:lnTo>
                <a:close/>
              </a:path>
            </a:pathLst>
          </a:custGeom>
          <a:blipFill>
            <a:blip r:embed="rId2"/>
            <a:stretch>
              <a:fillRect/>
            </a:stretch>
          </a:blipFill>
        </p:spPr>
        <p:txBody>
          <a:bodyPr/>
          <a:lstStyle/>
          <a:p>
            <a:endParaRPr lang="en-US"/>
          </a:p>
        </p:txBody>
      </p:sp>
      <p:sp>
        <p:nvSpPr>
          <p:cNvPr id="39" name="Freeform 5"/>
          <p:cNvSpPr/>
          <p:nvPr/>
        </p:nvSpPr>
        <p:spPr>
          <a:xfrm>
            <a:off x="15089367" y="6787899"/>
            <a:ext cx="2259956" cy="3503808"/>
          </a:xfrm>
          <a:custGeom>
            <a:avLst/>
            <a:gdLst/>
            <a:ahLst/>
            <a:cxnLst/>
            <a:rect l="l" t="t" r="r" b="b"/>
            <a:pathLst>
              <a:path w="2259956" h="3503808">
                <a:moveTo>
                  <a:pt x="0" y="0"/>
                </a:moveTo>
                <a:lnTo>
                  <a:pt x="2259957" y="0"/>
                </a:lnTo>
                <a:lnTo>
                  <a:pt x="2259957" y="3503808"/>
                </a:lnTo>
                <a:lnTo>
                  <a:pt x="0" y="3503808"/>
                </a:lnTo>
                <a:lnTo>
                  <a:pt x="0" y="0"/>
                </a:lnTo>
                <a:close/>
              </a:path>
            </a:pathLst>
          </a:custGeom>
          <a:blipFill>
            <a:blip r:embed="rId2"/>
            <a:stretch>
              <a:fillRect/>
            </a:stretch>
          </a:blipFill>
        </p:spPr>
        <p:txBody>
          <a:bodyPr/>
          <a:lstStyle/>
          <a:p>
            <a:endParaRPr lang="en-US"/>
          </a:p>
        </p:txBody>
      </p:sp>
      <p:pic>
        <p:nvPicPr>
          <p:cNvPr id="5" name="Picture 4"/>
          <p:cNvPicPr>
            <a:picLocks noChangeAspect="1"/>
          </p:cNvPicPr>
          <p:nvPr/>
        </p:nvPicPr>
        <p:blipFill>
          <a:blip r:embed="rId3"/>
          <a:stretch>
            <a:fillRect/>
          </a:stretch>
        </p:blipFill>
        <p:spPr>
          <a:xfrm>
            <a:off x="2514600" y="6318642"/>
            <a:ext cx="13589162" cy="38347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inVertical)">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barn(inVertical)">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F5B32"/>
        </a:solidFill>
        <a:effectLst/>
      </p:bgPr>
    </p:bg>
    <p:spTree>
      <p:nvGrpSpPr>
        <p:cNvPr id="1" name=""/>
        <p:cNvGrpSpPr/>
        <p:nvPr/>
      </p:nvGrpSpPr>
      <p:grpSpPr>
        <a:xfrm>
          <a:off x="0" y="0"/>
          <a:ext cx="0" cy="0"/>
          <a:chOff x="0" y="0"/>
          <a:chExt cx="0" cy="0"/>
        </a:xfrm>
      </p:grpSpPr>
      <p:grpSp>
        <p:nvGrpSpPr>
          <p:cNvPr id="10" name="Group 2"/>
          <p:cNvGrpSpPr/>
          <p:nvPr/>
        </p:nvGrpSpPr>
        <p:grpSpPr>
          <a:xfrm>
            <a:off x="0" y="0"/>
            <a:ext cx="18288000" cy="3619500"/>
            <a:chOff x="0" y="0"/>
            <a:chExt cx="4816593" cy="1676843"/>
          </a:xfrm>
          <a:solidFill>
            <a:schemeClr val="bg2"/>
          </a:solidFill>
        </p:grpSpPr>
        <p:sp>
          <p:nvSpPr>
            <p:cNvPr id="11" name="Freeform 3"/>
            <p:cNvSpPr/>
            <p:nvPr/>
          </p:nvSpPr>
          <p:spPr>
            <a:xfrm>
              <a:off x="0" y="0"/>
              <a:ext cx="4816592" cy="1676843"/>
            </a:xfrm>
            <a:custGeom>
              <a:avLst/>
              <a:gdLst/>
              <a:ahLst/>
              <a:cxnLst/>
              <a:rect l="l" t="t" r="r" b="b"/>
              <a:pathLst>
                <a:path w="4816592" h="1676843">
                  <a:moveTo>
                    <a:pt x="0" y="0"/>
                  </a:moveTo>
                  <a:lnTo>
                    <a:pt x="4816592" y="0"/>
                  </a:lnTo>
                  <a:lnTo>
                    <a:pt x="4816592" y="1676843"/>
                  </a:lnTo>
                  <a:lnTo>
                    <a:pt x="0" y="1676843"/>
                  </a:lnTo>
                  <a:close/>
                </a:path>
              </a:pathLst>
            </a:custGeom>
            <a:grpFill/>
          </p:spPr>
          <p:txBody>
            <a:bodyPr/>
            <a:lstStyle/>
            <a:p>
              <a:endParaRPr lang="en-US"/>
            </a:p>
          </p:txBody>
        </p:sp>
        <p:sp>
          <p:nvSpPr>
            <p:cNvPr id="12" name="TextBox 4"/>
            <p:cNvSpPr txBox="1"/>
            <p:nvPr/>
          </p:nvSpPr>
          <p:spPr>
            <a:xfrm>
              <a:off x="0" y="-28575"/>
              <a:ext cx="4816593" cy="1705418"/>
            </a:xfrm>
            <a:prstGeom prst="rect">
              <a:avLst/>
            </a:prstGeom>
            <a:grpFill/>
          </p:spPr>
          <p:txBody>
            <a:bodyPr lIns="50800" tIns="50800" rIns="50800" bIns="50800" rtlCol="0" anchor="ctr"/>
            <a:lstStyle/>
            <a:p>
              <a:pPr algn="ctr">
                <a:lnSpc>
                  <a:spcPts val="2685"/>
                </a:lnSpc>
              </a:pPr>
              <a:endParaRPr/>
            </a:p>
          </p:txBody>
        </p:sp>
      </p:grpSp>
      <p:sp>
        <p:nvSpPr>
          <p:cNvPr id="14" name="Freeform 4"/>
          <p:cNvSpPr/>
          <p:nvPr/>
        </p:nvSpPr>
        <p:spPr>
          <a:xfrm>
            <a:off x="15009649" y="5676900"/>
            <a:ext cx="3045221" cy="4721273"/>
          </a:xfrm>
          <a:custGeom>
            <a:avLst/>
            <a:gdLst/>
            <a:ahLst/>
            <a:cxnLst/>
            <a:rect l="l" t="t" r="r" b="b"/>
            <a:pathLst>
              <a:path w="3045221" h="4721273">
                <a:moveTo>
                  <a:pt x="0" y="0"/>
                </a:moveTo>
                <a:lnTo>
                  <a:pt x="3045222" y="0"/>
                </a:lnTo>
                <a:lnTo>
                  <a:pt x="3045222" y="4721274"/>
                </a:lnTo>
                <a:lnTo>
                  <a:pt x="0" y="4721274"/>
                </a:lnTo>
                <a:lnTo>
                  <a:pt x="0" y="0"/>
                </a:lnTo>
                <a:close/>
              </a:path>
            </a:pathLst>
          </a:custGeom>
          <a:blipFill>
            <a:blip r:embed="rId2"/>
            <a:stretch>
              <a:fillRect/>
            </a:stretch>
          </a:blipFill>
        </p:spPr>
        <p:txBody>
          <a:bodyPr/>
          <a:lstStyle/>
          <a:p>
            <a:endParaRPr lang="en-US"/>
          </a:p>
        </p:txBody>
      </p:sp>
      <p:sp>
        <p:nvSpPr>
          <p:cNvPr id="15" name="Freeform 5"/>
          <p:cNvSpPr/>
          <p:nvPr/>
        </p:nvSpPr>
        <p:spPr>
          <a:xfrm>
            <a:off x="13026417" y="6864385"/>
            <a:ext cx="2259956" cy="3503808"/>
          </a:xfrm>
          <a:custGeom>
            <a:avLst/>
            <a:gdLst/>
            <a:ahLst/>
            <a:cxnLst/>
            <a:rect l="l" t="t" r="r" b="b"/>
            <a:pathLst>
              <a:path w="2259956" h="3503808">
                <a:moveTo>
                  <a:pt x="0" y="0"/>
                </a:moveTo>
                <a:lnTo>
                  <a:pt x="2259957" y="0"/>
                </a:lnTo>
                <a:lnTo>
                  <a:pt x="2259957" y="3503808"/>
                </a:lnTo>
                <a:lnTo>
                  <a:pt x="0" y="3503808"/>
                </a:lnTo>
                <a:lnTo>
                  <a:pt x="0" y="0"/>
                </a:lnTo>
                <a:close/>
              </a:path>
            </a:pathLst>
          </a:custGeom>
          <a:blipFill>
            <a:blip r:embed="rId2"/>
            <a:stretch>
              <a:fillRect/>
            </a:stretch>
          </a:blipFill>
        </p:spPr>
        <p:txBody>
          <a:bodyPr/>
          <a:lstStyle/>
          <a:p>
            <a:endParaRPr lang="en-US"/>
          </a:p>
        </p:txBody>
      </p:sp>
      <p:sp>
        <p:nvSpPr>
          <p:cNvPr id="16" name="Rectangle 15"/>
          <p:cNvSpPr/>
          <p:nvPr/>
        </p:nvSpPr>
        <p:spPr>
          <a:xfrm>
            <a:off x="1981200" y="4457700"/>
            <a:ext cx="9144000" cy="4967514"/>
          </a:xfrm>
          <a:prstGeom prst="rect">
            <a:avLst/>
          </a:prstGeom>
        </p:spPr>
        <p:txBody>
          <a:bodyPr>
            <a:spAutoFit/>
          </a:bodyPr>
          <a:lstStyle/>
          <a:p>
            <a:pPr algn="just">
              <a:lnSpc>
                <a:spcPct val="120000"/>
              </a:lnSpc>
              <a:spcAft>
                <a:spcPts val="0"/>
              </a:spcAft>
            </a:pPr>
            <a:r>
              <a:rPr lang="en-US" sz="6600" i="1" dirty="0" err="1">
                <a:solidFill>
                  <a:schemeClr val="bg1"/>
                </a:solidFill>
                <a:latin typeface="Times New Roman" panose="02020603050405020304" pitchFamily="18" charset="0"/>
                <a:ea typeface="Calibri" panose="020F0502020204030204" pitchFamily="34" charset="0"/>
              </a:rPr>
              <a:t>Chú</a:t>
            </a:r>
            <a:r>
              <a:rPr lang="en-US" sz="6600" i="1" dirty="0">
                <a:solidFill>
                  <a:schemeClr val="bg1"/>
                </a:solidFill>
                <a:latin typeface="Times New Roman" panose="02020603050405020304" pitchFamily="18" charset="0"/>
                <a:ea typeface="Calibri" panose="020F0502020204030204" pitchFamily="34" charset="0"/>
              </a:rPr>
              <a:t> </a:t>
            </a:r>
            <a:r>
              <a:rPr lang="en-US" sz="6600" i="1" dirty="0" err="1">
                <a:solidFill>
                  <a:schemeClr val="bg1"/>
                </a:solidFill>
                <a:latin typeface="Times New Roman" panose="02020603050405020304" pitchFamily="18" charset="0"/>
                <a:ea typeface="Calibri" panose="020F0502020204030204" pitchFamily="34" charset="0"/>
              </a:rPr>
              <a:t>bộ</a:t>
            </a:r>
            <a:r>
              <a:rPr lang="en-US" sz="6600" i="1" dirty="0">
                <a:solidFill>
                  <a:schemeClr val="bg1"/>
                </a:solidFill>
                <a:latin typeface="Times New Roman" panose="02020603050405020304" pitchFamily="18" charset="0"/>
                <a:ea typeface="Calibri" panose="020F0502020204030204" pitchFamily="34" charset="0"/>
              </a:rPr>
              <a:t> </a:t>
            </a:r>
            <a:r>
              <a:rPr lang="en-US" sz="6600" i="1" dirty="0" err="1">
                <a:solidFill>
                  <a:schemeClr val="bg1"/>
                </a:solidFill>
                <a:latin typeface="Times New Roman" panose="02020603050405020304" pitchFamily="18" charset="0"/>
                <a:ea typeface="Calibri" panose="020F0502020204030204" pitchFamily="34" charset="0"/>
              </a:rPr>
              <a:t>đội</a:t>
            </a:r>
            <a:r>
              <a:rPr lang="en-US" sz="6600" i="1" dirty="0">
                <a:solidFill>
                  <a:schemeClr val="bg1"/>
                </a:solidFill>
                <a:latin typeface="Times New Roman" panose="02020603050405020304" pitchFamily="18" charset="0"/>
                <a:ea typeface="Calibri" panose="020F0502020204030204" pitchFamily="34" charset="0"/>
              </a:rPr>
              <a:t> /</a:t>
            </a:r>
            <a:r>
              <a:rPr lang="en-US" sz="6600" i="1" dirty="0" err="1">
                <a:solidFill>
                  <a:schemeClr val="bg1"/>
                </a:solidFill>
                <a:latin typeface="Times New Roman" panose="02020603050405020304" pitchFamily="18" charset="0"/>
                <a:ea typeface="Calibri" panose="020F0502020204030204" pitchFamily="34" charset="0"/>
              </a:rPr>
              <a:t>biên</a:t>
            </a:r>
            <a:r>
              <a:rPr lang="en-US" sz="6600" i="1" dirty="0">
                <a:solidFill>
                  <a:schemeClr val="bg1"/>
                </a:solidFill>
                <a:latin typeface="Times New Roman" panose="02020603050405020304" pitchFamily="18" charset="0"/>
                <a:ea typeface="Calibri" panose="020F0502020204030204" pitchFamily="34" charset="0"/>
              </a:rPr>
              <a:t> </a:t>
            </a:r>
            <a:r>
              <a:rPr lang="en-US" sz="6600" i="1" dirty="0" err="1">
                <a:solidFill>
                  <a:schemeClr val="bg1"/>
                </a:solidFill>
                <a:latin typeface="Times New Roman" panose="02020603050405020304" pitchFamily="18" charset="0"/>
                <a:ea typeface="Calibri" panose="020F0502020204030204" pitchFamily="34" charset="0"/>
              </a:rPr>
              <a:t>phòng</a:t>
            </a:r>
            <a:r>
              <a:rPr lang="en-US" sz="6600" i="1" dirty="0">
                <a:solidFill>
                  <a:schemeClr val="bg1"/>
                </a:solidFill>
                <a:latin typeface="Times New Roman" panose="02020603050405020304" pitchFamily="18" charset="0"/>
                <a:ea typeface="Calibri" panose="020F0502020204030204" pitchFamily="34" charset="0"/>
              </a:rPr>
              <a:t>/</a:t>
            </a:r>
            <a:endParaRPr lang="en-US" sz="6600" dirty="0">
              <a:solidFill>
                <a:schemeClr val="bg1"/>
              </a:solidFill>
              <a:latin typeface="Times New Roman" panose="02020603050405020304" pitchFamily="18" charset="0"/>
              <a:ea typeface="Calibri" panose="020F0502020204030204" pitchFamily="34" charset="0"/>
            </a:endParaRPr>
          </a:p>
          <a:p>
            <a:pPr algn="just">
              <a:lnSpc>
                <a:spcPct val="120000"/>
              </a:lnSpc>
              <a:spcAft>
                <a:spcPts val="0"/>
              </a:spcAft>
            </a:pPr>
            <a:r>
              <a:rPr lang="en-US" sz="6600" i="1" dirty="0" err="1">
                <a:solidFill>
                  <a:schemeClr val="bg1"/>
                </a:solidFill>
                <a:latin typeface="Times New Roman" panose="02020603050405020304" pitchFamily="18" charset="0"/>
                <a:ea typeface="Calibri" panose="020F0502020204030204" pitchFamily="34" charset="0"/>
              </a:rPr>
              <a:t>Rạp</a:t>
            </a:r>
            <a:r>
              <a:rPr lang="en-US" sz="6600" i="1" dirty="0">
                <a:solidFill>
                  <a:schemeClr val="bg1"/>
                </a:solidFill>
                <a:latin typeface="Times New Roman" panose="02020603050405020304" pitchFamily="18" charset="0"/>
                <a:ea typeface="Calibri" panose="020F0502020204030204" pitchFamily="34" charset="0"/>
              </a:rPr>
              <a:t> </a:t>
            </a:r>
            <a:r>
              <a:rPr lang="en-US" sz="6600" i="1" dirty="0" err="1">
                <a:solidFill>
                  <a:schemeClr val="bg1"/>
                </a:solidFill>
                <a:latin typeface="Times New Roman" panose="02020603050405020304" pitchFamily="18" charset="0"/>
                <a:ea typeface="Calibri" panose="020F0502020204030204" pitchFamily="34" charset="0"/>
              </a:rPr>
              <a:t>mình</a:t>
            </a:r>
            <a:r>
              <a:rPr lang="en-US" sz="6600" i="1" dirty="0">
                <a:solidFill>
                  <a:schemeClr val="bg1"/>
                </a:solidFill>
                <a:latin typeface="Times New Roman" panose="02020603050405020304" pitchFamily="18" charset="0"/>
                <a:ea typeface="Calibri" panose="020F0502020204030204" pitchFamily="34" charset="0"/>
              </a:rPr>
              <a:t>/</a:t>
            </a:r>
            <a:r>
              <a:rPr lang="en-US" sz="6600" i="1" dirty="0" err="1">
                <a:solidFill>
                  <a:schemeClr val="bg1"/>
                </a:solidFill>
                <a:latin typeface="Times New Roman" panose="02020603050405020304" pitchFamily="18" charset="0"/>
                <a:ea typeface="Calibri" panose="020F0502020204030204" pitchFamily="34" charset="0"/>
              </a:rPr>
              <a:t>trên</a:t>
            </a:r>
            <a:r>
              <a:rPr lang="en-US" sz="6600" i="1" dirty="0">
                <a:solidFill>
                  <a:schemeClr val="bg1"/>
                </a:solidFill>
                <a:latin typeface="Times New Roman" panose="02020603050405020304" pitchFamily="18" charset="0"/>
                <a:ea typeface="Calibri" panose="020F0502020204030204" pitchFamily="34" charset="0"/>
              </a:rPr>
              <a:t> </a:t>
            </a:r>
            <a:r>
              <a:rPr lang="en-US" sz="6600" i="1" dirty="0" err="1">
                <a:solidFill>
                  <a:schemeClr val="bg1"/>
                </a:solidFill>
                <a:latin typeface="Times New Roman" panose="02020603050405020304" pitchFamily="18" charset="0"/>
                <a:ea typeface="Calibri" panose="020F0502020204030204" pitchFamily="34" charset="0"/>
              </a:rPr>
              <a:t>lưng</a:t>
            </a:r>
            <a:r>
              <a:rPr lang="en-US" sz="6600" i="1" dirty="0">
                <a:solidFill>
                  <a:schemeClr val="bg1"/>
                </a:solidFill>
                <a:latin typeface="Times New Roman" panose="02020603050405020304" pitchFamily="18" charset="0"/>
                <a:ea typeface="Calibri" panose="020F0502020204030204" pitchFamily="34" charset="0"/>
              </a:rPr>
              <a:t> </a:t>
            </a:r>
            <a:r>
              <a:rPr lang="en-US" sz="6600" i="1" dirty="0" err="1">
                <a:solidFill>
                  <a:schemeClr val="bg1"/>
                </a:solidFill>
                <a:latin typeface="Times New Roman" panose="02020603050405020304" pitchFamily="18" charset="0"/>
                <a:ea typeface="Calibri" panose="020F0502020204030204" pitchFamily="34" charset="0"/>
              </a:rPr>
              <a:t>ngựa</a:t>
            </a:r>
            <a:r>
              <a:rPr lang="en-US" sz="6600" i="1" dirty="0">
                <a:solidFill>
                  <a:schemeClr val="bg1"/>
                </a:solidFill>
                <a:latin typeface="Times New Roman" panose="02020603050405020304" pitchFamily="18" charset="0"/>
                <a:ea typeface="Calibri" panose="020F0502020204030204" pitchFamily="34" charset="0"/>
              </a:rPr>
              <a:t>/</a:t>
            </a:r>
            <a:endParaRPr lang="en-US" sz="6600" dirty="0">
              <a:solidFill>
                <a:schemeClr val="bg1"/>
              </a:solidFill>
              <a:latin typeface="Times New Roman" panose="02020603050405020304" pitchFamily="18" charset="0"/>
              <a:ea typeface="Calibri" panose="020F0502020204030204" pitchFamily="34" charset="0"/>
            </a:endParaRPr>
          </a:p>
          <a:p>
            <a:pPr algn="just">
              <a:lnSpc>
                <a:spcPct val="120000"/>
              </a:lnSpc>
              <a:spcAft>
                <a:spcPts val="0"/>
              </a:spcAft>
            </a:pPr>
            <a:r>
              <a:rPr lang="en-US" sz="6600" i="1" dirty="0" err="1">
                <a:solidFill>
                  <a:schemeClr val="bg1"/>
                </a:solidFill>
                <a:latin typeface="Times New Roman" panose="02020603050405020304" pitchFamily="18" charset="0"/>
                <a:ea typeface="Calibri" panose="020F0502020204030204" pitchFamily="34" charset="0"/>
              </a:rPr>
              <a:t>Ngựa</a:t>
            </a:r>
            <a:r>
              <a:rPr lang="en-US" sz="6600" i="1" dirty="0">
                <a:solidFill>
                  <a:schemeClr val="bg1"/>
                </a:solidFill>
                <a:latin typeface="Times New Roman" panose="02020603050405020304" pitchFamily="18" charset="0"/>
                <a:ea typeface="Calibri" panose="020F0502020204030204" pitchFamily="34" charset="0"/>
              </a:rPr>
              <a:t> phi </a:t>
            </a:r>
            <a:r>
              <a:rPr lang="en-US" sz="6600" i="1" dirty="0" err="1">
                <a:solidFill>
                  <a:schemeClr val="bg1"/>
                </a:solidFill>
                <a:latin typeface="Times New Roman" panose="02020603050405020304" pitchFamily="18" charset="0"/>
                <a:ea typeface="Calibri" panose="020F0502020204030204" pitchFamily="34" charset="0"/>
              </a:rPr>
              <a:t>nhanh</a:t>
            </a:r>
            <a:r>
              <a:rPr lang="en-US" sz="6600" i="1" dirty="0">
                <a:solidFill>
                  <a:schemeClr val="bg1"/>
                </a:solidFill>
                <a:latin typeface="Times New Roman" panose="02020603050405020304" pitchFamily="18" charset="0"/>
                <a:ea typeface="Calibri" panose="020F0502020204030204" pitchFamily="34" charset="0"/>
              </a:rPr>
              <a:t>/ </a:t>
            </a:r>
            <a:r>
              <a:rPr lang="en-US" sz="6600" i="1" dirty="0" err="1">
                <a:solidFill>
                  <a:schemeClr val="bg1"/>
                </a:solidFill>
                <a:latin typeface="Times New Roman" panose="02020603050405020304" pitchFamily="18" charset="0"/>
                <a:ea typeface="Calibri" panose="020F0502020204030204" pitchFamily="34" charset="0"/>
              </a:rPr>
              <a:t>như</a:t>
            </a:r>
            <a:r>
              <a:rPr lang="en-US" sz="6600" i="1" dirty="0">
                <a:solidFill>
                  <a:schemeClr val="bg1"/>
                </a:solidFill>
                <a:latin typeface="Times New Roman" panose="02020603050405020304" pitchFamily="18" charset="0"/>
                <a:ea typeface="Calibri" panose="020F0502020204030204" pitchFamily="34" charset="0"/>
              </a:rPr>
              <a:t> bay/</a:t>
            </a:r>
            <a:endParaRPr lang="en-US" sz="6600" dirty="0">
              <a:solidFill>
                <a:schemeClr val="bg1"/>
              </a:solidFill>
              <a:latin typeface="Times New Roman" panose="02020603050405020304" pitchFamily="18" charset="0"/>
              <a:ea typeface="Calibri" panose="020F0502020204030204" pitchFamily="34" charset="0"/>
            </a:endParaRPr>
          </a:p>
          <a:p>
            <a:pPr algn="just">
              <a:lnSpc>
                <a:spcPct val="120000"/>
              </a:lnSpc>
              <a:spcAft>
                <a:spcPts val="0"/>
              </a:spcAft>
            </a:pPr>
            <a:r>
              <a:rPr lang="en-US" sz="6600" i="1" dirty="0" err="1">
                <a:solidFill>
                  <a:schemeClr val="bg1"/>
                </a:solidFill>
                <a:latin typeface="Times New Roman" panose="02020603050405020304" pitchFamily="18" charset="0"/>
                <a:ea typeface="Calibri" panose="020F0502020204030204" pitchFamily="34" charset="0"/>
              </a:rPr>
              <a:t>Cả</a:t>
            </a:r>
            <a:r>
              <a:rPr lang="en-US" sz="6600" i="1" dirty="0">
                <a:solidFill>
                  <a:schemeClr val="bg1"/>
                </a:solidFill>
                <a:latin typeface="Times New Roman" panose="02020603050405020304" pitchFamily="18" charset="0"/>
                <a:ea typeface="Calibri" panose="020F0502020204030204" pitchFamily="34" charset="0"/>
              </a:rPr>
              <a:t> </a:t>
            </a:r>
            <a:r>
              <a:rPr lang="en-US" sz="6600" i="1" dirty="0" err="1">
                <a:solidFill>
                  <a:schemeClr val="bg1"/>
                </a:solidFill>
                <a:latin typeface="Times New Roman" panose="02020603050405020304" pitchFamily="18" charset="0"/>
                <a:ea typeface="Calibri" panose="020F0502020204030204" pitchFamily="34" charset="0"/>
              </a:rPr>
              <a:t>cánh</a:t>
            </a:r>
            <a:r>
              <a:rPr lang="en-US" sz="6600" i="1" dirty="0">
                <a:solidFill>
                  <a:schemeClr val="bg1"/>
                </a:solidFill>
                <a:latin typeface="Times New Roman" panose="02020603050405020304" pitchFamily="18" charset="0"/>
                <a:ea typeface="Calibri" panose="020F0502020204030204" pitchFamily="34" charset="0"/>
              </a:rPr>
              <a:t> </a:t>
            </a:r>
            <a:r>
              <a:rPr lang="en-US" sz="6600" i="1" dirty="0" err="1">
                <a:solidFill>
                  <a:schemeClr val="bg1"/>
                </a:solidFill>
                <a:latin typeface="Times New Roman" panose="02020603050405020304" pitchFamily="18" charset="0"/>
                <a:ea typeface="Calibri" panose="020F0502020204030204" pitchFamily="34" charset="0"/>
              </a:rPr>
              <a:t>rừng</a:t>
            </a:r>
            <a:r>
              <a:rPr lang="en-US" sz="6600" i="1" dirty="0">
                <a:solidFill>
                  <a:schemeClr val="bg1"/>
                </a:solidFill>
                <a:latin typeface="Times New Roman" panose="02020603050405020304" pitchFamily="18" charset="0"/>
                <a:ea typeface="Calibri" panose="020F0502020204030204" pitchFamily="34" charset="0"/>
              </a:rPr>
              <a:t>/ </a:t>
            </a:r>
            <a:r>
              <a:rPr lang="en-US" sz="6600" i="1" dirty="0" err="1">
                <a:solidFill>
                  <a:schemeClr val="bg1"/>
                </a:solidFill>
                <a:latin typeface="Times New Roman" panose="02020603050405020304" pitchFamily="18" charset="0"/>
                <a:ea typeface="Calibri" panose="020F0502020204030204" pitchFamily="34" charset="0"/>
              </a:rPr>
              <a:t>nổi</a:t>
            </a:r>
            <a:r>
              <a:rPr lang="en-US" sz="6600" i="1" dirty="0">
                <a:solidFill>
                  <a:schemeClr val="bg1"/>
                </a:solidFill>
                <a:latin typeface="Times New Roman" panose="02020603050405020304" pitchFamily="18" charset="0"/>
                <a:ea typeface="Calibri" panose="020F0502020204030204" pitchFamily="34" charset="0"/>
              </a:rPr>
              <a:t> </a:t>
            </a:r>
            <a:r>
              <a:rPr lang="en-US" sz="6600" i="1" dirty="0" err="1">
                <a:solidFill>
                  <a:schemeClr val="bg1"/>
                </a:solidFill>
                <a:latin typeface="Times New Roman" panose="02020603050405020304" pitchFamily="18" charset="0"/>
                <a:ea typeface="Calibri" panose="020F0502020204030204" pitchFamily="34" charset="0"/>
              </a:rPr>
              <a:t>gió</a:t>
            </a:r>
            <a:r>
              <a:rPr lang="en-US" sz="6600" i="1" dirty="0">
                <a:solidFill>
                  <a:schemeClr val="bg1"/>
                </a:solidFill>
                <a:latin typeface="Times New Roman" panose="02020603050405020304" pitchFamily="18" charset="0"/>
                <a:ea typeface="Calibri" panose="020F0502020204030204" pitchFamily="34" charset="0"/>
              </a:rPr>
              <a:t>.//</a:t>
            </a:r>
            <a:endParaRPr lang="en-US" sz="6600" dirty="0">
              <a:solidFill>
                <a:schemeClr val="bg1"/>
              </a:solidFill>
              <a:latin typeface="Times New Roman" panose="02020603050405020304" pitchFamily="18" charset="0"/>
              <a:ea typeface="Calibri" panose="020F0502020204030204" pitchFamily="34" charset="0"/>
            </a:endParaRPr>
          </a:p>
        </p:txBody>
      </p:sp>
      <p:pic>
        <p:nvPicPr>
          <p:cNvPr id="2" name="Picture 1"/>
          <p:cNvPicPr>
            <a:picLocks noChangeAspect="1"/>
          </p:cNvPicPr>
          <p:nvPr/>
        </p:nvPicPr>
        <p:blipFill>
          <a:blip r:embed="rId3"/>
          <a:stretch>
            <a:fillRect/>
          </a:stretch>
        </p:blipFill>
        <p:spPr>
          <a:xfrm>
            <a:off x="-410053" y="342900"/>
            <a:ext cx="18698053" cy="384690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CEBE2"/>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8036404" cy="10287000"/>
            <a:chOff x="0" y="0"/>
            <a:chExt cx="10715206" cy="13716000"/>
          </a:xfrm>
        </p:grpSpPr>
        <p:pic>
          <p:nvPicPr>
            <p:cNvPr id="3" name="Picture 3"/>
            <p:cNvPicPr>
              <a:picLocks noChangeAspect="1"/>
            </p:cNvPicPr>
            <p:nvPr/>
          </p:nvPicPr>
          <p:blipFill>
            <a:blip r:embed="rId2"/>
            <a:srcRect t="2422" b="2422"/>
            <a:stretch>
              <a:fillRect/>
            </a:stretch>
          </p:blipFill>
          <p:spPr>
            <a:xfrm>
              <a:off x="0" y="0"/>
              <a:ext cx="10715206" cy="13716000"/>
            </a:xfrm>
            <a:prstGeom prst="rect">
              <a:avLst/>
            </a:prstGeom>
          </p:spPr>
        </p:pic>
      </p:grpSp>
      <p:grpSp>
        <p:nvGrpSpPr>
          <p:cNvPr id="4" name="Group 4"/>
          <p:cNvGrpSpPr/>
          <p:nvPr/>
        </p:nvGrpSpPr>
        <p:grpSpPr>
          <a:xfrm>
            <a:off x="-359676" y="0"/>
            <a:ext cx="719351" cy="10287000"/>
            <a:chOff x="0" y="0"/>
            <a:chExt cx="189459" cy="2709333"/>
          </a:xfrm>
        </p:grpSpPr>
        <p:sp>
          <p:nvSpPr>
            <p:cNvPr id="5" name="Freeform 5"/>
            <p:cNvSpPr/>
            <p:nvPr/>
          </p:nvSpPr>
          <p:spPr>
            <a:xfrm>
              <a:off x="0" y="0"/>
              <a:ext cx="189459" cy="2709333"/>
            </a:xfrm>
            <a:custGeom>
              <a:avLst/>
              <a:gdLst/>
              <a:ahLst/>
              <a:cxnLst/>
              <a:rect l="l" t="t" r="r" b="b"/>
              <a:pathLst>
                <a:path w="189459" h="2709333">
                  <a:moveTo>
                    <a:pt x="0" y="0"/>
                  </a:moveTo>
                  <a:lnTo>
                    <a:pt x="189459" y="0"/>
                  </a:lnTo>
                  <a:lnTo>
                    <a:pt x="189459" y="2709333"/>
                  </a:lnTo>
                  <a:lnTo>
                    <a:pt x="0" y="2709333"/>
                  </a:lnTo>
                  <a:close/>
                </a:path>
              </a:pathLst>
            </a:custGeom>
            <a:solidFill>
              <a:srgbClr val="4F5B32"/>
            </a:solidFill>
          </p:spPr>
          <p:txBody>
            <a:bodyPr/>
            <a:lstStyle/>
            <a:p>
              <a:endParaRPr lang="en-US"/>
            </a:p>
          </p:txBody>
        </p:sp>
        <p:sp>
          <p:nvSpPr>
            <p:cNvPr id="6" name="TextBox 6"/>
            <p:cNvSpPr txBox="1"/>
            <p:nvPr/>
          </p:nvSpPr>
          <p:spPr>
            <a:xfrm>
              <a:off x="0" y="-28575"/>
              <a:ext cx="189459" cy="2737908"/>
            </a:xfrm>
            <a:prstGeom prst="rect">
              <a:avLst/>
            </a:prstGeom>
          </p:spPr>
          <p:txBody>
            <a:bodyPr lIns="50800" tIns="50800" rIns="50800" bIns="50800" rtlCol="0" anchor="ctr"/>
            <a:lstStyle/>
            <a:p>
              <a:pPr algn="ctr">
                <a:lnSpc>
                  <a:spcPts val="2685"/>
                </a:lnSpc>
              </a:pPr>
              <a:endParaRPr/>
            </a:p>
          </p:txBody>
        </p:sp>
      </p:grpSp>
      <p:sp>
        <p:nvSpPr>
          <p:cNvPr id="7" name="AutoShape 7"/>
          <p:cNvSpPr/>
          <p:nvPr/>
        </p:nvSpPr>
        <p:spPr>
          <a:xfrm>
            <a:off x="10370817" y="1115335"/>
            <a:ext cx="7031333" cy="0"/>
          </a:xfrm>
          <a:prstGeom prst="line">
            <a:avLst/>
          </a:prstGeom>
          <a:ln w="38100" cap="flat">
            <a:solidFill>
              <a:srgbClr val="4F5B32"/>
            </a:solidFill>
            <a:prstDash val="solid"/>
            <a:headEnd type="none" w="sm" len="sm"/>
            <a:tailEnd type="diamond" w="lg" len="lg"/>
          </a:ln>
        </p:spPr>
        <p:txBody>
          <a:bodyPr/>
          <a:lstStyle/>
          <a:p>
            <a:endParaRPr lang="en-US"/>
          </a:p>
        </p:txBody>
      </p:sp>
      <p:sp>
        <p:nvSpPr>
          <p:cNvPr id="8" name="TextBox 8"/>
          <p:cNvSpPr txBox="1"/>
          <p:nvPr/>
        </p:nvSpPr>
        <p:spPr>
          <a:xfrm>
            <a:off x="8253766" y="1581649"/>
            <a:ext cx="4655381" cy="2262542"/>
          </a:xfrm>
          <a:prstGeom prst="rect">
            <a:avLst/>
          </a:prstGeom>
        </p:spPr>
        <p:txBody>
          <a:bodyPr lIns="0" tIns="0" rIns="0" bIns="0" rtlCol="0" anchor="t">
            <a:spAutoFit/>
          </a:bodyPr>
          <a:lstStyle/>
          <a:p>
            <a:pPr algn="just">
              <a:lnSpc>
                <a:spcPts val="4479"/>
              </a:lnSpc>
            </a:pPr>
            <a:r>
              <a:rPr lang="en-US" sz="3199" dirty="0" err="1">
                <a:solidFill>
                  <a:srgbClr val="000000"/>
                </a:solidFill>
                <a:latin typeface="TT Commons Pro"/>
              </a:rPr>
              <a:t>Chú</a:t>
            </a:r>
            <a:r>
              <a:rPr lang="en-US" sz="3199" dirty="0">
                <a:solidFill>
                  <a:srgbClr val="000000"/>
                </a:solidFill>
                <a:latin typeface="TT Commons Pro"/>
              </a:rPr>
              <a:t> </a:t>
            </a:r>
            <a:r>
              <a:rPr lang="en-US" sz="3199" dirty="0" err="1">
                <a:solidFill>
                  <a:srgbClr val="000000"/>
                </a:solidFill>
                <a:latin typeface="TT Commons Pro"/>
              </a:rPr>
              <a:t>bộ</a:t>
            </a:r>
            <a:r>
              <a:rPr lang="en-US" sz="3199" dirty="0">
                <a:solidFill>
                  <a:srgbClr val="000000"/>
                </a:solidFill>
                <a:latin typeface="TT Commons Pro"/>
              </a:rPr>
              <a:t> </a:t>
            </a:r>
            <a:r>
              <a:rPr lang="en-US" sz="3199" dirty="0" err="1">
                <a:solidFill>
                  <a:srgbClr val="000000"/>
                </a:solidFill>
                <a:latin typeface="TT Commons Pro"/>
              </a:rPr>
              <a:t>đội</a:t>
            </a:r>
            <a:r>
              <a:rPr lang="en-US" sz="3199" dirty="0">
                <a:solidFill>
                  <a:srgbClr val="000000"/>
                </a:solidFill>
                <a:latin typeface="TT Commons Pro"/>
              </a:rPr>
              <a:t> </a:t>
            </a:r>
            <a:r>
              <a:rPr lang="en-US" sz="3199" dirty="0" err="1">
                <a:solidFill>
                  <a:srgbClr val="000000"/>
                </a:solidFill>
                <a:latin typeface="TT Commons Pro"/>
              </a:rPr>
              <a:t>biên</a:t>
            </a:r>
            <a:r>
              <a:rPr lang="en-US" sz="3199" dirty="0">
                <a:solidFill>
                  <a:srgbClr val="000000"/>
                </a:solidFill>
                <a:latin typeface="TT Commons Pro"/>
              </a:rPr>
              <a:t> </a:t>
            </a:r>
            <a:r>
              <a:rPr lang="en-US" sz="3199" dirty="0" err="1">
                <a:solidFill>
                  <a:srgbClr val="000000"/>
                </a:solidFill>
                <a:latin typeface="TT Commons Pro"/>
              </a:rPr>
              <a:t>phòng</a:t>
            </a:r>
            <a:endParaRPr lang="en-US" sz="3199" dirty="0">
              <a:solidFill>
                <a:srgbClr val="000000"/>
              </a:solidFill>
              <a:latin typeface="TT Commons Pro"/>
            </a:endParaRPr>
          </a:p>
          <a:p>
            <a:pPr algn="just">
              <a:lnSpc>
                <a:spcPts val="4479"/>
              </a:lnSpc>
            </a:pPr>
            <a:r>
              <a:rPr lang="en-US" sz="3199" dirty="0" err="1">
                <a:solidFill>
                  <a:srgbClr val="000000"/>
                </a:solidFill>
                <a:latin typeface="TT Commons Pro"/>
              </a:rPr>
              <a:t>Rạp</a:t>
            </a:r>
            <a:r>
              <a:rPr lang="en-US" sz="3199" dirty="0">
                <a:solidFill>
                  <a:srgbClr val="000000"/>
                </a:solidFill>
                <a:latin typeface="TT Commons Pro"/>
              </a:rPr>
              <a:t> </a:t>
            </a:r>
            <a:r>
              <a:rPr lang="en-US" sz="3199" dirty="0" err="1">
                <a:solidFill>
                  <a:srgbClr val="000000"/>
                </a:solidFill>
                <a:latin typeface="TT Commons Pro"/>
              </a:rPr>
              <a:t>mình</a:t>
            </a:r>
            <a:r>
              <a:rPr lang="en-US" sz="3199" dirty="0">
                <a:solidFill>
                  <a:srgbClr val="000000"/>
                </a:solidFill>
                <a:latin typeface="TT Commons Pro"/>
              </a:rPr>
              <a:t> </a:t>
            </a:r>
            <a:r>
              <a:rPr lang="en-US" sz="3199" dirty="0" err="1">
                <a:solidFill>
                  <a:srgbClr val="000000"/>
                </a:solidFill>
                <a:latin typeface="TT Commons Pro"/>
              </a:rPr>
              <a:t>trên</a:t>
            </a:r>
            <a:r>
              <a:rPr lang="en-US" sz="3199" dirty="0">
                <a:solidFill>
                  <a:srgbClr val="000000"/>
                </a:solidFill>
                <a:latin typeface="TT Commons Pro"/>
              </a:rPr>
              <a:t> </a:t>
            </a:r>
            <a:r>
              <a:rPr lang="en-US" sz="3199" dirty="0" err="1">
                <a:solidFill>
                  <a:srgbClr val="000000"/>
                </a:solidFill>
                <a:latin typeface="TT Commons Pro"/>
              </a:rPr>
              <a:t>lưng</a:t>
            </a:r>
            <a:r>
              <a:rPr lang="en-US" sz="3199" dirty="0">
                <a:solidFill>
                  <a:srgbClr val="000000"/>
                </a:solidFill>
                <a:latin typeface="TT Commons Pro"/>
              </a:rPr>
              <a:t> </a:t>
            </a:r>
            <a:r>
              <a:rPr lang="en-US" sz="3199" dirty="0" err="1">
                <a:solidFill>
                  <a:srgbClr val="000000"/>
                </a:solidFill>
                <a:latin typeface="TT Commons Pro"/>
              </a:rPr>
              <a:t>ngựa</a:t>
            </a:r>
            <a:endParaRPr lang="en-US" sz="3199" dirty="0">
              <a:solidFill>
                <a:srgbClr val="000000"/>
              </a:solidFill>
              <a:latin typeface="TT Commons Pro"/>
            </a:endParaRPr>
          </a:p>
          <a:p>
            <a:pPr algn="just">
              <a:lnSpc>
                <a:spcPts val="4479"/>
              </a:lnSpc>
            </a:pPr>
            <a:r>
              <a:rPr lang="en-US" sz="3199" dirty="0" err="1">
                <a:solidFill>
                  <a:srgbClr val="000000"/>
                </a:solidFill>
                <a:latin typeface="TT Commons Pro"/>
              </a:rPr>
              <a:t>Ngựa</a:t>
            </a:r>
            <a:r>
              <a:rPr lang="en-US" sz="3199" dirty="0">
                <a:solidFill>
                  <a:srgbClr val="000000"/>
                </a:solidFill>
                <a:latin typeface="TT Commons Pro"/>
              </a:rPr>
              <a:t> phi </a:t>
            </a:r>
            <a:r>
              <a:rPr lang="en-US" sz="3199" dirty="0" err="1">
                <a:solidFill>
                  <a:srgbClr val="000000"/>
                </a:solidFill>
                <a:latin typeface="TT Commons Pro"/>
              </a:rPr>
              <a:t>nhanh</a:t>
            </a:r>
            <a:r>
              <a:rPr lang="en-US" sz="3199" dirty="0">
                <a:solidFill>
                  <a:srgbClr val="000000"/>
                </a:solidFill>
                <a:latin typeface="TT Commons Pro"/>
              </a:rPr>
              <a:t> </a:t>
            </a:r>
            <a:r>
              <a:rPr lang="en-US" sz="3199" dirty="0" err="1">
                <a:solidFill>
                  <a:srgbClr val="000000"/>
                </a:solidFill>
                <a:latin typeface="TT Commons Pro"/>
              </a:rPr>
              <a:t>như</a:t>
            </a:r>
            <a:r>
              <a:rPr lang="en-US" sz="3199" dirty="0">
                <a:solidFill>
                  <a:srgbClr val="000000"/>
                </a:solidFill>
                <a:latin typeface="TT Commons Pro"/>
              </a:rPr>
              <a:t> bay</a:t>
            </a:r>
          </a:p>
          <a:p>
            <a:pPr algn="just">
              <a:lnSpc>
                <a:spcPts val="4479"/>
              </a:lnSpc>
            </a:pPr>
            <a:r>
              <a:rPr lang="en-US" sz="3199" dirty="0" err="1">
                <a:solidFill>
                  <a:srgbClr val="000000"/>
                </a:solidFill>
                <a:latin typeface="TT Commons Pro"/>
              </a:rPr>
              <a:t>Cả</a:t>
            </a:r>
            <a:r>
              <a:rPr lang="en-US" sz="3199" dirty="0">
                <a:solidFill>
                  <a:srgbClr val="000000"/>
                </a:solidFill>
                <a:latin typeface="TT Commons Pro"/>
              </a:rPr>
              <a:t> </a:t>
            </a:r>
            <a:r>
              <a:rPr lang="en-US" sz="3199" dirty="0" err="1">
                <a:solidFill>
                  <a:srgbClr val="000000"/>
                </a:solidFill>
                <a:latin typeface="TT Commons Pro"/>
              </a:rPr>
              <a:t>cánh</a:t>
            </a:r>
            <a:r>
              <a:rPr lang="en-US" sz="3199" dirty="0">
                <a:solidFill>
                  <a:srgbClr val="000000"/>
                </a:solidFill>
                <a:latin typeface="TT Commons Pro"/>
              </a:rPr>
              <a:t> </a:t>
            </a:r>
            <a:r>
              <a:rPr lang="en-US" sz="3199" dirty="0" err="1">
                <a:solidFill>
                  <a:srgbClr val="000000"/>
                </a:solidFill>
                <a:latin typeface="TT Commons Pro"/>
              </a:rPr>
              <a:t>rừng</a:t>
            </a:r>
            <a:r>
              <a:rPr lang="en-US" sz="3199" dirty="0">
                <a:solidFill>
                  <a:srgbClr val="000000"/>
                </a:solidFill>
                <a:latin typeface="TT Commons Pro"/>
              </a:rPr>
              <a:t> </a:t>
            </a:r>
            <a:r>
              <a:rPr lang="en-US" sz="3199" dirty="0" err="1">
                <a:solidFill>
                  <a:srgbClr val="000000"/>
                </a:solidFill>
                <a:latin typeface="TT Commons Pro"/>
              </a:rPr>
              <a:t>nổi</a:t>
            </a:r>
            <a:r>
              <a:rPr lang="en-US" sz="3199" dirty="0">
                <a:solidFill>
                  <a:srgbClr val="000000"/>
                </a:solidFill>
                <a:latin typeface="TT Commons Pro"/>
              </a:rPr>
              <a:t> </a:t>
            </a:r>
            <a:r>
              <a:rPr lang="en-US" sz="3199" dirty="0" err="1">
                <a:solidFill>
                  <a:srgbClr val="000000"/>
                </a:solidFill>
                <a:latin typeface="TT Commons Pro"/>
              </a:rPr>
              <a:t>gió</a:t>
            </a:r>
            <a:r>
              <a:rPr lang="en-US" sz="3199" dirty="0">
                <a:solidFill>
                  <a:srgbClr val="000000"/>
                </a:solidFill>
                <a:latin typeface="TT Commons Pro"/>
              </a:rPr>
              <a:t>.</a:t>
            </a:r>
          </a:p>
        </p:txBody>
      </p:sp>
      <p:sp>
        <p:nvSpPr>
          <p:cNvPr id="9" name="TextBox 9"/>
          <p:cNvSpPr txBox="1"/>
          <p:nvPr/>
        </p:nvSpPr>
        <p:spPr>
          <a:xfrm>
            <a:off x="9870026" y="8616"/>
            <a:ext cx="7858709" cy="1087669"/>
          </a:xfrm>
          <a:prstGeom prst="rect">
            <a:avLst/>
          </a:prstGeom>
        </p:spPr>
        <p:txBody>
          <a:bodyPr lIns="0" tIns="0" rIns="0" bIns="0" rtlCol="0" anchor="t">
            <a:spAutoFit/>
          </a:bodyPr>
          <a:lstStyle/>
          <a:p>
            <a:pPr>
              <a:lnSpc>
                <a:spcPts val="8819"/>
              </a:lnSpc>
              <a:spcBef>
                <a:spcPct val="0"/>
              </a:spcBef>
            </a:pPr>
            <a:r>
              <a:rPr lang="en-US" sz="6299" dirty="0">
                <a:solidFill>
                  <a:srgbClr val="717935"/>
                </a:solidFill>
                <a:latin typeface="Blacker Sans Text Bold"/>
              </a:rPr>
              <a:t>NGỰA BIÊN PHÒNG</a:t>
            </a:r>
          </a:p>
        </p:txBody>
      </p:sp>
      <p:sp>
        <p:nvSpPr>
          <p:cNvPr id="10" name="TextBox 10"/>
          <p:cNvSpPr txBox="1"/>
          <p:nvPr/>
        </p:nvSpPr>
        <p:spPr>
          <a:xfrm>
            <a:off x="8253766" y="4642632"/>
            <a:ext cx="5066869" cy="2262542"/>
          </a:xfrm>
          <a:prstGeom prst="rect">
            <a:avLst/>
          </a:prstGeom>
        </p:spPr>
        <p:txBody>
          <a:bodyPr lIns="0" tIns="0" rIns="0" bIns="0" rtlCol="0" anchor="t">
            <a:spAutoFit/>
          </a:bodyPr>
          <a:lstStyle/>
          <a:p>
            <a:pPr algn="just">
              <a:lnSpc>
                <a:spcPts val="4479"/>
              </a:lnSpc>
            </a:pPr>
            <a:r>
              <a:rPr lang="en-US" sz="3199" dirty="0" err="1">
                <a:solidFill>
                  <a:srgbClr val="000000"/>
                </a:solidFill>
                <a:latin typeface="TT Commons Pro"/>
              </a:rPr>
              <a:t>Ngựa</a:t>
            </a:r>
            <a:r>
              <a:rPr lang="en-US" sz="3199" dirty="0">
                <a:solidFill>
                  <a:srgbClr val="000000"/>
                </a:solidFill>
                <a:latin typeface="TT Commons Pro"/>
              </a:rPr>
              <a:t> </a:t>
            </a:r>
            <a:r>
              <a:rPr lang="en-US" sz="3199" dirty="0" err="1">
                <a:solidFill>
                  <a:srgbClr val="000000"/>
                </a:solidFill>
                <a:latin typeface="TT Commons Pro"/>
              </a:rPr>
              <a:t>phăm</a:t>
            </a:r>
            <a:r>
              <a:rPr lang="en-US" sz="3199" dirty="0">
                <a:solidFill>
                  <a:srgbClr val="000000"/>
                </a:solidFill>
                <a:latin typeface="TT Commons Pro"/>
              </a:rPr>
              <a:t> </a:t>
            </a:r>
            <a:r>
              <a:rPr lang="en-US" sz="3199" dirty="0" err="1">
                <a:solidFill>
                  <a:srgbClr val="000000"/>
                </a:solidFill>
                <a:latin typeface="TT Commons Pro"/>
              </a:rPr>
              <a:t>phăm</a:t>
            </a:r>
            <a:r>
              <a:rPr lang="en-US" sz="3199" dirty="0">
                <a:solidFill>
                  <a:srgbClr val="000000"/>
                </a:solidFill>
                <a:latin typeface="TT Commons Pro"/>
              </a:rPr>
              <a:t> </a:t>
            </a:r>
            <a:r>
              <a:rPr lang="en-US" sz="3199" dirty="0" err="1">
                <a:solidFill>
                  <a:srgbClr val="000000"/>
                </a:solidFill>
                <a:latin typeface="TT Commons Pro"/>
              </a:rPr>
              <a:t>bốn</a:t>
            </a:r>
            <a:r>
              <a:rPr lang="en-US" sz="3199" dirty="0">
                <a:solidFill>
                  <a:srgbClr val="000000"/>
                </a:solidFill>
                <a:latin typeface="TT Commons Pro"/>
              </a:rPr>
              <a:t> </a:t>
            </a:r>
            <a:r>
              <a:rPr lang="en-US" sz="3199" dirty="0" err="1">
                <a:solidFill>
                  <a:srgbClr val="000000"/>
                </a:solidFill>
                <a:latin typeface="TT Commons Pro"/>
              </a:rPr>
              <a:t>vó</a:t>
            </a:r>
            <a:endParaRPr lang="en-US" sz="3199" dirty="0">
              <a:solidFill>
                <a:srgbClr val="000000"/>
              </a:solidFill>
              <a:latin typeface="TT Commons Pro"/>
            </a:endParaRPr>
          </a:p>
          <a:p>
            <a:pPr algn="just">
              <a:lnSpc>
                <a:spcPts val="4479"/>
              </a:lnSpc>
            </a:pPr>
            <a:r>
              <a:rPr lang="en-US" sz="3199" dirty="0" err="1">
                <a:solidFill>
                  <a:srgbClr val="000000"/>
                </a:solidFill>
                <a:latin typeface="TT Commons Pro"/>
              </a:rPr>
              <a:t>Như</a:t>
            </a:r>
            <a:r>
              <a:rPr lang="en-US" sz="3199" dirty="0">
                <a:solidFill>
                  <a:srgbClr val="000000"/>
                </a:solidFill>
                <a:latin typeface="TT Commons Pro"/>
              </a:rPr>
              <a:t> </a:t>
            </a:r>
            <a:r>
              <a:rPr lang="en-US" sz="3199" dirty="0" err="1">
                <a:solidFill>
                  <a:srgbClr val="000000"/>
                </a:solidFill>
                <a:latin typeface="TT Commons Pro"/>
              </a:rPr>
              <a:t>băm</a:t>
            </a:r>
            <a:r>
              <a:rPr lang="en-US" sz="3199" dirty="0">
                <a:solidFill>
                  <a:srgbClr val="000000"/>
                </a:solidFill>
                <a:latin typeface="TT Commons Pro"/>
              </a:rPr>
              <a:t> </a:t>
            </a:r>
            <a:r>
              <a:rPr lang="en-US" sz="3199" dirty="0" err="1">
                <a:solidFill>
                  <a:srgbClr val="000000"/>
                </a:solidFill>
                <a:latin typeface="TT Commons Pro"/>
              </a:rPr>
              <a:t>xuống</a:t>
            </a:r>
            <a:r>
              <a:rPr lang="en-US" sz="3199" dirty="0">
                <a:solidFill>
                  <a:srgbClr val="000000"/>
                </a:solidFill>
                <a:latin typeface="TT Commons Pro"/>
              </a:rPr>
              <a:t> </a:t>
            </a:r>
            <a:r>
              <a:rPr lang="en-US" sz="3199" dirty="0" err="1">
                <a:solidFill>
                  <a:srgbClr val="000000"/>
                </a:solidFill>
                <a:latin typeface="TT Commons Pro"/>
              </a:rPr>
              <a:t>mặt</a:t>
            </a:r>
            <a:r>
              <a:rPr lang="en-US" sz="3199" dirty="0">
                <a:solidFill>
                  <a:srgbClr val="000000"/>
                </a:solidFill>
                <a:latin typeface="TT Commons Pro"/>
              </a:rPr>
              <a:t> </a:t>
            </a:r>
            <a:r>
              <a:rPr lang="en-US" sz="3199" dirty="0" err="1">
                <a:solidFill>
                  <a:srgbClr val="000000"/>
                </a:solidFill>
                <a:latin typeface="TT Commons Pro"/>
              </a:rPr>
              <a:t>đường</a:t>
            </a:r>
            <a:endParaRPr lang="en-US" sz="3199" dirty="0">
              <a:solidFill>
                <a:srgbClr val="000000"/>
              </a:solidFill>
              <a:latin typeface="TT Commons Pro"/>
            </a:endParaRPr>
          </a:p>
          <a:p>
            <a:pPr algn="just">
              <a:lnSpc>
                <a:spcPts val="4479"/>
              </a:lnSpc>
            </a:pPr>
            <a:r>
              <a:rPr lang="en-US" sz="3199" dirty="0" err="1">
                <a:solidFill>
                  <a:srgbClr val="000000"/>
                </a:solidFill>
                <a:latin typeface="TT Commons Pro"/>
              </a:rPr>
              <a:t>Mặc</a:t>
            </a:r>
            <a:r>
              <a:rPr lang="en-US" sz="3199" dirty="0">
                <a:solidFill>
                  <a:srgbClr val="000000"/>
                </a:solidFill>
                <a:latin typeface="TT Commons Pro"/>
              </a:rPr>
              <a:t> </a:t>
            </a:r>
            <a:r>
              <a:rPr lang="en-US" sz="3199" dirty="0" err="1">
                <a:solidFill>
                  <a:srgbClr val="000000"/>
                </a:solidFill>
                <a:latin typeface="TT Commons Pro"/>
              </a:rPr>
              <a:t>sớm</a:t>
            </a:r>
            <a:r>
              <a:rPr lang="en-US" sz="3199" dirty="0">
                <a:solidFill>
                  <a:srgbClr val="000000"/>
                </a:solidFill>
                <a:latin typeface="TT Commons Pro"/>
              </a:rPr>
              <a:t> </a:t>
            </a:r>
            <a:r>
              <a:rPr lang="en-US" sz="3199" dirty="0" err="1">
                <a:solidFill>
                  <a:srgbClr val="000000"/>
                </a:solidFill>
                <a:latin typeface="TT Commons Pro"/>
              </a:rPr>
              <a:t>rừng</a:t>
            </a:r>
            <a:r>
              <a:rPr lang="en-US" sz="3199" dirty="0">
                <a:solidFill>
                  <a:srgbClr val="000000"/>
                </a:solidFill>
                <a:latin typeface="TT Commons Pro"/>
              </a:rPr>
              <a:t> </a:t>
            </a:r>
            <a:r>
              <a:rPr lang="en-US" sz="3199" dirty="0" err="1">
                <a:solidFill>
                  <a:srgbClr val="000000"/>
                </a:solidFill>
                <a:latin typeface="TT Commons Pro"/>
              </a:rPr>
              <a:t>mù</a:t>
            </a:r>
            <a:r>
              <a:rPr lang="en-US" sz="3199" dirty="0">
                <a:solidFill>
                  <a:srgbClr val="000000"/>
                </a:solidFill>
                <a:latin typeface="TT Commons Pro"/>
              </a:rPr>
              <a:t> </a:t>
            </a:r>
            <a:r>
              <a:rPr lang="en-US" sz="3199" dirty="0" err="1">
                <a:solidFill>
                  <a:srgbClr val="000000"/>
                </a:solidFill>
                <a:latin typeface="TT Commons Pro"/>
              </a:rPr>
              <a:t>sương</a:t>
            </a:r>
            <a:endParaRPr lang="en-US" sz="3199" dirty="0">
              <a:solidFill>
                <a:srgbClr val="000000"/>
              </a:solidFill>
              <a:latin typeface="TT Commons Pro"/>
            </a:endParaRPr>
          </a:p>
          <a:p>
            <a:pPr algn="just">
              <a:lnSpc>
                <a:spcPts val="4479"/>
              </a:lnSpc>
            </a:pPr>
            <a:r>
              <a:rPr lang="en-US" sz="3199" dirty="0" err="1">
                <a:solidFill>
                  <a:srgbClr val="000000"/>
                </a:solidFill>
                <a:latin typeface="TT Commons Pro"/>
              </a:rPr>
              <a:t>Mặc</a:t>
            </a:r>
            <a:r>
              <a:rPr lang="en-US" sz="3199" dirty="0">
                <a:solidFill>
                  <a:srgbClr val="000000"/>
                </a:solidFill>
                <a:latin typeface="TT Commons Pro"/>
              </a:rPr>
              <a:t> </a:t>
            </a:r>
            <a:r>
              <a:rPr lang="en-US" sz="3199" dirty="0" err="1">
                <a:solidFill>
                  <a:srgbClr val="000000"/>
                </a:solidFill>
                <a:latin typeface="TT Commons Pro"/>
              </a:rPr>
              <a:t>đêm</a:t>
            </a:r>
            <a:r>
              <a:rPr lang="en-US" sz="3199" dirty="0">
                <a:solidFill>
                  <a:srgbClr val="000000"/>
                </a:solidFill>
                <a:latin typeface="TT Commons Pro"/>
              </a:rPr>
              <a:t> </a:t>
            </a:r>
            <a:r>
              <a:rPr lang="en-US" sz="3199" dirty="0" err="1">
                <a:solidFill>
                  <a:srgbClr val="000000"/>
                </a:solidFill>
                <a:latin typeface="TT Commons Pro"/>
              </a:rPr>
              <a:t>đông</a:t>
            </a:r>
            <a:r>
              <a:rPr lang="en-US" sz="3199" dirty="0">
                <a:solidFill>
                  <a:srgbClr val="000000"/>
                </a:solidFill>
                <a:latin typeface="TT Commons Pro"/>
              </a:rPr>
              <a:t> </a:t>
            </a:r>
            <a:r>
              <a:rPr lang="en-US" sz="3199" dirty="0" err="1">
                <a:solidFill>
                  <a:srgbClr val="000000"/>
                </a:solidFill>
                <a:latin typeface="TT Commons Pro"/>
              </a:rPr>
              <a:t>giá</a:t>
            </a:r>
            <a:r>
              <a:rPr lang="en-US" sz="3199" dirty="0">
                <a:solidFill>
                  <a:srgbClr val="000000"/>
                </a:solidFill>
                <a:latin typeface="TT Commons Pro"/>
              </a:rPr>
              <a:t> </a:t>
            </a:r>
            <a:r>
              <a:rPr lang="en-US" sz="3199" dirty="0" err="1">
                <a:solidFill>
                  <a:srgbClr val="000000"/>
                </a:solidFill>
                <a:latin typeface="TT Commons Pro"/>
              </a:rPr>
              <a:t>buốt</a:t>
            </a:r>
            <a:r>
              <a:rPr lang="en-US" sz="3199" dirty="0">
                <a:solidFill>
                  <a:srgbClr val="000000"/>
                </a:solidFill>
                <a:latin typeface="TT Commons Pro"/>
              </a:rPr>
              <a:t>.</a:t>
            </a:r>
          </a:p>
        </p:txBody>
      </p:sp>
      <p:sp>
        <p:nvSpPr>
          <p:cNvPr id="11" name="TextBox 11"/>
          <p:cNvSpPr txBox="1"/>
          <p:nvPr/>
        </p:nvSpPr>
        <p:spPr>
          <a:xfrm>
            <a:off x="8253766" y="7827492"/>
            <a:ext cx="4655381" cy="2839624"/>
          </a:xfrm>
          <a:prstGeom prst="rect">
            <a:avLst/>
          </a:prstGeom>
        </p:spPr>
        <p:txBody>
          <a:bodyPr lIns="0" tIns="0" rIns="0" bIns="0" rtlCol="0" anchor="t">
            <a:spAutoFit/>
          </a:bodyPr>
          <a:lstStyle/>
          <a:p>
            <a:pPr algn="just">
              <a:lnSpc>
                <a:spcPts val="4479"/>
              </a:lnSpc>
            </a:pPr>
            <a:r>
              <a:rPr lang="en-US" sz="3199" dirty="0" err="1">
                <a:solidFill>
                  <a:srgbClr val="000000"/>
                </a:solidFill>
                <a:latin typeface="TT Commons Pro"/>
              </a:rPr>
              <a:t>Chân</a:t>
            </a:r>
            <a:r>
              <a:rPr lang="en-US" sz="3199" dirty="0">
                <a:solidFill>
                  <a:srgbClr val="000000"/>
                </a:solidFill>
                <a:latin typeface="TT Commons Pro"/>
              </a:rPr>
              <a:t> </a:t>
            </a:r>
            <a:r>
              <a:rPr lang="en-US" sz="3199" dirty="0" err="1">
                <a:solidFill>
                  <a:srgbClr val="000000"/>
                </a:solidFill>
                <a:latin typeface="TT Commons Pro"/>
              </a:rPr>
              <a:t>ngựa</a:t>
            </a:r>
            <a:r>
              <a:rPr lang="en-US" sz="3199" dirty="0">
                <a:solidFill>
                  <a:srgbClr val="000000"/>
                </a:solidFill>
                <a:latin typeface="TT Commons Pro"/>
              </a:rPr>
              <a:t> </a:t>
            </a:r>
            <a:r>
              <a:rPr lang="en-US" sz="3199" dirty="0" err="1">
                <a:solidFill>
                  <a:srgbClr val="000000"/>
                </a:solidFill>
                <a:latin typeface="TT Commons Pro"/>
              </a:rPr>
              <a:t>như</a:t>
            </a:r>
            <a:r>
              <a:rPr lang="en-US" sz="3199" dirty="0">
                <a:solidFill>
                  <a:srgbClr val="000000"/>
                </a:solidFill>
                <a:latin typeface="TT Commons Pro"/>
              </a:rPr>
              <a:t> </a:t>
            </a:r>
            <a:r>
              <a:rPr lang="en-US" sz="3199" dirty="0" err="1">
                <a:solidFill>
                  <a:srgbClr val="000000"/>
                </a:solidFill>
                <a:latin typeface="TT Commons Pro"/>
              </a:rPr>
              <a:t>sắt</a:t>
            </a:r>
            <a:r>
              <a:rPr lang="en-US" sz="3199" dirty="0">
                <a:solidFill>
                  <a:srgbClr val="000000"/>
                </a:solidFill>
                <a:latin typeface="TT Commons Pro"/>
              </a:rPr>
              <a:t> </a:t>
            </a:r>
            <a:r>
              <a:rPr lang="en-US" sz="3199" dirty="0" err="1">
                <a:solidFill>
                  <a:srgbClr val="000000"/>
                </a:solidFill>
                <a:latin typeface="TT Commons Pro"/>
              </a:rPr>
              <a:t>thép</a:t>
            </a:r>
            <a:endParaRPr lang="en-US" sz="3199" dirty="0">
              <a:solidFill>
                <a:srgbClr val="000000"/>
              </a:solidFill>
              <a:latin typeface="TT Commons Pro"/>
            </a:endParaRPr>
          </a:p>
          <a:p>
            <a:pPr algn="just">
              <a:lnSpc>
                <a:spcPts val="4479"/>
              </a:lnSpc>
            </a:pPr>
            <a:r>
              <a:rPr lang="en-US" sz="3199" dirty="0" err="1">
                <a:solidFill>
                  <a:srgbClr val="000000"/>
                </a:solidFill>
                <a:latin typeface="TT Commons Pro"/>
              </a:rPr>
              <a:t>Luôn</a:t>
            </a:r>
            <a:r>
              <a:rPr lang="en-US" sz="3199" dirty="0">
                <a:solidFill>
                  <a:srgbClr val="000000"/>
                </a:solidFill>
                <a:latin typeface="TT Commons Pro"/>
              </a:rPr>
              <a:t> </a:t>
            </a:r>
            <a:r>
              <a:rPr lang="en-US" sz="3199" dirty="0" err="1">
                <a:solidFill>
                  <a:srgbClr val="000000"/>
                </a:solidFill>
                <a:latin typeface="TT Commons Pro"/>
              </a:rPr>
              <a:t>săn</a:t>
            </a:r>
            <a:r>
              <a:rPr lang="en-US" sz="3199" dirty="0">
                <a:solidFill>
                  <a:srgbClr val="000000"/>
                </a:solidFill>
                <a:latin typeface="TT Commons Pro"/>
              </a:rPr>
              <a:t> </a:t>
            </a:r>
            <a:r>
              <a:rPr lang="en-US" sz="3199" dirty="0" err="1">
                <a:solidFill>
                  <a:srgbClr val="000000"/>
                </a:solidFill>
                <a:latin typeface="TT Commons Pro"/>
              </a:rPr>
              <a:t>đuổi</a:t>
            </a:r>
            <a:r>
              <a:rPr lang="en-US" sz="3199" dirty="0">
                <a:solidFill>
                  <a:srgbClr val="000000"/>
                </a:solidFill>
                <a:latin typeface="TT Commons Pro"/>
              </a:rPr>
              <a:t> </a:t>
            </a:r>
            <a:r>
              <a:rPr lang="en-US" sz="3199" dirty="0" err="1">
                <a:solidFill>
                  <a:srgbClr val="000000"/>
                </a:solidFill>
                <a:latin typeface="TT Commons Pro"/>
              </a:rPr>
              <a:t>quân</a:t>
            </a:r>
            <a:r>
              <a:rPr lang="en-US" sz="3199" dirty="0">
                <a:solidFill>
                  <a:srgbClr val="000000"/>
                </a:solidFill>
                <a:latin typeface="TT Commons Pro"/>
              </a:rPr>
              <a:t> </a:t>
            </a:r>
            <a:r>
              <a:rPr lang="en-US" sz="3199" dirty="0" err="1">
                <a:solidFill>
                  <a:srgbClr val="000000"/>
                </a:solidFill>
                <a:latin typeface="TT Commons Pro"/>
              </a:rPr>
              <a:t>thù</a:t>
            </a:r>
            <a:endParaRPr lang="en-US" sz="3199" dirty="0">
              <a:solidFill>
                <a:srgbClr val="000000"/>
              </a:solidFill>
              <a:latin typeface="TT Commons Pro"/>
            </a:endParaRPr>
          </a:p>
          <a:p>
            <a:pPr algn="just">
              <a:lnSpc>
                <a:spcPts val="4479"/>
              </a:lnSpc>
            </a:pPr>
            <a:r>
              <a:rPr lang="en-US" sz="3199" dirty="0" err="1">
                <a:solidFill>
                  <a:srgbClr val="000000"/>
                </a:solidFill>
                <a:latin typeface="TT Commons Pro"/>
              </a:rPr>
              <a:t>Vó</a:t>
            </a:r>
            <a:r>
              <a:rPr lang="en-US" sz="3199" dirty="0">
                <a:solidFill>
                  <a:srgbClr val="000000"/>
                </a:solidFill>
                <a:latin typeface="TT Commons Pro"/>
              </a:rPr>
              <a:t> </a:t>
            </a:r>
            <a:r>
              <a:rPr lang="en-US" sz="3199" dirty="0" err="1">
                <a:solidFill>
                  <a:srgbClr val="000000"/>
                </a:solidFill>
                <a:latin typeface="TT Commons Pro"/>
              </a:rPr>
              <a:t>ngựa</a:t>
            </a:r>
            <a:r>
              <a:rPr lang="en-US" sz="3199" dirty="0">
                <a:solidFill>
                  <a:srgbClr val="000000"/>
                </a:solidFill>
                <a:latin typeface="TT Commons Pro"/>
              </a:rPr>
              <a:t> </a:t>
            </a:r>
            <a:r>
              <a:rPr lang="en-US" sz="3199" dirty="0" err="1">
                <a:solidFill>
                  <a:srgbClr val="000000"/>
                </a:solidFill>
                <a:latin typeface="TT Commons Pro"/>
              </a:rPr>
              <a:t>như</a:t>
            </a:r>
            <a:r>
              <a:rPr lang="en-US" sz="3199" dirty="0">
                <a:solidFill>
                  <a:srgbClr val="000000"/>
                </a:solidFill>
                <a:latin typeface="TT Commons Pro"/>
              </a:rPr>
              <a:t> </a:t>
            </a:r>
            <a:r>
              <a:rPr lang="en-US" sz="3199" dirty="0" err="1">
                <a:solidFill>
                  <a:srgbClr val="000000"/>
                </a:solidFill>
                <a:latin typeface="TT Commons Pro"/>
              </a:rPr>
              <a:t>có</a:t>
            </a:r>
            <a:r>
              <a:rPr lang="en-US" sz="3199" dirty="0">
                <a:solidFill>
                  <a:srgbClr val="000000"/>
                </a:solidFill>
                <a:latin typeface="TT Commons Pro"/>
              </a:rPr>
              <a:t> </a:t>
            </a:r>
            <a:r>
              <a:rPr lang="en-US" sz="3199" dirty="0" err="1">
                <a:solidFill>
                  <a:srgbClr val="000000"/>
                </a:solidFill>
                <a:latin typeface="TT Commons Pro"/>
              </a:rPr>
              <a:t>mắt</a:t>
            </a:r>
            <a:endParaRPr lang="en-US" sz="3199" dirty="0">
              <a:solidFill>
                <a:srgbClr val="000000"/>
              </a:solidFill>
              <a:latin typeface="TT Commons Pro"/>
            </a:endParaRPr>
          </a:p>
          <a:p>
            <a:pPr algn="just">
              <a:lnSpc>
                <a:spcPts val="4479"/>
              </a:lnSpc>
            </a:pPr>
            <a:r>
              <a:rPr lang="en-US" sz="3199" dirty="0" err="1">
                <a:solidFill>
                  <a:srgbClr val="000000"/>
                </a:solidFill>
                <a:latin typeface="TT Commons Pro"/>
              </a:rPr>
              <a:t>Chẳng</a:t>
            </a:r>
            <a:r>
              <a:rPr lang="en-US" sz="3199" dirty="0">
                <a:solidFill>
                  <a:srgbClr val="000000"/>
                </a:solidFill>
                <a:latin typeface="TT Commons Pro"/>
              </a:rPr>
              <a:t> </a:t>
            </a:r>
            <a:r>
              <a:rPr lang="en-US" sz="3199" dirty="0" err="1">
                <a:solidFill>
                  <a:srgbClr val="000000"/>
                </a:solidFill>
                <a:latin typeface="TT Commons Pro"/>
              </a:rPr>
              <a:t>vấp</a:t>
            </a:r>
            <a:r>
              <a:rPr lang="en-US" sz="3199" dirty="0">
                <a:solidFill>
                  <a:srgbClr val="000000"/>
                </a:solidFill>
                <a:latin typeface="TT Commons Pro"/>
              </a:rPr>
              <a:t> </a:t>
            </a:r>
            <a:r>
              <a:rPr lang="en-US" sz="3199" dirty="0" err="1">
                <a:solidFill>
                  <a:srgbClr val="000000"/>
                </a:solidFill>
                <a:latin typeface="TT Commons Pro"/>
              </a:rPr>
              <a:t>ngã</a:t>
            </a:r>
            <a:r>
              <a:rPr lang="en-US" sz="3199" dirty="0">
                <a:solidFill>
                  <a:srgbClr val="000000"/>
                </a:solidFill>
                <a:latin typeface="TT Commons Pro"/>
              </a:rPr>
              <a:t> </a:t>
            </a:r>
            <a:r>
              <a:rPr lang="en-US" sz="3199" dirty="0" err="1">
                <a:solidFill>
                  <a:srgbClr val="000000"/>
                </a:solidFill>
                <a:latin typeface="TT Commons Pro"/>
              </a:rPr>
              <a:t>bao</a:t>
            </a:r>
            <a:r>
              <a:rPr lang="en-US" sz="3199" dirty="0">
                <a:solidFill>
                  <a:srgbClr val="000000"/>
                </a:solidFill>
                <a:latin typeface="TT Commons Pro"/>
              </a:rPr>
              <a:t> </a:t>
            </a:r>
            <a:r>
              <a:rPr lang="en-US" sz="3199" dirty="0" err="1">
                <a:solidFill>
                  <a:srgbClr val="000000"/>
                </a:solidFill>
                <a:latin typeface="TT Commons Pro"/>
              </a:rPr>
              <a:t>giờ</a:t>
            </a:r>
            <a:r>
              <a:rPr lang="en-US" sz="3199" dirty="0">
                <a:solidFill>
                  <a:srgbClr val="000000"/>
                </a:solidFill>
                <a:latin typeface="TT Commons Pro"/>
              </a:rPr>
              <a:t>.</a:t>
            </a:r>
          </a:p>
          <a:p>
            <a:pPr algn="just">
              <a:lnSpc>
                <a:spcPts val="4479"/>
              </a:lnSpc>
            </a:pPr>
            <a:endParaRPr lang="en-US" sz="3199" dirty="0">
              <a:solidFill>
                <a:srgbClr val="000000"/>
              </a:solidFill>
              <a:latin typeface="TT Commons Pro"/>
            </a:endParaRPr>
          </a:p>
        </p:txBody>
      </p:sp>
      <p:sp>
        <p:nvSpPr>
          <p:cNvPr id="12" name="TextBox 12"/>
          <p:cNvSpPr txBox="1"/>
          <p:nvPr/>
        </p:nvSpPr>
        <p:spPr>
          <a:xfrm>
            <a:off x="13886483" y="2894046"/>
            <a:ext cx="4655381" cy="2262542"/>
          </a:xfrm>
          <a:prstGeom prst="rect">
            <a:avLst/>
          </a:prstGeom>
        </p:spPr>
        <p:txBody>
          <a:bodyPr lIns="0" tIns="0" rIns="0" bIns="0" rtlCol="0" anchor="t">
            <a:spAutoFit/>
          </a:bodyPr>
          <a:lstStyle/>
          <a:p>
            <a:pPr algn="just">
              <a:lnSpc>
                <a:spcPts val="4479"/>
              </a:lnSpc>
            </a:pPr>
            <a:r>
              <a:rPr lang="en-US" sz="3199" dirty="0" err="1">
                <a:solidFill>
                  <a:srgbClr val="000000"/>
                </a:solidFill>
                <a:latin typeface="TT Commons Pro"/>
              </a:rPr>
              <a:t>Xong</a:t>
            </a:r>
            <a:r>
              <a:rPr lang="en-US" sz="3199" dirty="0">
                <a:solidFill>
                  <a:srgbClr val="000000"/>
                </a:solidFill>
                <a:latin typeface="TT Commons Pro"/>
              </a:rPr>
              <a:t> </a:t>
            </a:r>
            <a:r>
              <a:rPr lang="en-US" sz="3199" dirty="0" err="1">
                <a:solidFill>
                  <a:srgbClr val="000000"/>
                </a:solidFill>
                <a:latin typeface="TT Commons Pro"/>
              </a:rPr>
              <a:t>công</a:t>
            </a:r>
            <a:r>
              <a:rPr lang="en-US" sz="3199" dirty="0">
                <a:solidFill>
                  <a:srgbClr val="000000"/>
                </a:solidFill>
                <a:latin typeface="TT Commons Pro"/>
              </a:rPr>
              <a:t> </a:t>
            </a:r>
            <a:r>
              <a:rPr lang="en-US" sz="3199" dirty="0" err="1">
                <a:solidFill>
                  <a:srgbClr val="000000"/>
                </a:solidFill>
                <a:latin typeface="TT Commons Pro"/>
              </a:rPr>
              <a:t>việc</a:t>
            </a:r>
            <a:r>
              <a:rPr lang="en-US" sz="3199" dirty="0">
                <a:solidFill>
                  <a:srgbClr val="000000"/>
                </a:solidFill>
                <a:latin typeface="TT Commons Pro"/>
              </a:rPr>
              <a:t> </a:t>
            </a:r>
            <a:r>
              <a:rPr lang="en-US" sz="3199" dirty="0" err="1">
                <a:solidFill>
                  <a:srgbClr val="000000"/>
                </a:solidFill>
                <a:latin typeface="TT Commons Pro"/>
              </a:rPr>
              <a:t>trở</a:t>
            </a:r>
            <a:r>
              <a:rPr lang="en-US" sz="3199" dirty="0">
                <a:solidFill>
                  <a:srgbClr val="000000"/>
                </a:solidFill>
                <a:latin typeface="TT Commons Pro"/>
              </a:rPr>
              <a:t> </a:t>
            </a:r>
            <a:r>
              <a:rPr lang="en-US" sz="3199" dirty="0" err="1">
                <a:solidFill>
                  <a:srgbClr val="000000"/>
                </a:solidFill>
                <a:latin typeface="TT Commons Pro"/>
              </a:rPr>
              <a:t>về</a:t>
            </a:r>
            <a:endParaRPr lang="en-US" sz="3199" dirty="0">
              <a:solidFill>
                <a:srgbClr val="000000"/>
              </a:solidFill>
              <a:latin typeface="TT Commons Pro"/>
            </a:endParaRPr>
          </a:p>
          <a:p>
            <a:pPr algn="just">
              <a:lnSpc>
                <a:spcPts val="4479"/>
              </a:lnSpc>
            </a:pPr>
            <a:r>
              <a:rPr lang="en-US" sz="3199" dirty="0" err="1">
                <a:solidFill>
                  <a:srgbClr val="000000"/>
                </a:solidFill>
                <a:latin typeface="TT Commons Pro"/>
              </a:rPr>
              <a:t>Ngựa</a:t>
            </a:r>
            <a:r>
              <a:rPr lang="en-US" sz="3199" dirty="0">
                <a:solidFill>
                  <a:srgbClr val="000000"/>
                </a:solidFill>
                <a:latin typeface="TT Commons Pro"/>
              </a:rPr>
              <a:t> </a:t>
            </a:r>
            <a:r>
              <a:rPr lang="en-US" sz="3199" dirty="0" err="1">
                <a:solidFill>
                  <a:srgbClr val="000000"/>
                </a:solidFill>
                <a:latin typeface="TT Commons Pro"/>
              </a:rPr>
              <a:t>bước</a:t>
            </a:r>
            <a:r>
              <a:rPr lang="en-US" sz="3199" dirty="0">
                <a:solidFill>
                  <a:srgbClr val="000000"/>
                </a:solidFill>
                <a:latin typeface="TT Commons Pro"/>
              </a:rPr>
              <a:t> </a:t>
            </a:r>
            <a:r>
              <a:rPr lang="en-US" sz="3199" dirty="0" err="1">
                <a:solidFill>
                  <a:srgbClr val="000000"/>
                </a:solidFill>
                <a:latin typeface="TT Commons Pro"/>
              </a:rPr>
              <a:t>đi</a:t>
            </a:r>
            <a:r>
              <a:rPr lang="en-US" sz="3199" dirty="0">
                <a:solidFill>
                  <a:srgbClr val="000000"/>
                </a:solidFill>
                <a:latin typeface="TT Commons Pro"/>
              </a:rPr>
              <a:t> thong </a:t>
            </a:r>
            <a:r>
              <a:rPr lang="en-US" sz="3199" dirty="0" err="1">
                <a:solidFill>
                  <a:srgbClr val="000000"/>
                </a:solidFill>
                <a:latin typeface="TT Commons Pro"/>
              </a:rPr>
              <a:t>thả</a:t>
            </a:r>
            <a:endParaRPr lang="en-US" sz="3199" dirty="0">
              <a:solidFill>
                <a:srgbClr val="000000"/>
              </a:solidFill>
              <a:latin typeface="TT Commons Pro"/>
            </a:endParaRPr>
          </a:p>
          <a:p>
            <a:pPr algn="just">
              <a:lnSpc>
                <a:spcPts val="4479"/>
              </a:lnSpc>
            </a:pPr>
            <a:r>
              <a:rPr lang="en-US" sz="3199" dirty="0" err="1">
                <a:solidFill>
                  <a:srgbClr val="000000"/>
                </a:solidFill>
                <a:latin typeface="TT Commons Pro"/>
              </a:rPr>
              <a:t>Chú</a:t>
            </a:r>
            <a:r>
              <a:rPr lang="en-US" sz="3199" dirty="0">
                <a:solidFill>
                  <a:srgbClr val="000000"/>
                </a:solidFill>
                <a:latin typeface="TT Commons Pro"/>
              </a:rPr>
              <a:t> </a:t>
            </a:r>
            <a:r>
              <a:rPr lang="en-US" sz="3199" dirty="0" err="1">
                <a:solidFill>
                  <a:srgbClr val="000000"/>
                </a:solidFill>
                <a:latin typeface="TT Commons Pro"/>
              </a:rPr>
              <a:t>bộ</a:t>
            </a:r>
            <a:r>
              <a:rPr lang="en-US" sz="3199" dirty="0">
                <a:solidFill>
                  <a:srgbClr val="000000"/>
                </a:solidFill>
                <a:latin typeface="TT Commons Pro"/>
              </a:rPr>
              <a:t> </a:t>
            </a:r>
            <a:r>
              <a:rPr lang="en-US" sz="3199" dirty="0" err="1">
                <a:solidFill>
                  <a:srgbClr val="000000"/>
                </a:solidFill>
                <a:latin typeface="TT Commons Pro"/>
              </a:rPr>
              <a:t>đội</a:t>
            </a:r>
            <a:r>
              <a:rPr lang="en-US" sz="3199" dirty="0">
                <a:solidFill>
                  <a:srgbClr val="000000"/>
                </a:solidFill>
                <a:latin typeface="TT Commons Pro"/>
              </a:rPr>
              <a:t> </a:t>
            </a:r>
            <a:r>
              <a:rPr lang="en-US" sz="3199" dirty="0" err="1">
                <a:solidFill>
                  <a:srgbClr val="000000"/>
                </a:solidFill>
                <a:latin typeface="TT Commons Pro"/>
              </a:rPr>
              <a:t>đi</a:t>
            </a:r>
            <a:r>
              <a:rPr lang="en-US" sz="3199" dirty="0">
                <a:solidFill>
                  <a:srgbClr val="000000"/>
                </a:solidFill>
                <a:latin typeface="TT Commons Pro"/>
              </a:rPr>
              <a:t> </a:t>
            </a:r>
            <a:r>
              <a:rPr lang="en-US" sz="3199" dirty="0" err="1">
                <a:solidFill>
                  <a:srgbClr val="000000"/>
                </a:solidFill>
                <a:latin typeface="TT Commons Pro"/>
              </a:rPr>
              <a:t>bên</a:t>
            </a:r>
            <a:endParaRPr lang="en-US" sz="3199" dirty="0">
              <a:solidFill>
                <a:srgbClr val="000000"/>
              </a:solidFill>
              <a:latin typeface="TT Commons Pro"/>
            </a:endParaRPr>
          </a:p>
          <a:p>
            <a:pPr algn="just">
              <a:lnSpc>
                <a:spcPts val="4479"/>
              </a:lnSpc>
            </a:pPr>
            <a:r>
              <a:rPr lang="en-US" sz="3199" dirty="0" err="1">
                <a:solidFill>
                  <a:srgbClr val="000000"/>
                </a:solidFill>
                <a:latin typeface="TT Commons Pro"/>
              </a:rPr>
              <a:t>Tay</a:t>
            </a:r>
            <a:r>
              <a:rPr lang="en-US" sz="3199" dirty="0">
                <a:solidFill>
                  <a:srgbClr val="000000"/>
                </a:solidFill>
                <a:latin typeface="TT Commons Pro"/>
              </a:rPr>
              <a:t> </a:t>
            </a:r>
            <a:r>
              <a:rPr lang="en-US" sz="3199" dirty="0" err="1">
                <a:solidFill>
                  <a:srgbClr val="000000"/>
                </a:solidFill>
                <a:latin typeface="TT Commons Pro"/>
              </a:rPr>
              <a:t>vỗ</a:t>
            </a:r>
            <a:r>
              <a:rPr lang="en-US" sz="3199" dirty="0">
                <a:solidFill>
                  <a:srgbClr val="000000"/>
                </a:solidFill>
                <a:latin typeface="TT Commons Pro"/>
              </a:rPr>
              <a:t> </a:t>
            </a:r>
            <a:r>
              <a:rPr lang="en-US" sz="3199" dirty="0" err="1">
                <a:solidFill>
                  <a:srgbClr val="000000"/>
                </a:solidFill>
                <a:latin typeface="TT Commons Pro"/>
              </a:rPr>
              <a:t>về</a:t>
            </a:r>
            <a:r>
              <a:rPr lang="en-US" sz="3199" dirty="0">
                <a:solidFill>
                  <a:srgbClr val="000000"/>
                </a:solidFill>
                <a:latin typeface="TT Commons Pro"/>
              </a:rPr>
              <a:t> </a:t>
            </a:r>
            <a:r>
              <a:rPr lang="en-US" sz="3199" dirty="0" err="1">
                <a:solidFill>
                  <a:srgbClr val="000000"/>
                </a:solidFill>
                <a:latin typeface="TT Commons Pro"/>
              </a:rPr>
              <a:t>lưng</a:t>
            </a:r>
            <a:r>
              <a:rPr lang="en-US" sz="3199" dirty="0">
                <a:solidFill>
                  <a:srgbClr val="000000"/>
                </a:solidFill>
                <a:latin typeface="TT Commons Pro"/>
              </a:rPr>
              <a:t> </a:t>
            </a:r>
            <a:r>
              <a:rPr lang="en-US" sz="3199" dirty="0" err="1">
                <a:solidFill>
                  <a:srgbClr val="000000"/>
                </a:solidFill>
                <a:latin typeface="TT Commons Pro"/>
              </a:rPr>
              <a:t>ngựa</a:t>
            </a:r>
            <a:r>
              <a:rPr lang="en-US" sz="3199" dirty="0">
                <a:solidFill>
                  <a:srgbClr val="000000"/>
                </a:solidFill>
                <a:latin typeface="TT Commons Pro"/>
              </a:rPr>
              <a:t>.</a:t>
            </a:r>
          </a:p>
        </p:txBody>
      </p:sp>
      <p:sp>
        <p:nvSpPr>
          <p:cNvPr id="13" name="TextBox 13"/>
          <p:cNvSpPr txBox="1"/>
          <p:nvPr/>
        </p:nvSpPr>
        <p:spPr>
          <a:xfrm>
            <a:off x="12888813" y="6744315"/>
            <a:ext cx="5399187" cy="2262542"/>
          </a:xfrm>
          <a:prstGeom prst="rect">
            <a:avLst/>
          </a:prstGeom>
        </p:spPr>
        <p:txBody>
          <a:bodyPr lIns="0" tIns="0" rIns="0" bIns="0" rtlCol="0" anchor="t">
            <a:spAutoFit/>
          </a:bodyPr>
          <a:lstStyle/>
          <a:p>
            <a:pPr algn="just">
              <a:lnSpc>
                <a:spcPts val="4479"/>
              </a:lnSpc>
            </a:pPr>
            <a:r>
              <a:rPr lang="en-US" sz="3199" dirty="0" err="1">
                <a:solidFill>
                  <a:srgbClr val="000000"/>
                </a:solidFill>
                <a:latin typeface="TT Commons Pro"/>
              </a:rPr>
              <a:t>Chúng</a:t>
            </a:r>
            <a:r>
              <a:rPr lang="en-US" sz="3199" dirty="0">
                <a:solidFill>
                  <a:srgbClr val="000000"/>
                </a:solidFill>
                <a:latin typeface="TT Commons Pro"/>
              </a:rPr>
              <a:t> </a:t>
            </a:r>
            <a:r>
              <a:rPr lang="en-US" sz="3199" dirty="0" err="1">
                <a:solidFill>
                  <a:srgbClr val="000000"/>
                </a:solidFill>
                <a:latin typeface="TT Commons Pro"/>
              </a:rPr>
              <a:t>em</a:t>
            </a:r>
            <a:r>
              <a:rPr lang="en-US" sz="3199" dirty="0">
                <a:solidFill>
                  <a:srgbClr val="000000"/>
                </a:solidFill>
                <a:latin typeface="TT Commons Pro"/>
              </a:rPr>
              <a:t> </a:t>
            </a:r>
            <a:r>
              <a:rPr lang="en-US" sz="3199" dirty="0" err="1">
                <a:solidFill>
                  <a:srgbClr val="000000"/>
                </a:solidFill>
                <a:latin typeface="TT Commons Pro"/>
              </a:rPr>
              <a:t>trong</a:t>
            </a:r>
            <a:r>
              <a:rPr lang="en-US" sz="3199" dirty="0">
                <a:solidFill>
                  <a:srgbClr val="000000"/>
                </a:solidFill>
                <a:latin typeface="TT Commons Pro"/>
              </a:rPr>
              <a:t> </a:t>
            </a:r>
            <a:r>
              <a:rPr lang="en-US" sz="3199" dirty="0" err="1">
                <a:solidFill>
                  <a:srgbClr val="000000"/>
                </a:solidFill>
                <a:latin typeface="TT Commons Pro"/>
              </a:rPr>
              <a:t>bản</a:t>
            </a:r>
            <a:r>
              <a:rPr lang="en-US" sz="3199" dirty="0">
                <a:solidFill>
                  <a:srgbClr val="000000"/>
                </a:solidFill>
                <a:latin typeface="TT Commons Pro"/>
              </a:rPr>
              <a:t> </a:t>
            </a:r>
            <a:r>
              <a:rPr lang="en-US" sz="3199" dirty="0" err="1">
                <a:solidFill>
                  <a:srgbClr val="000000"/>
                </a:solidFill>
                <a:latin typeface="TT Commons Pro"/>
              </a:rPr>
              <a:t>nhỏ</a:t>
            </a:r>
            <a:endParaRPr lang="en-US" sz="3199" dirty="0">
              <a:solidFill>
                <a:srgbClr val="000000"/>
              </a:solidFill>
              <a:latin typeface="TT Commons Pro"/>
            </a:endParaRPr>
          </a:p>
          <a:p>
            <a:pPr algn="just">
              <a:lnSpc>
                <a:spcPts val="4479"/>
              </a:lnSpc>
            </a:pPr>
            <a:r>
              <a:rPr lang="en-US" sz="3199" dirty="0" err="1">
                <a:solidFill>
                  <a:srgbClr val="000000"/>
                </a:solidFill>
                <a:latin typeface="TT Commons Pro"/>
              </a:rPr>
              <a:t>Phơi</a:t>
            </a:r>
            <a:r>
              <a:rPr lang="en-US" sz="3199" dirty="0">
                <a:solidFill>
                  <a:srgbClr val="000000"/>
                </a:solidFill>
                <a:latin typeface="TT Commons Pro"/>
              </a:rPr>
              <a:t> </a:t>
            </a:r>
            <a:r>
              <a:rPr lang="en-US" sz="3199" dirty="0" err="1">
                <a:solidFill>
                  <a:srgbClr val="000000"/>
                </a:solidFill>
                <a:latin typeface="TT Commons Pro"/>
              </a:rPr>
              <a:t>thật</a:t>
            </a:r>
            <a:r>
              <a:rPr lang="en-US" sz="3199" dirty="0">
                <a:solidFill>
                  <a:srgbClr val="000000"/>
                </a:solidFill>
                <a:latin typeface="TT Commons Pro"/>
              </a:rPr>
              <a:t> </a:t>
            </a:r>
            <a:r>
              <a:rPr lang="en-US" sz="3199" dirty="0" err="1">
                <a:solidFill>
                  <a:srgbClr val="000000"/>
                </a:solidFill>
                <a:latin typeface="TT Commons Pro"/>
              </a:rPr>
              <a:t>nhiều</a:t>
            </a:r>
            <a:r>
              <a:rPr lang="en-US" sz="3199" dirty="0">
                <a:solidFill>
                  <a:srgbClr val="000000"/>
                </a:solidFill>
                <a:latin typeface="TT Commons Pro"/>
              </a:rPr>
              <a:t> </a:t>
            </a:r>
            <a:r>
              <a:rPr lang="en-US" sz="3199" dirty="0" err="1">
                <a:solidFill>
                  <a:srgbClr val="000000"/>
                </a:solidFill>
                <a:latin typeface="TT Commons Pro"/>
              </a:rPr>
              <a:t>cỏ</a:t>
            </a:r>
            <a:r>
              <a:rPr lang="en-US" sz="3199" dirty="0">
                <a:solidFill>
                  <a:srgbClr val="000000"/>
                </a:solidFill>
                <a:latin typeface="TT Commons Pro"/>
              </a:rPr>
              <a:t> </a:t>
            </a:r>
            <a:r>
              <a:rPr lang="en-US" sz="3199" dirty="0" err="1">
                <a:solidFill>
                  <a:srgbClr val="000000"/>
                </a:solidFill>
                <a:latin typeface="TT Commons Pro"/>
              </a:rPr>
              <a:t>thơm</a:t>
            </a:r>
            <a:endParaRPr lang="en-US" sz="3199" dirty="0">
              <a:solidFill>
                <a:srgbClr val="000000"/>
              </a:solidFill>
              <a:latin typeface="TT Commons Pro"/>
            </a:endParaRPr>
          </a:p>
          <a:p>
            <a:pPr algn="just">
              <a:lnSpc>
                <a:spcPts val="4479"/>
              </a:lnSpc>
            </a:pPr>
            <a:r>
              <a:rPr lang="en-US" sz="3199" dirty="0" err="1">
                <a:solidFill>
                  <a:srgbClr val="000000"/>
                </a:solidFill>
                <a:latin typeface="TT Commons Pro"/>
              </a:rPr>
              <a:t>Để</a:t>
            </a:r>
            <a:r>
              <a:rPr lang="en-US" sz="3199" dirty="0">
                <a:solidFill>
                  <a:srgbClr val="000000"/>
                </a:solidFill>
                <a:latin typeface="TT Commons Pro"/>
              </a:rPr>
              <a:t> </a:t>
            </a:r>
            <a:r>
              <a:rPr lang="en-US" sz="3199" dirty="0" err="1">
                <a:solidFill>
                  <a:srgbClr val="000000"/>
                </a:solidFill>
                <a:latin typeface="TT Commons Pro"/>
              </a:rPr>
              <a:t>mùa</a:t>
            </a:r>
            <a:r>
              <a:rPr lang="en-US" sz="3199" dirty="0">
                <a:solidFill>
                  <a:srgbClr val="000000"/>
                </a:solidFill>
                <a:latin typeface="TT Commons Pro"/>
              </a:rPr>
              <a:t> </a:t>
            </a:r>
            <a:r>
              <a:rPr lang="en-US" sz="3199" dirty="0" err="1">
                <a:solidFill>
                  <a:srgbClr val="000000"/>
                </a:solidFill>
                <a:latin typeface="TT Commons Pro"/>
              </a:rPr>
              <a:t>đông</a:t>
            </a:r>
            <a:r>
              <a:rPr lang="en-US" sz="3199" dirty="0">
                <a:solidFill>
                  <a:srgbClr val="000000"/>
                </a:solidFill>
                <a:latin typeface="TT Commons Pro"/>
              </a:rPr>
              <a:t> </a:t>
            </a:r>
            <a:r>
              <a:rPr lang="en-US" sz="3199" dirty="0" err="1">
                <a:solidFill>
                  <a:srgbClr val="000000"/>
                </a:solidFill>
                <a:latin typeface="TT Commons Pro"/>
              </a:rPr>
              <a:t>đem</a:t>
            </a:r>
            <a:r>
              <a:rPr lang="en-US" sz="3199" dirty="0">
                <a:solidFill>
                  <a:srgbClr val="000000"/>
                </a:solidFill>
                <a:latin typeface="TT Commons Pro"/>
              </a:rPr>
              <a:t> </a:t>
            </a:r>
            <a:r>
              <a:rPr lang="en-US" sz="3199" dirty="0" err="1">
                <a:solidFill>
                  <a:srgbClr val="000000"/>
                </a:solidFill>
                <a:latin typeface="TT Commons Pro"/>
              </a:rPr>
              <a:t>tặng</a:t>
            </a:r>
            <a:endParaRPr lang="en-US" sz="3199" dirty="0">
              <a:solidFill>
                <a:srgbClr val="000000"/>
              </a:solidFill>
              <a:latin typeface="TT Commons Pro"/>
            </a:endParaRPr>
          </a:p>
          <a:p>
            <a:pPr algn="just">
              <a:lnSpc>
                <a:spcPts val="4479"/>
              </a:lnSpc>
            </a:pPr>
            <a:r>
              <a:rPr lang="en-US" sz="3199" dirty="0" err="1">
                <a:solidFill>
                  <a:srgbClr val="000000"/>
                </a:solidFill>
                <a:latin typeface="TT Commons Pro"/>
              </a:rPr>
              <a:t>Ngựa</a:t>
            </a:r>
            <a:r>
              <a:rPr lang="en-US" sz="3199" dirty="0">
                <a:solidFill>
                  <a:srgbClr val="000000"/>
                </a:solidFill>
                <a:latin typeface="TT Commons Pro"/>
              </a:rPr>
              <a:t> </a:t>
            </a:r>
            <a:r>
              <a:rPr lang="en-US" sz="3199" dirty="0" err="1">
                <a:solidFill>
                  <a:srgbClr val="000000"/>
                </a:solidFill>
                <a:latin typeface="TT Commons Pro"/>
              </a:rPr>
              <a:t>biên</a:t>
            </a:r>
            <a:r>
              <a:rPr lang="en-US" sz="3199" dirty="0">
                <a:solidFill>
                  <a:srgbClr val="000000"/>
                </a:solidFill>
                <a:latin typeface="TT Commons Pro"/>
              </a:rPr>
              <a:t> </a:t>
            </a:r>
            <a:r>
              <a:rPr lang="en-US" sz="3199" dirty="0" err="1">
                <a:solidFill>
                  <a:srgbClr val="000000"/>
                </a:solidFill>
                <a:latin typeface="TT Commons Pro"/>
              </a:rPr>
              <a:t>phòng</a:t>
            </a:r>
            <a:r>
              <a:rPr lang="en-US" sz="3199" dirty="0">
                <a:solidFill>
                  <a:srgbClr val="000000"/>
                </a:solidFill>
                <a:latin typeface="TT Commons Pro"/>
              </a:rPr>
              <a:t> </a:t>
            </a:r>
            <a:r>
              <a:rPr lang="en-US" sz="3199" dirty="0" err="1">
                <a:solidFill>
                  <a:srgbClr val="000000"/>
                </a:solidFill>
                <a:latin typeface="TT Commons Pro"/>
              </a:rPr>
              <a:t>yêu</a:t>
            </a:r>
            <a:r>
              <a:rPr lang="en-US" sz="3199" dirty="0">
                <a:solidFill>
                  <a:srgbClr val="000000"/>
                </a:solidFill>
                <a:latin typeface="TT Commons Pro"/>
              </a:rPr>
              <a:t> </a:t>
            </a:r>
            <a:r>
              <a:rPr lang="en-US" sz="3199" dirty="0" err="1">
                <a:solidFill>
                  <a:srgbClr val="000000"/>
                </a:solidFill>
                <a:latin typeface="TT Commons Pro"/>
              </a:rPr>
              <a:t>thương</a:t>
            </a:r>
            <a:r>
              <a:rPr lang="en-US" sz="3199" dirty="0">
                <a:solidFill>
                  <a:srgbClr val="000000"/>
                </a:solidFill>
                <a:latin typeface="TT Commons Pro"/>
              </a:rPr>
              <a:t>...</a:t>
            </a:r>
          </a:p>
        </p:txBody>
      </p:sp>
      <p:sp>
        <p:nvSpPr>
          <p:cNvPr id="14" name="TextBox 14"/>
          <p:cNvSpPr txBox="1"/>
          <p:nvPr/>
        </p:nvSpPr>
        <p:spPr>
          <a:xfrm>
            <a:off x="14225190" y="1168708"/>
            <a:ext cx="3176960" cy="410369"/>
          </a:xfrm>
          <a:prstGeom prst="rect">
            <a:avLst/>
          </a:prstGeom>
        </p:spPr>
        <p:txBody>
          <a:bodyPr wrap="square" lIns="0" tIns="0" rIns="0" bIns="0" rtlCol="0" anchor="t">
            <a:spAutoFit/>
          </a:bodyPr>
          <a:lstStyle/>
          <a:p>
            <a:pPr algn="ctr">
              <a:lnSpc>
                <a:spcPts val="3220"/>
              </a:lnSpc>
            </a:pPr>
            <a:r>
              <a:rPr lang="en-US" sz="2300" dirty="0">
                <a:solidFill>
                  <a:srgbClr val="000000"/>
                </a:solidFill>
                <a:latin typeface="Noto Serif Display"/>
              </a:rPr>
              <a:t>Phan </a:t>
            </a:r>
            <a:r>
              <a:rPr lang="en-US" sz="2300" dirty="0" err="1">
                <a:solidFill>
                  <a:srgbClr val="000000"/>
                </a:solidFill>
                <a:latin typeface="Noto Serif Display"/>
              </a:rPr>
              <a:t>Thị</a:t>
            </a:r>
            <a:r>
              <a:rPr lang="en-US" sz="2300" dirty="0">
                <a:solidFill>
                  <a:srgbClr val="000000"/>
                </a:solidFill>
                <a:latin typeface="Noto Serif Display"/>
              </a:rPr>
              <a:t> </a:t>
            </a:r>
            <a:r>
              <a:rPr lang="en-US" sz="2300" dirty="0" err="1">
                <a:solidFill>
                  <a:srgbClr val="000000"/>
                </a:solidFill>
                <a:latin typeface="Noto Serif Display"/>
              </a:rPr>
              <a:t>Thanh</a:t>
            </a:r>
            <a:r>
              <a:rPr lang="en-US" sz="2300" dirty="0">
                <a:solidFill>
                  <a:srgbClr val="000000"/>
                </a:solidFill>
                <a:latin typeface="Noto Serif Display"/>
              </a:rPr>
              <a:t> </a:t>
            </a:r>
            <a:r>
              <a:rPr lang="en-US" sz="2300" dirty="0" err="1">
                <a:solidFill>
                  <a:srgbClr val="000000"/>
                </a:solidFill>
                <a:latin typeface="Noto Serif Display"/>
              </a:rPr>
              <a:t>Nhàn</a:t>
            </a:r>
            <a:endParaRPr lang="en-US" sz="2300" dirty="0">
              <a:solidFill>
                <a:srgbClr val="000000"/>
              </a:solidFill>
              <a:latin typeface="Noto Serif Display"/>
            </a:endParaRPr>
          </a:p>
        </p:txBody>
      </p:sp>
      <p:sp>
        <p:nvSpPr>
          <p:cNvPr id="15" name="Pentagon 14"/>
          <p:cNvSpPr/>
          <p:nvPr/>
        </p:nvSpPr>
        <p:spPr>
          <a:xfrm>
            <a:off x="359675" y="9182100"/>
            <a:ext cx="5202925" cy="1104900"/>
          </a:xfrm>
          <a:prstGeom prst="homePlat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vi-VN" sz="4800" dirty="0">
                <a:latin typeface="+mj-lt"/>
              </a:rPr>
              <a:t>ĐỌC NHÓM</a:t>
            </a:r>
            <a:endParaRPr lang="en-US" sz="4800" dirty="0">
              <a:latin typeface="+mj-lt"/>
            </a:endParaRPr>
          </a:p>
        </p:txBody>
      </p:sp>
    </p:spTree>
    <p:extLst>
      <p:ext uri="{BB962C8B-B14F-4D97-AF65-F5344CB8AC3E}">
        <p14:creationId xmlns:p14="http://schemas.microsoft.com/office/powerpoint/2010/main" val="7710206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F5B32"/>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6076917"/>
            <a:chOff x="0" y="0"/>
            <a:chExt cx="24384000" cy="8102556"/>
          </a:xfrm>
        </p:grpSpPr>
        <p:pic>
          <p:nvPicPr>
            <p:cNvPr id="3" name="Picture 3"/>
            <p:cNvPicPr>
              <a:picLocks noChangeAspect="1"/>
            </p:cNvPicPr>
            <p:nvPr/>
          </p:nvPicPr>
          <p:blipFill>
            <a:blip r:embed="rId2"/>
            <a:srcRect t="20463" b="20463"/>
            <a:stretch>
              <a:fillRect/>
            </a:stretch>
          </p:blipFill>
          <p:spPr>
            <a:xfrm>
              <a:off x="0" y="0"/>
              <a:ext cx="24384000" cy="8102556"/>
            </a:xfrm>
            <a:prstGeom prst="rect">
              <a:avLst/>
            </a:prstGeom>
          </p:spPr>
        </p:pic>
      </p:grpSp>
      <p:sp>
        <p:nvSpPr>
          <p:cNvPr id="4" name="Freeform 4"/>
          <p:cNvSpPr/>
          <p:nvPr/>
        </p:nvSpPr>
        <p:spPr>
          <a:xfrm>
            <a:off x="14693598" y="5889079"/>
            <a:ext cx="3045221" cy="4721273"/>
          </a:xfrm>
          <a:custGeom>
            <a:avLst/>
            <a:gdLst/>
            <a:ahLst/>
            <a:cxnLst/>
            <a:rect l="l" t="t" r="r" b="b"/>
            <a:pathLst>
              <a:path w="3045221" h="4721273">
                <a:moveTo>
                  <a:pt x="0" y="0"/>
                </a:moveTo>
                <a:lnTo>
                  <a:pt x="3045222" y="0"/>
                </a:lnTo>
                <a:lnTo>
                  <a:pt x="3045222" y="4721274"/>
                </a:lnTo>
                <a:lnTo>
                  <a:pt x="0" y="4721274"/>
                </a:lnTo>
                <a:lnTo>
                  <a:pt x="0" y="0"/>
                </a:lnTo>
                <a:close/>
              </a:path>
            </a:pathLst>
          </a:custGeom>
          <a:blipFill>
            <a:blip r:embed="rId3"/>
            <a:stretch>
              <a:fillRect/>
            </a:stretch>
          </a:blipFill>
        </p:spPr>
        <p:txBody>
          <a:bodyPr/>
          <a:lstStyle/>
          <a:p>
            <a:endParaRPr lang="en-US"/>
          </a:p>
        </p:txBody>
      </p:sp>
      <p:sp>
        <p:nvSpPr>
          <p:cNvPr id="5" name="Freeform 5"/>
          <p:cNvSpPr/>
          <p:nvPr/>
        </p:nvSpPr>
        <p:spPr>
          <a:xfrm>
            <a:off x="12710366" y="7076564"/>
            <a:ext cx="2259956" cy="3503808"/>
          </a:xfrm>
          <a:custGeom>
            <a:avLst/>
            <a:gdLst/>
            <a:ahLst/>
            <a:cxnLst/>
            <a:rect l="l" t="t" r="r" b="b"/>
            <a:pathLst>
              <a:path w="2259956" h="3503808">
                <a:moveTo>
                  <a:pt x="0" y="0"/>
                </a:moveTo>
                <a:lnTo>
                  <a:pt x="2259957" y="0"/>
                </a:lnTo>
                <a:lnTo>
                  <a:pt x="2259957" y="3503808"/>
                </a:lnTo>
                <a:lnTo>
                  <a:pt x="0" y="3503808"/>
                </a:lnTo>
                <a:lnTo>
                  <a:pt x="0" y="0"/>
                </a:lnTo>
                <a:close/>
              </a:path>
            </a:pathLst>
          </a:custGeom>
          <a:blipFill>
            <a:blip r:embed="rId3"/>
            <a:stretch>
              <a:fillRect/>
            </a:stretch>
          </a:blipFill>
        </p:spPr>
        <p:txBody>
          <a:bodyPr/>
          <a:lstStyle/>
          <a:p>
            <a:endParaRPr lang="en-US"/>
          </a:p>
        </p:txBody>
      </p:sp>
      <p:pic>
        <p:nvPicPr>
          <p:cNvPr id="7" name="Picture 6"/>
          <p:cNvPicPr>
            <a:picLocks noChangeAspect="1"/>
          </p:cNvPicPr>
          <p:nvPr/>
        </p:nvPicPr>
        <p:blipFill>
          <a:blip r:embed="rId4"/>
          <a:stretch>
            <a:fillRect/>
          </a:stretch>
        </p:blipFill>
        <p:spPr>
          <a:xfrm>
            <a:off x="-228600" y="6426884"/>
            <a:ext cx="13589162" cy="38347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TotalTime>
  <Words>1031</Words>
  <Application>Microsoft Office PowerPoint</Application>
  <PresentationFormat>Custom</PresentationFormat>
  <Paragraphs>116</Paragraphs>
  <Slides>21</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21</vt:i4>
      </vt:variant>
    </vt:vector>
  </HeadingPairs>
  <TitlesOfParts>
    <vt:vector size="34" baseType="lpstr">
      <vt:lpstr>Cambria</vt:lpstr>
      <vt:lpstr>#9Slide07 HoneyCream</vt:lpstr>
      <vt:lpstr>Noto Serif Display Italics</vt:lpstr>
      <vt:lpstr>Times New Roman</vt:lpstr>
      <vt:lpstr>TT Commons Pro</vt:lpstr>
      <vt:lpstr>SVN-Newton</vt:lpstr>
      <vt:lpstr>#9Slide05 Aphrodite Pro</vt:lpstr>
      <vt:lpstr>TT Commons Pro Bold</vt:lpstr>
      <vt:lpstr>Cambria Bold</vt:lpstr>
      <vt:lpstr>Noto Serif Display</vt:lpstr>
      <vt:lpstr>Arial</vt:lpstr>
      <vt:lpstr>Blacker Sans Text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T26_DOC_NGUABIENPHONG_MNT_KNTT.pptx</dc:title>
  <dc:creator>MANG NON</dc:creator>
  <cp:lastModifiedBy>Quỳnh Chi Phan</cp:lastModifiedBy>
  <cp:revision>16</cp:revision>
  <dcterms:created xsi:type="dcterms:W3CDTF">2006-08-16T00:00:00Z</dcterms:created>
  <dcterms:modified xsi:type="dcterms:W3CDTF">2026-03-20T05:23:10Z</dcterms:modified>
  <dc:identifier>DAF9VolbebA</dc:identifier>
</cp:coreProperties>
</file>