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64" r:id="rId7"/>
    <p:sldId id="262" r:id="rId8"/>
    <p:sldId id="259" r:id="rId9"/>
    <p:sldId id="265" r:id="rId10"/>
    <p:sldId id="267" r:id="rId11"/>
    <p:sldId id="266" r:id="rId12"/>
    <p:sldId id="269" r:id="rId13"/>
    <p:sldId id="272" r:id="rId14"/>
    <p:sldId id="270" r:id="rId15"/>
    <p:sldId id="271" r:id="rId16"/>
    <p:sldId id="273" r:id="rId17"/>
    <p:sldId id="274" r:id="rId18"/>
    <p:sldId id="275" r:id="rId19"/>
    <p:sldId id="276" r:id="rId20"/>
    <p:sldId id="277" r:id="rId21"/>
    <p:sldId id="278" r:id="rId22"/>
    <p:sldId id="279" r:id="rId23"/>
    <p:sldId id="280"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extBox 14"/>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22" name="Picture 21"/>
          <p:cNvPicPr>
            <a:picLocks noChangeAspect="1"/>
          </p:cNvPicPr>
          <p:nvPr/>
        </p:nvPicPr>
        <p:blipFill>
          <a:blip r:embed="rId6"/>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8" name="Picture 17"/>
          <p:cNvPicPr>
            <a:picLocks noChangeAspect="1"/>
          </p:cNvPicPr>
          <p:nvPr/>
        </p:nvPicPr>
        <p:blipFill>
          <a:blip r:embed="rId6"/>
          <a:stretch>
            <a:fillRect/>
          </a:stretch>
        </p:blipFill>
        <p:spPr>
          <a:xfrm>
            <a:off x="5396087" y="4551392"/>
            <a:ext cx="7071973" cy="1566808"/>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1306" y="248537"/>
            <a:ext cx="8149389" cy="1421883"/>
            <a:chOff x="3231305" y="325027"/>
            <a:chExt cx="8149389" cy="1421883"/>
          </a:xfrm>
        </p:grpSpPr>
        <p:pic>
          <p:nvPicPr>
            <p:cNvPr id="6"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7" name="Picture 6"/>
            <p:cNvPicPr>
              <a:picLocks noChangeAspect="1"/>
            </p:cNvPicPr>
            <p:nvPr/>
          </p:nvPicPr>
          <p:blipFill>
            <a:blip r:embed="rId3"/>
            <a:stretch>
              <a:fillRect/>
            </a:stretch>
          </p:blipFill>
          <p:spPr>
            <a:xfrm>
              <a:off x="3776109" y="325027"/>
              <a:ext cx="7059780" cy="1347333"/>
            </a:xfrm>
            <a:prstGeom prst="rect">
              <a:avLst/>
            </a:prstGeom>
          </p:spPr>
        </p:pic>
      </p:grpSp>
      <p:sp>
        <p:nvSpPr>
          <p:cNvPr id="8" name="Google Shape;276;p7">
            <a:extLst>
              <a:ext uri="{FF2B5EF4-FFF2-40B4-BE49-F238E27FC236}">
                <a16:creationId xmlns:a16="http://schemas.microsoft.com/office/drawing/2014/main" id="{D33CB0D1-8FD9-7C5D-268F-E2711EEE24E1}"/>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FFC000"/>
                </a:solidFill>
                <a:latin typeface="UTM Avo" panose="02040603050506020204" pitchFamily="18" charset="0"/>
              </a:rPr>
              <a:t>nương</a:t>
            </a:r>
            <a:r>
              <a:rPr lang="en-US" sz="3600" b="1" dirty="0">
                <a:solidFill>
                  <a:srgbClr val="FFC000"/>
                </a:solidFill>
                <a:latin typeface="UTM Avo" panose="02040603050506020204" pitchFamily="18" charset="0"/>
              </a:rPr>
              <a:t> </a:t>
            </a:r>
            <a:r>
              <a:rPr lang="en-US" sz="3600" b="1" dirty="0" err="1">
                <a:solidFill>
                  <a:srgbClr val="FFC000"/>
                </a:solidFill>
                <a:latin typeface="UTM Avo" panose="02040603050506020204" pitchFamily="18" charset="0"/>
              </a:rPr>
              <a:t>ngô</a:t>
            </a:r>
            <a:endParaRPr sz="3600" b="1" dirty="0">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nước non</a:t>
            </a:r>
            <a:endParaRPr sz="3600" b="1" dirty="0">
              <a:solidFill>
                <a:schemeClr val="accent2">
                  <a:lumMod val="75000"/>
                </a:schemeClr>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FF0066"/>
                </a:solidFill>
                <a:latin typeface="UTM Avo" panose="02040603050506020204" pitchFamily="18" charset="0"/>
              </a:rPr>
              <a:t>lồng lộng</a:t>
            </a:r>
            <a:endParaRPr sz="3600" b="1" dirty="0">
              <a:solidFill>
                <a:srgbClr val="FF0066"/>
              </a:solidFill>
              <a:latin typeface="UTM Avo" panose="0204060305050602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mênh mông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2403285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3524316" y="1914210"/>
            <a:ext cx="8667684" cy="4943790"/>
          </a:xfrm>
          <a:prstGeom prst="rect">
            <a:avLst/>
          </a:prstGeom>
        </p:spPr>
      </p:pic>
      <p:pic>
        <p:nvPicPr>
          <p:cNvPr id="17" name="Picture 16">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6820915" y="3839527"/>
            <a:ext cx="5128415" cy="2925096"/>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3"/>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3"/>
                                        </p:tgtEl>
                                      </p:cBhvr>
                                      <p:by x="25000" y="25000"/>
                                    </p:animScale>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11423176" cy="4217945"/>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sp>
        <p:nvSpPr>
          <p:cNvPr id="6" name="TextBox 5"/>
          <p:cNvSpPr txBox="1"/>
          <p:nvPr/>
        </p:nvSpPr>
        <p:spPr>
          <a:xfrm>
            <a:off x="4211326" y="2521108"/>
            <a:ext cx="2858215"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Việt Bắc </a:t>
            </a:r>
          </a:p>
        </p:txBody>
      </p:sp>
      <p:sp>
        <p:nvSpPr>
          <p:cNvPr id="7" name="TextBox 6"/>
          <p:cNvSpPr txBox="1"/>
          <p:nvPr/>
        </p:nvSpPr>
        <p:spPr>
          <a:xfrm>
            <a:off x="772470" y="3352105"/>
            <a:ext cx="10506034"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C</a:t>
            </a:r>
            <a:r>
              <a:rPr lang="vi-VN" sz="3600" b="1">
                <a:solidFill>
                  <a:srgbClr val="002060"/>
                </a:solidFill>
                <a:latin typeface="Cambria" panose="02040503050406030204" pitchFamily="18" charset="0"/>
                <a:ea typeface="Cambria" panose="02040503050406030204" pitchFamily="18" charset="0"/>
              </a:rPr>
              <a:t>ăn cứ địa của cách mạng Việt Nam trong giai đoạn 1945 – 1954, bao gồm 6 tỉnh: Cao Bằng, Bắc Kạn, Lạng Sơn, Hà Giang, Tuyên Quang, Thái Nguyên.</a:t>
            </a:r>
            <a:endParaRPr lang="en-US"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14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grpSp>
        <p:nvGrpSpPr>
          <p:cNvPr id="9" name="Group 8"/>
          <p:cNvGrpSpPr/>
          <p:nvPr/>
        </p:nvGrpSpPr>
        <p:grpSpPr>
          <a:xfrm>
            <a:off x="122831" y="2154483"/>
            <a:ext cx="9171295" cy="2510731"/>
            <a:chOff x="313899" y="2411224"/>
            <a:chExt cx="9171295" cy="2510731"/>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9171295" cy="2510731"/>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655438" y="3182639"/>
              <a:ext cx="1247778"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Bồ:</a:t>
              </a:r>
            </a:p>
          </p:txBody>
        </p:sp>
        <p:sp>
          <p:nvSpPr>
            <p:cNvPr id="7" name="TextBox 6"/>
            <p:cNvSpPr txBox="1"/>
            <p:nvPr/>
          </p:nvSpPr>
          <p:spPr>
            <a:xfrm>
              <a:off x="1903216" y="2604760"/>
              <a:ext cx="6991361" cy="2123658"/>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đồ dùng đan bằng tre nứa để đựng thóc, ngô, khoai, sắn,...</a:t>
              </a:r>
              <a:endParaRPr lang="en-US" sz="23900" b="1">
                <a:solidFill>
                  <a:srgbClr val="00206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7983940" y="3766200"/>
            <a:ext cx="4053330" cy="3039998"/>
          </a:xfrm>
          <a:prstGeom prst="rect">
            <a:avLst/>
          </a:prstGeom>
        </p:spPr>
      </p:pic>
      <p:grpSp>
        <p:nvGrpSpPr>
          <p:cNvPr id="10" name="Group 9"/>
          <p:cNvGrpSpPr/>
          <p:nvPr/>
        </p:nvGrpSpPr>
        <p:grpSpPr>
          <a:xfrm>
            <a:off x="122831" y="4944405"/>
            <a:ext cx="8427642" cy="984447"/>
            <a:chOff x="313900" y="2789426"/>
            <a:chExt cx="8427642" cy="984447"/>
          </a:xfrm>
        </p:grpSpPr>
        <p:sp>
          <p:nvSpPr>
            <p:cNvPr id="11" name="圆角矩形 12">
              <a:extLst>
                <a:ext uri="{FF2B5EF4-FFF2-40B4-BE49-F238E27FC236}">
                  <a16:creationId xmlns:a16="http://schemas.microsoft.com/office/drawing/2014/main" id="{8D7BF619-39EA-5221-4663-3B262FAAFD1C}"/>
                </a:ext>
              </a:extLst>
            </p:cNvPr>
            <p:cNvSpPr/>
            <p:nvPr/>
          </p:nvSpPr>
          <p:spPr>
            <a:xfrm>
              <a:off x="313900" y="2789426"/>
              <a:ext cx="7387976" cy="984447"/>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12" name="TextBox 11"/>
            <p:cNvSpPr txBox="1"/>
            <p:nvPr/>
          </p:nvSpPr>
          <p:spPr>
            <a:xfrm>
              <a:off x="680622" y="2789426"/>
              <a:ext cx="1600982" cy="769441"/>
            </a:xfrm>
            <a:prstGeom prst="rect">
              <a:avLst/>
            </a:prstGeom>
            <a:noFill/>
          </p:spPr>
          <p:txBody>
            <a:bodyPr wrap="square" rtlCol="0">
              <a:spAutoFit/>
            </a:bodyPr>
            <a:lstStyle/>
            <a:p>
              <a:pPr algn="just"/>
              <a:r>
                <a:rPr lang="en-US" sz="4400" b="1">
                  <a:solidFill>
                    <a:srgbClr val="0066CC"/>
                  </a:solidFill>
                  <a:latin typeface="Cambria" panose="02040503050406030204" pitchFamily="18" charset="0"/>
                  <a:ea typeface="Cambria" panose="02040503050406030204" pitchFamily="18" charset="0"/>
                </a:rPr>
                <a:t>kêu </a:t>
              </a:r>
            </a:p>
          </p:txBody>
        </p:sp>
        <p:sp>
          <p:nvSpPr>
            <p:cNvPr id="13" name="TextBox 12"/>
            <p:cNvSpPr txBox="1"/>
            <p:nvPr/>
          </p:nvSpPr>
          <p:spPr>
            <a:xfrm>
              <a:off x="1750181" y="2809970"/>
              <a:ext cx="6991361"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(tiếng địa phương): gọi.</a:t>
              </a:r>
              <a:endParaRPr lang="en-US" sz="714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2458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lên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Hữu</a:t>
              </a:r>
              <a:r>
                <a:rPr lang="en-US" sz="4000" b="1" dirty="0">
                  <a:solidFill>
                    <a:srgbClr val="002060"/>
                  </a:solidFill>
                  <a:latin typeface="Cambria" panose="02040503050406030204" pitchFamily="18" charset="0"/>
                  <a:ea typeface="Cambria" panose="02040503050406030204" pitchFamily="18" charset="0"/>
                </a:rPr>
                <a:t>; qua </a:t>
              </a:r>
              <a:r>
                <a:rPr lang="en-US" sz="4000" b="1" dirty="0" err="1">
                  <a:solidFill>
                    <a:srgbClr val="002060"/>
                  </a:solidFill>
                  <a:latin typeface="Cambria" panose="02040503050406030204" pitchFamily="18" charset="0"/>
                  <a:ea typeface="Cambria" panose="02040503050406030204" pitchFamily="18" charset="0"/>
                </a:rPr>
                <a:t>đó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thương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nặng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sự</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trọng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biệt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đối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Hồ</a:t>
              </a:r>
              <a:r>
                <a:rPr lang="en-US" sz="4000" b="1" dirty="0">
                  <a:solidFill>
                    <a:srgbClr val="002060"/>
                  </a:solidFill>
                  <a:latin typeface="Cambria" panose="02040503050406030204" pitchFamily="18" charset="0"/>
                  <a:ea typeface="Cambria" panose="02040503050406030204" pitchFamily="18" charset="0"/>
                </a:rPr>
                <a:t>.</a:t>
              </a:r>
              <a:endParaRPr lang="en-US" sz="40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bài thơ.</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446662" y="2005835"/>
            <a:ext cx="9355733" cy="2123658"/>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Để kỉ niệm ngày sinh nhật Bác Hồ (ngày 19 tháng 5), trường em tổ chức những hoạt động gì?</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188684" y="1838771"/>
            <a:ext cx="974317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Để kỉ niệm ngày sinh của Bác, hằng năm, trường em tổ chức:</a:t>
            </a:r>
          </a:p>
          <a:p>
            <a:pPr algn="just"/>
            <a:r>
              <a:rPr lang="vi-VN" sz="3600">
                <a:latin typeface="Cambria" panose="02040503050406030204" pitchFamily="18" charset="0"/>
                <a:ea typeface="Cambria" panose="02040503050406030204" pitchFamily="18" charset="0"/>
              </a:rPr>
              <a:t>- Hội thi văn nghệ chào mừng sinh nhật Bác.</a:t>
            </a:r>
          </a:p>
          <a:p>
            <a:pPr algn="just"/>
            <a:r>
              <a:rPr lang="vi-VN" sz="3600">
                <a:latin typeface="Cambria" panose="02040503050406030204" pitchFamily="18" charset="0"/>
                <a:ea typeface="Cambria" panose="02040503050406030204" pitchFamily="18" charset="0"/>
              </a:rPr>
              <a:t>- Phát động phong trào thi đua điểm 10 chào mừng sinh nhật Bác....</a:t>
            </a:r>
          </a:p>
          <a:p>
            <a:pPr algn="just"/>
            <a:r>
              <a:rPr lang="vi-VN" sz="3600">
                <a:latin typeface="Cambria" panose="02040503050406030204" pitchFamily="18" charset="0"/>
                <a:ea typeface="Cambria" panose="02040503050406030204" pitchFamily="18" charset="0"/>
              </a:rPr>
              <a:t>- Tổ chức triển lãm về Bác,....</a:t>
            </a: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064414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3" name="Picture 2"/>
          <p:cNvPicPr>
            <a:picLocks noChangeAspect="1"/>
          </p:cNvPicPr>
          <p:nvPr/>
        </p:nvPicPr>
        <p:blipFill>
          <a:blip r:embed="rId5"/>
          <a:stretch>
            <a:fillRect/>
          </a:stretch>
        </p:blipFill>
        <p:spPr>
          <a:xfrm>
            <a:off x="795000" y="181749"/>
            <a:ext cx="10784759" cy="5151566"/>
          </a:xfrm>
          <a:prstGeom prst="rect">
            <a:avLst/>
          </a:prstGeom>
        </p:spPr>
      </p:pic>
      <p:pic>
        <p:nvPicPr>
          <p:cNvPr id="9" name="Picture 8"/>
          <p:cNvPicPr>
            <a:picLocks noChangeAspect="1"/>
          </p:cNvPicPr>
          <p:nvPr/>
        </p:nvPicPr>
        <p:blipFill>
          <a:blip r:embed="rId6"/>
          <a:stretch>
            <a:fillRect/>
          </a:stretch>
        </p:blipFill>
        <p:spPr>
          <a:xfrm>
            <a:off x="33022" y="3717826"/>
            <a:ext cx="3207224" cy="314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Vui sao một sáng tháng Năm</a:t>
            </a:r>
            <a:endParaRPr lang="en-US" sz="2800" dirty="0">
              <a:latin typeface="Cambria" panose="02040503050406030204" pitchFamily="18" charset="0"/>
              <a:ea typeface="Cambria" panose="02040503050406030204" pitchFamily="18" charset="0"/>
            </a:endParaRPr>
          </a:p>
          <a:p>
            <a:pPr algn="ctr">
              <a:lnSpc>
                <a:spcPct val="85000"/>
              </a:lnSpc>
            </a:pPr>
            <a:r>
              <a:rPr lang="vi-VN" sz="2800" dirty="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Suối dài xanh mướt nương ngô</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Bác kêu con đến bên bàn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Con bồ câu trắng ngây thơ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Nó đi tìm thóc quanh bồ công văn</a:t>
            </a:r>
          </a:p>
          <a:p>
            <a:pPr algn="ctr">
              <a:lnSpc>
                <a:spcPct val="85000"/>
              </a:lnSpc>
            </a:pPr>
            <a:r>
              <a:rPr lang="vi-VN" sz="2800" dirty="0">
                <a:latin typeface="Cambria" panose="02040503050406030204" pitchFamily="18" charset="0"/>
                <a:ea typeface="Cambria" panose="02040503050406030204" pitchFamily="18" charset="0"/>
              </a:rPr>
              <a:t>Lát rồi, chim nhé, chim ăn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0" name="Picture 9"/>
          <p:cNvPicPr>
            <a:picLocks noChangeAspect="1"/>
          </p:cNvPicPr>
          <p:nvPr/>
        </p:nvPicPr>
        <p:blipFill>
          <a:blip r:embed="rId6"/>
          <a:stretch>
            <a:fillRect/>
          </a:stretch>
        </p:blipFill>
        <p:spPr>
          <a:xfrm>
            <a:off x="7189391" y="3469378"/>
            <a:ext cx="4983973" cy="3232031"/>
          </a:xfrm>
          <a:prstGeom prst="rect">
            <a:avLst/>
          </a:prstGeom>
        </p:spPr>
      </p:pic>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p:cNvPicPr>
            <a:picLocks noChangeAspect="1"/>
          </p:cNvPicPr>
          <p:nvPr/>
        </p:nvPicPr>
        <p:blipFill>
          <a:blip r:embed="rId6"/>
          <a:stretch>
            <a:fillRect/>
          </a:stretch>
        </p:blipFill>
        <p:spPr>
          <a:xfrm>
            <a:off x="7059296" y="3308120"/>
            <a:ext cx="5700254" cy="3231160"/>
          </a:xfrm>
          <a:prstGeom prst="rect">
            <a:avLst/>
          </a:prstGeom>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1116</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#9Slide07 HoneyCream</vt:lpstr>
      <vt:lpstr>Arial</vt:lpstr>
      <vt:lpstr>Cambria</vt:lpstr>
      <vt:lpstr>UTM Avo</vt:lpstr>
      <vt:lpstr>UTM Wedding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41</cp:revision>
  <dcterms:created xsi:type="dcterms:W3CDTF">2024-01-12T14:48:10Z</dcterms:created>
  <dcterms:modified xsi:type="dcterms:W3CDTF">2024-02-26T06:36:51Z</dcterms:modified>
</cp:coreProperties>
</file>