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0" r:id="rId5"/>
    <p:sldId id="273" r:id="rId6"/>
    <p:sldId id="263" r:id="rId7"/>
    <p:sldId id="261" r:id="rId8"/>
    <p:sldId id="270" r:id="rId9"/>
    <p:sldId id="280" r:id="rId10"/>
    <p:sldId id="281" r:id="rId11"/>
    <p:sldId id="272" r:id="rId12"/>
    <p:sldId id="283" r:id="rId13"/>
    <p:sldId id="284" r:id="rId14"/>
    <p:sldId id="291" r:id="rId15"/>
    <p:sldId id="285"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9685"/>
    <a:srgbClr val="745E59"/>
    <a:srgbClr val="E1E0D7"/>
    <a:srgbClr val="FFE07D"/>
    <a:srgbClr val="FFF6D9"/>
    <a:srgbClr val="AC9F9C"/>
    <a:srgbClr val="066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8730-0618-1EDF-D047-FE34578A5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2310-62C3-E3E6-598D-9CFC3115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0F685-1AB3-9B9C-9942-8248EC20E23D}"/>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3B160CAD-3BD3-00E6-4C33-434EEAEB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0BCD-15FB-FADA-B571-1DA6E0EB8236}"/>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487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91C1-CC61-04C0-B82D-5C8D0B791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CE7E5-AC96-1B04-0260-6AE81765F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9A8-C4DD-4209-C0D1-D95E497E0441}"/>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B3FE9FE2-3B89-46EE-1EFD-354789561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CCC99-39CF-41B6-FFB8-5A39F2DE402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68043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D68B1-1C3E-3C02-53E3-18677BBDF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9299B-7AA6-876C-4665-438EFD9BF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74C9C-3EE1-BFA5-9205-DE90F6C85CA0}"/>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002E7452-54D6-F564-964F-B94CDF439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DBBE6-5649-7326-D52C-82A487C9CA5C}"/>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45542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2111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030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9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86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89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32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31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90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D39C-9B8B-CCFB-2E3A-7C366A1F2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8D492-B29E-92E8-46FB-B3EFFE030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DAD03-7491-D8CA-E2CA-499426440875}"/>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1B9A3FB6-CED0-814D-6C25-DE41E5A97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990C1-2F5C-4AA9-0DE3-1AD7B88819E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158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64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850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9270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2518-515A-097F-0079-6012CF83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3D194-67C7-CF75-13E9-32D6861CE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F6541-15AA-01FC-977A-437969F5FE9C}"/>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42E787E4-25D7-8BD9-B65C-8450ECAA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6EF2-3B48-690D-E0FC-E4B39300E75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68792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CDDB-8228-2AFE-18AD-5EBAECA04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AF178-DC7E-DEDA-100D-6ED95BE93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38FD7-07B6-0AE9-1BB4-ED2FCA56B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F08CE-0352-AD6F-DE84-964E9D8E480C}"/>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6" name="Footer Placeholder 5">
            <a:extLst>
              <a:ext uri="{FF2B5EF4-FFF2-40B4-BE49-F238E27FC236}">
                <a16:creationId xmlns:a16="http://schemas.microsoft.com/office/drawing/2014/main" id="{1E59C1E7-0164-368C-75A4-6A465DF93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7240-4096-DDC6-5CFE-F5A6025117B9}"/>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933267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BC85-E9E7-557E-200C-E16A7CD52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59A25-C243-7290-C86C-7FFAAD0B2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9A602-9E53-F963-9607-7A4D0C0C4C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6DF06-7748-C95A-FAED-CA3A4BFD1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027B7-5DDC-D085-7C83-D9D512D3F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48401-643A-A675-90BC-33BC2981BF6E}"/>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8" name="Footer Placeholder 7">
            <a:extLst>
              <a:ext uri="{FF2B5EF4-FFF2-40B4-BE49-F238E27FC236}">
                <a16:creationId xmlns:a16="http://schemas.microsoft.com/office/drawing/2014/main" id="{A482DAE4-9A43-782B-9440-671F0382B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6C23E5-3DD6-5551-BC12-5155CC9B7F94}"/>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516005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B980-5B09-3813-8272-1FDBDE37B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87082-D7BC-FFA1-3102-2148A5C808B4}"/>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4" name="Footer Placeholder 3">
            <a:extLst>
              <a:ext uri="{FF2B5EF4-FFF2-40B4-BE49-F238E27FC236}">
                <a16:creationId xmlns:a16="http://schemas.microsoft.com/office/drawing/2014/main" id="{A7E04A40-14AF-052B-B988-165A0E399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8C793-6BB2-CFE2-4EB0-65F81B05A8EF}"/>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1406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FF064-32FC-3E64-6426-1BDE98FF7D3F}"/>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3" name="Footer Placeholder 2">
            <a:extLst>
              <a:ext uri="{FF2B5EF4-FFF2-40B4-BE49-F238E27FC236}">
                <a16:creationId xmlns:a16="http://schemas.microsoft.com/office/drawing/2014/main" id="{FD59FA26-FFD7-C76B-3BD5-A35085EFB4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338CCF-B3F6-60AA-3F72-CCC8C8643A43}"/>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70393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35B2-935D-6F5C-905E-BD56F6AE7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A0310-C22E-2114-11C5-A531E66A6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39B46-541B-0EF4-5C1D-14815B35C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DC31-D4AE-3AC1-D246-44AE2D47A97D}"/>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6" name="Footer Placeholder 5">
            <a:extLst>
              <a:ext uri="{FF2B5EF4-FFF2-40B4-BE49-F238E27FC236}">
                <a16:creationId xmlns:a16="http://schemas.microsoft.com/office/drawing/2014/main" id="{1EC29AA8-0DED-C5D7-9F15-598626C43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E929A-D7EE-81A4-2AAF-2AC7B0146A11}"/>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82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844-BE42-365A-5406-DBCD7E0B7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4EC2-728F-A928-DD7A-0A31A820C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B74AF-C865-AA2F-6284-E3F0C5874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997FB-726F-4701-7CF0-878F3055AA04}"/>
              </a:ext>
            </a:extLst>
          </p:cNvPr>
          <p:cNvSpPr>
            <a:spLocks noGrp="1"/>
          </p:cNvSpPr>
          <p:nvPr>
            <p:ph type="dt" sz="half" idx="10"/>
          </p:nvPr>
        </p:nvSpPr>
        <p:spPr/>
        <p:txBody>
          <a:bodyPr/>
          <a:lstStyle/>
          <a:p>
            <a:fld id="{3017C4FA-0826-4D17-941C-115434A469E9}" type="datetimeFigureOut">
              <a:rPr lang="en-US" smtClean="0"/>
              <a:t>13/3/2026</a:t>
            </a:fld>
            <a:endParaRPr lang="en-US"/>
          </a:p>
        </p:txBody>
      </p:sp>
      <p:sp>
        <p:nvSpPr>
          <p:cNvPr id="6" name="Footer Placeholder 5">
            <a:extLst>
              <a:ext uri="{FF2B5EF4-FFF2-40B4-BE49-F238E27FC236}">
                <a16:creationId xmlns:a16="http://schemas.microsoft.com/office/drawing/2014/main" id="{C13A5561-6DB3-93D7-A125-335A74CA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C80A7-6D98-A0EE-778F-EC9EA7CF197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795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E929A-E890-F77E-73E1-287F50CAE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84435-1833-C145-A014-5E8FA7081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50AFB-675C-064B-59C7-527462937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C4FA-0826-4D17-941C-115434A469E9}" type="datetimeFigureOut">
              <a:rPr lang="en-US" smtClean="0"/>
              <a:t>13/3/2026</a:t>
            </a:fld>
            <a:endParaRPr lang="en-US"/>
          </a:p>
        </p:txBody>
      </p:sp>
      <p:sp>
        <p:nvSpPr>
          <p:cNvPr id="5" name="Footer Placeholder 4">
            <a:extLst>
              <a:ext uri="{FF2B5EF4-FFF2-40B4-BE49-F238E27FC236}">
                <a16:creationId xmlns:a16="http://schemas.microsoft.com/office/drawing/2014/main" id="{11AF235D-588D-26CA-ECD0-F56761033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299D79-89BB-A820-C147-1618C6166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25E4-3799-443C-9CDD-43BE131D061C}" type="slidenum">
              <a:rPr lang="en-US" smtClean="0"/>
              <a:t>‹#›</a:t>
            </a:fld>
            <a:endParaRPr lang="en-US"/>
          </a:p>
        </p:txBody>
      </p:sp>
      <p:sp>
        <p:nvSpPr>
          <p:cNvPr id="8" name="Title 1">
            <a:extLst>
              <a:ext uri="{FF2B5EF4-FFF2-40B4-BE49-F238E27FC236}">
                <a16:creationId xmlns:a16="http://schemas.microsoft.com/office/drawing/2014/main" id="{51245C0A-FD0A-1696-B485-E846289E9F0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1C180BC2-1C90-F9BC-7B44-E3542007AE4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51902FFC-375A-FD49-CF49-1EE454117B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2E20DCE-91EF-8CC8-2D0C-58403F82D89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4523A8A-EA8D-D0DA-481D-0E82005D93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EF70CC5D-99E2-630B-2300-186E9E51FC01}"/>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DEFE4A2-7DB9-37EA-5025-AC48E3CB6384}"/>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46454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8" name="Title 1">
            <a:extLst>
              <a:ext uri="{FF2B5EF4-FFF2-40B4-BE49-F238E27FC236}">
                <a16:creationId xmlns:a16="http://schemas.microsoft.com/office/drawing/2014/main" id="{4E852A40-E2E0-743A-EC91-C516DFC31E5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93979A1B-DC7D-B69D-3210-106211D8D3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3E869CDD-7B5F-1FD1-2FA7-985692F644C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3ECF7636-1A93-4988-DDD8-4313F5FC93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BA972AA-6981-B345-8E0B-EEC5C8284F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57497267-0472-E8DC-49A7-5AA2AF576E6F}"/>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E4EA9FCC-2AF0-C6EC-6682-69A32B13719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106053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82048" y="5265045"/>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5067415" y="5216047"/>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4152552" y="5265045"/>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556253" y="780498"/>
            <a:ext cx="11079494"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7" name="Freeform 17"/>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721951BA-FF4E-45B1-7F00-ED51799F225D}"/>
              </a:ext>
            </a:extLst>
          </p:cNvPr>
          <p:cNvPicPr>
            <a:picLocks noChangeAspect="1"/>
          </p:cNvPicPr>
          <p:nvPr/>
        </p:nvPicPr>
        <p:blipFill rotWithShape="1">
          <a:blip r:embed="rId4"/>
          <a:srcRect t="1915" r="51875"/>
          <a:stretch/>
        </p:blipFill>
        <p:spPr>
          <a:xfrm>
            <a:off x="6473271" y="897188"/>
            <a:ext cx="5113088" cy="4707912"/>
          </a:xfrm>
          <a:prstGeom prst="rect">
            <a:avLst/>
          </a:prstGeom>
        </p:spPr>
      </p:pic>
      <p:pic>
        <p:nvPicPr>
          <p:cNvPr id="23" name="Picture 22">
            <a:extLst>
              <a:ext uri="{FF2B5EF4-FFF2-40B4-BE49-F238E27FC236}">
                <a16:creationId xmlns:a16="http://schemas.microsoft.com/office/drawing/2014/main" id="{939AC0BF-8AEF-F895-9DC8-C7788B1E3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9" y="721855"/>
            <a:ext cx="1094468" cy="1094468"/>
          </a:xfrm>
          <a:prstGeom prst="rect">
            <a:avLst/>
          </a:prstGeom>
        </p:spPr>
      </p:pic>
      <p:pic>
        <p:nvPicPr>
          <p:cNvPr id="18" name="Picture 17">
            <a:extLst>
              <a:ext uri="{FF2B5EF4-FFF2-40B4-BE49-F238E27FC236}">
                <a16:creationId xmlns:a16="http://schemas.microsoft.com/office/drawing/2014/main" id="{A1333E65-EF74-E08A-F988-DB69C6F46455}"/>
              </a:ext>
            </a:extLst>
          </p:cNvPr>
          <p:cNvPicPr>
            <a:picLocks noChangeAspect="1"/>
          </p:cNvPicPr>
          <p:nvPr/>
        </p:nvPicPr>
        <p:blipFill>
          <a:blip r:embed="rId6"/>
          <a:stretch>
            <a:fillRect/>
          </a:stretch>
        </p:blipFill>
        <p:spPr>
          <a:xfrm>
            <a:off x="1729867" y="819138"/>
            <a:ext cx="4261473" cy="1182727"/>
          </a:xfrm>
          <a:prstGeom prst="rect">
            <a:avLst/>
          </a:prstGeom>
        </p:spPr>
      </p:pic>
      <p:grpSp>
        <p:nvGrpSpPr>
          <p:cNvPr id="15" name="Group 14">
            <a:extLst>
              <a:ext uri="{FF2B5EF4-FFF2-40B4-BE49-F238E27FC236}">
                <a16:creationId xmlns:a16="http://schemas.microsoft.com/office/drawing/2014/main" id="{3AB6F0F3-1C4E-A5F9-778F-44CE83180339}"/>
              </a:ext>
            </a:extLst>
          </p:cNvPr>
          <p:cNvGrpSpPr/>
          <p:nvPr/>
        </p:nvGrpSpPr>
        <p:grpSpPr>
          <a:xfrm>
            <a:off x="132576" y="1757679"/>
            <a:ext cx="7456054" cy="3586805"/>
            <a:chOff x="132576" y="1757679"/>
            <a:chExt cx="7456054" cy="3586805"/>
          </a:xfrm>
        </p:grpSpPr>
        <p:sp>
          <p:nvSpPr>
            <p:cNvPr id="14" name="Freeform 14"/>
            <p:cNvSpPr/>
            <p:nvPr/>
          </p:nvSpPr>
          <p:spPr>
            <a:xfrm>
              <a:off x="661942" y="1757679"/>
              <a:ext cx="6522480" cy="3549619"/>
            </a:xfrm>
            <a:custGeom>
              <a:avLst/>
              <a:gdLst/>
              <a:ahLst/>
              <a:cxnLst/>
              <a:rect l="l" t="t" r="r" b="b"/>
              <a:pathLst>
                <a:path w="13173966" h="3524036">
                  <a:moveTo>
                    <a:pt x="0" y="0"/>
                  </a:moveTo>
                  <a:lnTo>
                    <a:pt x="13173966" y="0"/>
                  </a:lnTo>
                  <a:lnTo>
                    <a:pt x="13173966" y="3524036"/>
                  </a:lnTo>
                  <a:lnTo>
                    <a:pt x="0" y="3524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DBB17755-8EAF-0322-A1F1-BBB597E37320}"/>
                </a:ext>
              </a:extLst>
            </p:cNvPr>
            <p:cNvPicPr>
              <a:picLocks noChangeAspect="1"/>
            </p:cNvPicPr>
            <p:nvPr/>
          </p:nvPicPr>
          <p:blipFill>
            <a:blip r:embed="rId9"/>
            <a:stretch>
              <a:fillRect/>
            </a:stretch>
          </p:blipFill>
          <p:spPr>
            <a:xfrm>
              <a:off x="2577592" y="1819931"/>
              <a:ext cx="2292295" cy="1182727"/>
            </a:xfrm>
            <a:prstGeom prst="rect">
              <a:avLst/>
            </a:prstGeom>
          </p:spPr>
        </p:pic>
        <p:pic>
          <p:nvPicPr>
            <p:cNvPr id="24" name="Picture 23">
              <a:extLst>
                <a:ext uri="{FF2B5EF4-FFF2-40B4-BE49-F238E27FC236}">
                  <a16:creationId xmlns:a16="http://schemas.microsoft.com/office/drawing/2014/main" id="{E36C6E16-C725-63A2-B980-3675CA805140}"/>
                </a:ext>
              </a:extLst>
            </p:cNvPr>
            <p:cNvPicPr>
              <a:picLocks noChangeAspect="1"/>
            </p:cNvPicPr>
            <p:nvPr/>
          </p:nvPicPr>
          <p:blipFill>
            <a:blip r:embed="rId10"/>
            <a:stretch>
              <a:fillRect/>
            </a:stretch>
          </p:blipFill>
          <p:spPr>
            <a:xfrm>
              <a:off x="132576" y="2485212"/>
              <a:ext cx="7456054" cy="285927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60421" y="1262079"/>
            <a:ext cx="5737845" cy="4549370"/>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28E21406-0CBB-76A8-CDF8-AE1030145C81}"/>
              </a:ext>
            </a:extLst>
          </p:cNvPr>
          <p:cNvPicPr>
            <a:picLocks noChangeAspect="1"/>
          </p:cNvPicPr>
          <p:nvPr/>
        </p:nvPicPr>
        <p:blipFill>
          <a:blip r:embed="rId7"/>
          <a:stretch>
            <a:fillRect/>
          </a:stretch>
        </p:blipFill>
        <p:spPr>
          <a:xfrm>
            <a:off x="296189" y="870157"/>
            <a:ext cx="5267401" cy="5950212"/>
          </a:xfrm>
          <a:prstGeom prst="rect">
            <a:avLst/>
          </a:prstGeom>
        </p:spPr>
      </p:pic>
    </p:spTree>
    <p:extLst>
      <p:ext uri="{BB962C8B-B14F-4D97-AF65-F5344CB8AC3E}">
        <p14:creationId xmlns:p14="http://schemas.microsoft.com/office/powerpoint/2010/main" val="387267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1722CFFE-0669-780C-9040-375112C45BD0}"/>
              </a:ext>
            </a:extLst>
          </p:cNvPr>
          <p:cNvSpPr/>
          <p:nvPr/>
        </p:nvSpPr>
        <p:spPr>
          <a:xfrm>
            <a:off x="800100" y="78867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1719091" y="683577"/>
            <a:ext cx="10008089" cy="1446550"/>
          </a:xfrm>
          <a:prstGeom prst="rect">
            <a:avLst/>
          </a:prstGeom>
          <a:noFill/>
        </p:spPr>
        <p:txBody>
          <a:bodyPr wrap="square">
            <a:spAutoFit/>
          </a:bodyPr>
          <a:lstStyle/>
          <a:p>
            <a:pPr algn="ctr"/>
            <a:r>
              <a:rPr lang="en-US" sz="4400" b="1" dirty="0" err="1">
                <a:solidFill>
                  <a:srgbClr val="745E59"/>
                </a:solidFill>
                <a:latin typeface="Cambria" panose="02040503050406030204" pitchFamily="18" charset="0"/>
                <a:ea typeface="Cambria" panose="02040503050406030204" pitchFamily="18" charset="0"/>
              </a:rPr>
              <a:t>Câu</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văn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nào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nói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về</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tài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năng</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của</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Phạm</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Ngũ</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Lão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khi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còn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nhỏ</a:t>
            </a:r>
            <a:r>
              <a:rPr lang="en-US" sz="4400" b="1" dirty="0">
                <a:solidFill>
                  <a:srgbClr val="745E59"/>
                </a:solidFill>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593263" y="2589971"/>
            <a:ext cx="10709910" cy="160734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4400" b="1" dirty="0">
                <a:solidFill>
                  <a:schemeClr val="tx1"/>
                </a:solidFill>
                <a:latin typeface="Cambria" panose="02040503050406030204" pitchFamily="18" charset="0"/>
                <a:ea typeface="Cambria" panose="02040503050406030204" pitchFamily="18" charset="0"/>
              </a:rPr>
              <a:t>Từ nhỏ, ông đã nổi tiếng thông minh, văn võ song toàn, chí khí khác thường.</a:t>
            </a:r>
          </a:p>
        </p:txBody>
      </p:sp>
    </p:spTree>
    <p:extLst>
      <p:ext uri="{BB962C8B-B14F-4D97-AF65-F5344CB8AC3E}">
        <p14:creationId xmlns:p14="http://schemas.microsoft.com/office/powerpoint/2010/main" val="20333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546019" y="87641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200139" y="650938"/>
            <a:ext cx="10331482" cy="1323439"/>
          </a:xfrm>
          <a:prstGeom prst="rect">
            <a:avLst/>
          </a:prstGeom>
          <a:noFill/>
        </p:spPr>
        <p:txBody>
          <a:bodyPr wrap="square">
            <a:spAutoFit/>
          </a:bodyPr>
          <a:lstStyle/>
          <a:p>
            <a:pPr algn="ctr"/>
            <a:r>
              <a:rPr lang="vi-VN" sz="4000" b="1" dirty="0">
                <a:solidFill>
                  <a:srgbClr val="745E59"/>
                </a:solidFill>
                <a:latin typeface="Cambria" panose="02040503050406030204" pitchFamily="18" charset="0"/>
                <a:ea typeface="Cambria" panose="02040503050406030204" pitchFamily="18" charset="0"/>
              </a:rPr>
              <a:t>Chuyện gì xảy ra với Phạm Ngũ Lão khi </a:t>
            </a:r>
            <a:endParaRPr lang="en-US" sz="4000" b="1" dirty="0">
              <a:solidFill>
                <a:srgbClr val="745E59"/>
              </a:solidFill>
              <a:latin typeface="Cambria" panose="02040503050406030204" pitchFamily="18" charset="0"/>
              <a:ea typeface="Cambria" panose="02040503050406030204" pitchFamily="18" charset="0"/>
            </a:endParaRPr>
          </a:p>
          <a:p>
            <a:pPr algn="ctr"/>
            <a:r>
              <a:rPr lang="vi-VN" sz="4000" b="1" dirty="0">
                <a:solidFill>
                  <a:srgbClr val="745E59"/>
                </a:solidFill>
                <a:latin typeface="Cambria" panose="02040503050406030204" pitchFamily="18" charset="0"/>
                <a:ea typeface="Cambria" panose="02040503050406030204" pitchFamily="18" charset="0"/>
              </a:rPr>
              <a:t>Trần Hưng Đạo và quân lính đi ngang qua?</a:t>
            </a:r>
            <a:endParaRPr lang="en-US" sz="4000" b="1" dirty="0">
              <a:solidFill>
                <a:srgbClr val="745E59"/>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C0147F8-7F23-00D6-E73B-AC5B2F03B18E}"/>
              </a:ext>
            </a:extLst>
          </p:cNvPr>
          <p:cNvPicPr>
            <a:picLocks noChangeAspect="1"/>
          </p:cNvPicPr>
          <p:nvPr/>
        </p:nvPicPr>
        <p:blipFill>
          <a:blip r:embed="rId4"/>
          <a:stretch>
            <a:fillRect/>
          </a:stretch>
        </p:blipFill>
        <p:spPr>
          <a:xfrm>
            <a:off x="928924" y="2086892"/>
            <a:ext cx="10154194" cy="4508515"/>
          </a:xfrm>
          <a:prstGeom prst="rect">
            <a:avLst/>
          </a:prstGeom>
        </p:spPr>
      </p:pic>
    </p:spTree>
    <p:extLst>
      <p:ext uri="{BB962C8B-B14F-4D97-AF65-F5344CB8AC3E}">
        <p14:creationId xmlns:p14="http://schemas.microsoft.com/office/powerpoint/2010/main" val="30515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627651" y="518526"/>
            <a:ext cx="1000808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Chuyện gì xảy ra với Phạm Ngũ Lão khi Trần Hưng Đạo và quân lính đi ngang qua?</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AA257A4C-FEBE-55F0-E3B9-D1B7FEA07DE1}"/>
              </a:ext>
            </a:extLst>
          </p:cNvPr>
          <p:cNvPicPr>
            <a:picLocks noChangeAspect="1"/>
          </p:cNvPicPr>
          <p:nvPr/>
        </p:nvPicPr>
        <p:blipFill rotWithShape="1">
          <a:blip r:embed="rId4"/>
          <a:srcRect l="-1" t="1915" r="44113"/>
          <a:stretch/>
        </p:blipFill>
        <p:spPr>
          <a:xfrm>
            <a:off x="346343" y="2939133"/>
            <a:ext cx="4187307" cy="3319993"/>
          </a:xfrm>
          <a:prstGeom prst="rect">
            <a:avLst/>
          </a:prstGeom>
        </p:spPr>
      </p:pic>
      <p:sp>
        <p:nvSpPr>
          <p:cNvPr id="20" name="Rectangle: Rounded Corners 19">
            <a:extLst>
              <a:ext uri="{FF2B5EF4-FFF2-40B4-BE49-F238E27FC236}">
                <a16:creationId xmlns:a16="http://schemas.microsoft.com/office/drawing/2014/main" id="{AE774FAB-97E0-A83F-1A95-6A8BDA07F109}"/>
              </a:ext>
            </a:extLst>
          </p:cNvPr>
          <p:cNvSpPr/>
          <p:nvPr/>
        </p:nvSpPr>
        <p:spPr>
          <a:xfrm>
            <a:off x="4730965" y="1856194"/>
            <a:ext cx="6894347" cy="44762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Khi Trần Hưng Đạo và quân lính đi ngang qua, Phạm Ngũ Lão vẫn ngồi bên vệ đường đan sọt. Quân lính lấy  giáo đâm vào đùi ông, máu chảy nhưng ông đang tập trung suy nghĩ về binh thư nên không hay biết.</a:t>
            </a:r>
          </a:p>
        </p:txBody>
      </p:sp>
    </p:spTree>
    <p:extLst>
      <p:ext uri="{BB962C8B-B14F-4D97-AF65-F5344CB8AC3E}">
        <p14:creationId xmlns:p14="http://schemas.microsoft.com/office/powerpoint/2010/main" val="123123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pic>
        <p:nvPicPr>
          <p:cNvPr id="17" name="Picture 16">
            <a:extLst>
              <a:ext uri="{FF2B5EF4-FFF2-40B4-BE49-F238E27FC236}">
                <a16:creationId xmlns:a16="http://schemas.microsoft.com/office/drawing/2014/main" id="{FD13A407-7857-5F9C-5F65-69AF9B97892B}"/>
              </a:ext>
            </a:extLst>
          </p:cNvPr>
          <p:cNvPicPr>
            <a:picLocks noChangeAspect="1"/>
          </p:cNvPicPr>
          <p:nvPr/>
        </p:nvPicPr>
        <p:blipFill rotWithShape="1">
          <a:blip r:embed="rId5"/>
          <a:srcRect t="1382" r="55136"/>
          <a:stretch/>
        </p:blipFill>
        <p:spPr>
          <a:xfrm>
            <a:off x="755120" y="1822417"/>
            <a:ext cx="4376950" cy="4775784"/>
          </a:xfrm>
          <a:prstGeom prst="rect">
            <a:avLst/>
          </a:prstGeom>
        </p:spPr>
      </p:pic>
      <p:pic>
        <p:nvPicPr>
          <p:cNvPr id="18" name="Picture 17">
            <a:extLst>
              <a:ext uri="{FF2B5EF4-FFF2-40B4-BE49-F238E27FC236}">
                <a16:creationId xmlns:a16="http://schemas.microsoft.com/office/drawing/2014/main" id="{A61AB470-D03F-12E5-7DA7-0017B5189592}"/>
              </a:ext>
            </a:extLst>
          </p:cNvPr>
          <p:cNvPicPr>
            <a:picLocks noChangeAspect="1"/>
          </p:cNvPicPr>
          <p:nvPr/>
        </p:nvPicPr>
        <p:blipFill rotWithShape="1">
          <a:blip r:embed="rId5"/>
          <a:srcRect l="47099" t="-1067" r="297" b="2448"/>
          <a:stretch/>
        </p:blipFill>
        <p:spPr>
          <a:xfrm>
            <a:off x="6628111" y="1839406"/>
            <a:ext cx="4808769" cy="4474989"/>
          </a:xfrm>
          <a:prstGeom prst="rect">
            <a:avLst/>
          </a:prstGeom>
        </p:spPr>
      </p:pic>
      <p:sp>
        <p:nvSpPr>
          <p:cNvPr id="16" name="Oval 15">
            <a:extLst>
              <a:ext uri="{FF2B5EF4-FFF2-40B4-BE49-F238E27FC236}">
                <a16:creationId xmlns:a16="http://schemas.microsoft.com/office/drawing/2014/main" id="{3B667E5B-1E28-D682-38FB-C01AF052B881}"/>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3</a:t>
            </a:r>
          </a:p>
        </p:txBody>
      </p:sp>
      <p:sp>
        <p:nvSpPr>
          <p:cNvPr id="19" name="TextBox 18">
            <a:extLst>
              <a:ext uri="{FF2B5EF4-FFF2-40B4-BE49-F238E27FC236}">
                <a16:creationId xmlns:a16="http://schemas.microsoft.com/office/drawing/2014/main" id="{8685918B-13A9-95B7-A3F8-4A67E553F6A6}"/>
              </a:ext>
            </a:extLst>
          </p:cNvPr>
          <p:cNvSpPr txBox="1"/>
          <p:nvPr/>
        </p:nvSpPr>
        <p:spPr>
          <a:xfrm>
            <a:off x="1627651" y="518526"/>
            <a:ext cx="10008089" cy="1200329"/>
          </a:xfrm>
          <a:prstGeom prst="rect">
            <a:avLst/>
          </a:prstGeom>
          <a:noFill/>
        </p:spPr>
        <p:txBody>
          <a:bodyPr wrap="square">
            <a:spAutoFit/>
          </a:bodyPr>
          <a:lstStyle/>
          <a:p>
            <a:pPr algn="ctr"/>
            <a:r>
              <a:rPr lang="en-US" sz="3600" b="1" dirty="0" err="1">
                <a:solidFill>
                  <a:srgbClr val="745E59"/>
                </a:solidFill>
                <a:latin typeface="Cambria" panose="02040503050406030204" pitchFamily="18" charset="0"/>
                <a:ea typeface="Cambria" panose="02040503050406030204" pitchFamily="18" charset="0"/>
              </a:rPr>
              <a:t>Dựa</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vào</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nội</a:t>
            </a:r>
            <a:r>
              <a:rPr lang="en-US" sz="3600" b="1" dirty="0">
                <a:solidFill>
                  <a:srgbClr val="745E59"/>
                </a:solidFill>
                <a:latin typeface="Cambria" panose="02040503050406030204" pitchFamily="18" charset="0"/>
                <a:ea typeface="Cambria" panose="02040503050406030204" pitchFamily="18" charset="0"/>
              </a:rPr>
              <a:t> dung </a:t>
            </a:r>
            <a:r>
              <a:rPr lang="en-US" sz="3600" b="1" dirty="0" err="1">
                <a:solidFill>
                  <a:srgbClr val="745E59"/>
                </a:solidFill>
                <a:latin typeface="Cambria" panose="02040503050406030204" pitchFamily="18" charset="0"/>
                <a:ea typeface="Cambria" panose="02040503050406030204" pitchFamily="18" charset="0"/>
              </a:rPr>
              <a:t>câu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chuyện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tìm</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kết</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quả</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phù</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hợp</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với</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nguyên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nhân</a:t>
            </a:r>
            <a:r>
              <a:rPr lang="en-US" sz="3600" b="1" dirty="0">
                <a:solidFill>
                  <a:srgbClr val="745E59"/>
                </a:solidFill>
                <a:latin typeface="Cambria" panose="02040503050406030204" pitchFamily="18" charset="0"/>
                <a:ea typeface="Cambria" panose="02040503050406030204" pitchFamily="18" charset="0"/>
              </a:rPr>
              <a:t>.</a:t>
            </a:r>
          </a:p>
        </p:txBody>
      </p:sp>
      <p:cxnSp>
        <p:nvCxnSpPr>
          <p:cNvPr id="21" name="Straight Arrow Connector 20">
            <a:extLst>
              <a:ext uri="{FF2B5EF4-FFF2-40B4-BE49-F238E27FC236}">
                <a16:creationId xmlns:a16="http://schemas.microsoft.com/office/drawing/2014/main" id="{6EDDDB09-3E94-136C-F1F3-37B9BCEC7657}"/>
              </a:ext>
            </a:extLst>
          </p:cNvPr>
          <p:cNvCxnSpPr>
            <a:cxnSpLocks/>
          </p:cNvCxnSpPr>
          <p:nvPr/>
        </p:nvCxnSpPr>
        <p:spPr>
          <a:xfrm>
            <a:off x="4919167" y="2966835"/>
            <a:ext cx="1829496" cy="20212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CE944C-DAE8-A803-5B18-FC2197C07901}"/>
              </a:ext>
            </a:extLst>
          </p:cNvPr>
          <p:cNvCxnSpPr>
            <a:cxnSpLocks/>
          </p:cNvCxnSpPr>
          <p:nvPr/>
        </p:nvCxnSpPr>
        <p:spPr>
          <a:xfrm flipV="1">
            <a:off x="4982568" y="2878704"/>
            <a:ext cx="1682724" cy="11175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0E0A0A-381E-6C46-0F4D-13A450B16FD2}"/>
              </a:ext>
            </a:extLst>
          </p:cNvPr>
          <p:cNvCxnSpPr>
            <a:cxnSpLocks/>
          </p:cNvCxnSpPr>
          <p:nvPr/>
        </p:nvCxnSpPr>
        <p:spPr>
          <a:xfrm>
            <a:off x="4982568" y="5020889"/>
            <a:ext cx="1696748" cy="103216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FFD1A9-41BC-578B-206B-6481083F52B4}"/>
              </a:ext>
            </a:extLst>
          </p:cNvPr>
          <p:cNvCxnSpPr>
            <a:cxnSpLocks/>
          </p:cNvCxnSpPr>
          <p:nvPr/>
        </p:nvCxnSpPr>
        <p:spPr>
          <a:xfrm flipV="1">
            <a:off x="4919166" y="3928548"/>
            <a:ext cx="1754023" cy="21245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ding-sound-effect_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ding-sound-effect_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ding-sound-effect_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74" y="-43719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1403715" y="679424"/>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187514" y="583823"/>
            <a:ext cx="903653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Phạm Ngũ Lão có những đóng góp gì cho đất nước?</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0F4D177-0DEA-F84F-3FE6-FCF53B2CC715}"/>
              </a:ext>
            </a:extLst>
          </p:cNvPr>
          <p:cNvPicPr>
            <a:picLocks noChangeAspect="1"/>
          </p:cNvPicPr>
          <p:nvPr/>
        </p:nvPicPr>
        <p:blipFill rotWithShape="1">
          <a:blip r:embed="rId4"/>
          <a:srcRect l="9793"/>
          <a:stretch/>
        </p:blipFill>
        <p:spPr>
          <a:xfrm>
            <a:off x="6310656" y="1904703"/>
            <a:ext cx="5320367" cy="4283364"/>
          </a:xfrm>
          <a:prstGeom prst="rect">
            <a:avLst/>
          </a:prstGeom>
        </p:spPr>
      </p:pic>
      <p:sp>
        <p:nvSpPr>
          <p:cNvPr id="20" name="Rectangle: Rounded Corners 19">
            <a:extLst>
              <a:ext uri="{FF2B5EF4-FFF2-40B4-BE49-F238E27FC236}">
                <a16:creationId xmlns:a16="http://schemas.microsoft.com/office/drawing/2014/main" id="{44F4BDA8-1200-37AA-DBCB-2815F5EFEC57}"/>
              </a:ext>
            </a:extLst>
          </p:cNvPr>
          <p:cNvSpPr/>
          <p:nvPr/>
        </p:nvSpPr>
        <p:spPr>
          <a:xfrm>
            <a:off x="460818" y="1731699"/>
            <a:ext cx="5635182" cy="46708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Phạm Ngũ Lão là một vị tướng giỏi, được giao chỉ huy nhiều trận đánh, trận nào cũng thắng. Ông lập được nhiều chiến công, đặc biệt là chiến công đánh tan giặc Nguyên.</a:t>
            </a:r>
          </a:p>
        </p:txBody>
      </p:sp>
    </p:spTree>
    <p:extLst>
      <p:ext uri="{BB962C8B-B14F-4D97-AF65-F5344CB8AC3E}">
        <p14:creationId xmlns:p14="http://schemas.microsoft.com/office/powerpoint/2010/main" val="1233420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43"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TextBox 16">
            <a:extLst>
              <a:ext uri="{FF2B5EF4-FFF2-40B4-BE49-F238E27FC236}">
                <a16:creationId xmlns:a16="http://schemas.microsoft.com/office/drawing/2014/main" id="{8CBED9C0-0299-5636-2F3A-A4825A4DC405}"/>
              </a:ext>
            </a:extLst>
          </p:cNvPr>
          <p:cNvSpPr txBox="1"/>
          <p:nvPr/>
        </p:nvSpPr>
        <p:spPr>
          <a:xfrm>
            <a:off x="464637" y="2133776"/>
            <a:ext cx="11262727" cy="3478354"/>
          </a:xfrm>
          <a:prstGeom prst="rect">
            <a:avLst/>
          </a:prstGeom>
          <a:solidFill>
            <a:schemeClr val="bg1"/>
          </a:solidFill>
        </p:spPr>
        <p:txBody>
          <a:bodyPr wrap="square">
            <a:spAutoFit/>
          </a:bodyPr>
          <a:lstStyle/>
          <a:p>
            <a:pPr indent="685800" algn="just"/>
            <a:r>
              <a:rPr lang="vi-VN" sz="4400" b="1" dirty="0">
                <a:latin typeface="Cambria" panose="02040503050406030204" pitchFamily="18" charset="0"/>
                <a:ea typeface="Cambria" panose="02040503050406030204" pitchFamily="18" charset="0"/>
              </a:rPr>
              <a:t>Câu chuyện nói về một vị tướng tài giỏi của dân tộc Việt Nam- Phạm Ngũ Lão. Vị tướng đã lập nhiều chiến công hiển hách, đặc biệt đã giúp nhà Trần hai lần đánh tan giặc Nguyên</a:t>
            </a:r>
            <a:r>
              <a:rPr lang="en-US" sz="4400" b="1" dirty="0">
                <a:latin typeface="Cambria" panose="02040503050406030204" pitchFamily="18" charset="0"/>
                <a:ea typeface="Cambria" panose="02040503050406030204" pitchFamily="18" charset="0"/>
              </a:rPr>
              <a:t>.</a:t>
            </a: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3236139" y="505857"/>
            <a:ext cx="5956308" cy="2139881"/>
          </a:xfrm>
          <a:prstGeom prst="rect">
            <a:avLst/>
          </a:prstGeom>
        </p:spPr>
      </p:pic>
    </p:spTree>
    <p:extLst>
      <p:ext uri="{BB962C8B-B14F-4D97-AF65-F5344CB8AC3E}">
        <p14:creationId xmlns:p14="http://schemas.microsoft.com/office/powerpoint/2010/main" val="26937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84C1CDE5-3C99-C4F9-AB12-5BCA944C0BDB}"/>
              </a:ext>
            </a:extLst>
          </p:cNvPr>
          <p:cNvPicPr>
            <a:picLocks noChangeAspect="1"/>
          </p:cNvPicPr>
          <p:nvPr/>
        </p:nvPicPr>
        <p:blipFill>
          <a:blip r:embed="rId7"/>
          <a:stretch>
            <a:fillRect/>
          </a:stretch>
        </p:blipFill>
        <p:spPr>
          <a:xfrm>
            <a:off x="0" y="926000"/>
            <a:ext cx="6090432" cy="5803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tướng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đình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nghèo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Phù</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Ủng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nhỏ</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nổi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minh,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võ</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song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toàn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hóa</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hôm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vệ</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ngờ</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ngang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chiêng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trống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loa,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kèn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huyền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mê</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hề</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hay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đùi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chảy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yên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Đến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lúc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ngựa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mới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tỉnh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cẩn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xin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xá</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EAF7E4A9-B46B-2888-86E2-412F364B49EC}"/>
              </a:ext>
            </a:extLst>
          </p:cNvPr>
          <p:cNvPicPr>
            <a:picLocks noChangeAspect="1"/>
          </p:cNvPicPr>
          <p:nvPr/>
        </p:nvPicPr>
        <p:blipFill>
          <a:blip r:embed="rId4"/>
          <a:stretch>
            <a:fillRect/>
          </a:stretch>
        </p:blipFill>
        <p:spPr>
          <a:xfrm>
            <a:off x="851036" y="652539"/>
            <a:ext cx="10784759"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err="1">
                <a:solidFill>
                  <a:srgbClr val="000000"/>
                </a:solidFill>
                <a:latin typeface="Cambria" panose="02040503050406030204" pitchFamily="18" charset="0"/>
                <a:ea typeface="Cambria" panose="02040503050406030204" pitchFamily="18" charset="0"/>
                <a:cs typeface="Open Sans" panose="020B0606030504020204" pitchFamily="34" charset="0"/>
              </a:rPr>
              <a:t>ên</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8" name="Picture 17">
            <a:extLst>
              <a:ext uri="{FF2B5EF4-FFF2-40B4-BE49-F238E27FC236}">
                <a16:creationId xmlns:a16="http://schemas.microsoft.com/office/drawing/2014/main" id="{2FFB235B-A738-2F55-654A-F89FE1AC5477}"/>
              </a:ext>
            </a:extLst>
          </p:cNvPr>
          <p:cNvPicPr>
            <a:picLocks noChangeAspect="1"/>
          </p:cNvPicPr>
          <p:nvPr/>
        </p:nvPicPr>
        <p:blipFill>
          <a:blip r:embed="rId4"/>
          <a:stretch>
            <a:fillRect/>
          </a:stretch>
        </p:blipFill>
        <p:spPr>
          <a:xfrm>
            <a:off x="850774" y="627303"/>
            <a:ext cx="10784759" cy="1072989"/>
          </a:xfrm>
          <a:prstGeom prst="rect">
            <a:avLst/>
          </a:prstGeom>
        </p:spPr>
      </p:pic>
    </p:spTree>
    <p:extLst>
      <p:ext uri="{BB962C8B-B14F-4D97-AF65-F5344CB8AC3E}">
        <p14:creationId xmlns:p14="http://schemas.microsoft.com/office/powerpoint/2010/main" val="407224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11874"/>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3701853" y="1856043"/>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Từ</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đầu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chí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khác</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thường</a:t>
            </a:r>
            <a:r>
              <a:rPr lang="en-US" sz="3600" b="1" i="1" dirty="0">
                <a:solidFill>
                  <a:schemeClr val="bg1"/>
                </a:solidFill>
                <a:latin typeface="Cambria" panose="02040503050406030204" pitchFamily="18" charset="0"/>
                <a:ea typeface="Cambria" panose="02040503050406030204" pitchFamily="18" charset="0"/>
              </a:rPr>
              <a:t>.</a:t>
            </a: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3701853" y="2793899"/>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xá</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tội</a:t>
            </a:r>
            <a:r>
              <a:rPr lang="en-US" sz="3600" i="1" dirty="0">
                <a:solidFill>
                  <a:schemeClr val="bg1"/>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3701853" y="3667055"/>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về</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kinh</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đô</a:t>
            </a:r>
            <a:r>
              <a:rPr lang="en-US" sz="3600" i="1" dirty="0">
                <a:solidFill>
                  <a:schemeClr val="bg1"/>
                </a:solidFill>
                <a:latin typeface="Cambria" panose="02040503050406030204" pitchFamily="18" charset="0"/>
                <a:ea typeface="Cambria" panose="02040503050406030204" pitchFamily="18" charset="0"/>
              </a:rPr>
              <a:t>.</a:t>
            </a: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3701853" y="4590811"/>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mới</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ngoài</a:t>
            </a:r>
            <a:r>
              <a:rPr lang="en-US" sz="3600" b="1" i="1" dirty="0">
                <a:solidFill>
                  <a:schemeClr val="bg1"/>
                </a:solidFill>
                <a:latin typeface="Cambria" panose="02040503050406030204" pitchFamily="18" charset="0"/>
                <a:ea typeface="Cambria" panose="02040503050406030204" pitchFamily="18" charset="0"/>
              </a:rPr>
              <a:t> 30 </a:t>
            </a:r>
            <a:r>
              <a:rPr lang="en-US" sz="3600" b="1" i="1" dirty="0" err="1">
                <a:solidFill>
                  <a:schemeClr val="bg1"/>
                </a:solidFill>
                <a:latin typeface="Cambria" panose="02040503050406030204" pitchFamily="18" charset="0"/>
                <a:ea typeface="Cambria" panose="02040503050406030204" pitchFamily="18" charset="0"/>
              </a:rPr>
              <a:t>tuổi</a:t>
            </a:r>
            <a:r>
              <a:rPr lang="en-US" sz="3600" i="1" dirty="0">
                <a:solidFill>
                  <a:schemeClr val="bg1"/>
                </a:solidFill>
                <a:latin typeface="Cambria" panose="02040503050406030204" pitchFamily="18" charset="0"/>
                <a:ea typeface="Cambria" panose="02040503050406030204" pitchFamily="18" charset="0"/>
              </a:rPr>
              <a:t>.</a:t>
            </a:r>
          </a:p>
        </p:txBody>
      </p:sp>
      <p:sp>
        <p:nvSpPr>
          <p:cNvPr id="55" name="Rectangle: Rounded Corners 54">
            <a:extLst>
              <a:ext uri="{FF2B5EF4-FFF2-40B4-BE49-F238E27FC236}">
                <a16:creationId xmlns:a16="http://schemas.microsoft.com/office/drawing/2014/main" id="{C0D8EAA4-8059-AD03-CF90-A7D424FE5DFA}"/>
              </a:ext>
            </a:extLst>
          </p:cNvPr>
          <p:cNvSpPr/>
          <p:nvPr/>
        </p:nvSpPr>
        <p:spPr>
          <a:xfrm>
            <a:off x="3701853" y="5483187"/>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Còn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lại</a:t>
            </a:r>
            <a:endParaRPr lang="en-US" sz="3600" i="1" dirty="0">
              <a:solidFill>
                <a:schemeClr val="bg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2794180" y="269764"/>
            <a:ext cx="6724471" cy="1926503"/>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1399114" y="1764163"/>
            <a:ext cx="2444708" cy="1072989"/>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319859" y="2757462"/>
            <a:ext cx="2523963" cy="1072989"/>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334510" y="3703941"/>
            <a:ext cx="2536156" cy="1072989"/>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245995" y="4685257"/>
            <a:ext cx="2560542" cy="1072989"/>
          </a:xfrm>
          <a:prstGeom prst="rect">
            <a:avLst/>
          </a:prstGeom>
        </p:spPr>
      </p:pic>
      <p:pic>
        <p:nvPicPr>
          <p:cNvPr id="22" name="Picture 21">
            <a:extLst>
              <a:ext uri="{FF2B5EF4-FFF2-40B4-BE49-F238E27FC236}">
                <a16:creationId xmlns:a16="http://schemas.microsoft.com/office/drawing/2014/main" id="{A0A2A21F-6A47-4E8F-9B03-DB66F42A42B9}"/>
              </a:ext>
            </a:extLst>
          </p:cNvPr>
          <p:cNvPicPr>
            <a:picLocks noChangeAspect="1"/>
          </p:cNvPicPr>
          <p:nvPr/>
        </p:nvPicPr>
        <p:blipFill>
          <a:blip r:embed="rId9"/>
          <a:stretch>
            <a:fillRect/>
          </a:stretch>
        </p:blipFill>
        <p:spPr>
          <a:xfrm>
            <a:off x="1252092" y="5572750"/>
            <a:ext cx="2554445"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Rectangle: Rounded Corners 17">
            <a:extLst>
              <a:ext uri="{FF2B5EF4-FFF2-40B4-BE49-F238E27FC236}">
                <a16:creationId xmlns:a16="http://schemas.microsoft.com/office/drawing/2014/main" id="{DC4454BE-C69E-1194-EF4E-B6D6A48C8552}"/>
              </a:ext>
            </a:extLst>
          </p:cNvPr>
          <p:cNvSpPr/>
          <p:nvPr/>
        </p:nvSpPr>
        <p:spPr>
          <a:xfrm>
            <a:off x="730034"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danh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tướng</a:t>
            </a:r>
            <a:endParaRPr lang="en-US" sz="4000" b="1" dirty="0">
              <a:solidFill>
                <a:schemeClr val="bg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70CB748-0631-0A8C-DF7F-D93A73658D51}"/>
              </a:ext>
            </a:extLst>
          </p:cNvPr>
          <p:cNvSpPr/>
          <p:nvPr/>
        </p:nvSpPr>
        <p:spPr>
          <a:xfrm>
            <a:off x="4451211"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ambria" panose="02040503050406030204" pitchFamily="18" charset="0"/>
                <a:ea typeface="Cambria" panose="02040503050406030204" pitchFamily="18" charset="0"/>
              </a:rPr>
              <a:t>song </a:t>
            </a:r>
            <a:r>
              <a:rPr lang="en-US" sz="4000" b="1" dirty="0" err="1">
                <a:solidFill>
                  <a:schemeClr val="bg1"/>
                </a:solidFill>
                <a:latin typeface="Cambria" panose="02040503050406030204" pitchFamily="18" charset="0"/>
                <a:ea typeface="Cambria" panose="02040503050406030204" pitchFamily="18" charset="0"/>
              </a:rPr>
              <a:t>toàn</a:t>
            </a:r>
            <a:endParaRPr lang="en-US" sz="4000" b="1" dirty="0">
              <a:solidFill>
                <a:schemeClr val="bg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9F82225-AC13-2CFC-0B31-D280FB26D776}"/>
              </a:ext>
            </a:extLst>
          </p:cNvPr>
          <p:cNvSpPr/>
          <p:nvPr/>
        </p:nvSpPr>
        <p:spPr>
          <a:xfrm>
            <a:off x="7902948" y="2270063"/>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đan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sọt</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FD7A861-9714-2E2B-9234-0F049E034147}"/>
              </a:ext>
            </a:extLst>
          </p:cNvPr>
          <p:cNvSpPr/>
          <p:nvPr/>
        </p:nvSpPr>
        <p:spPr>
          <a:xfrm>
            <a:off x="2641797"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binh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thư</a:t>
            </a:r>
            <a:endParaRPr lang="en-US" sz="4000" b="1" dirty="0">
              <a:solidFill>
                <a:schemeClr val="bg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2B42FA5C-42D3-F466-679A-7BEB1DCBC52C}"/>
              </a:ext>
            </a:extLst>
          </p:cNvPr>
          <p:cNvSpPr/>
          <p:nvPr/>
        </p:nvSpPr>
        <p:spPr>
          <a:xfrm>
            <a:off x="6362974"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kiệt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xuất</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DD896A86-BD22-7F2D-8E15-11A82E3AD83D}"/>
              </a:ext>
            </a:extLst>
          </p:cNvPr>
          <p:cNvSpPr/>
          <p:nvPr/>
        </p:nvSpPr>
        <p:spPr>
          <a:xfrm>
            <a:off x="3192051" y="5108430"/>
            <a:ext cx="6168603"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chiến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thắng</a:t>
            </a:r>
            <a:endParaRPr lang="en-US" sz="4000" b="1" dirty="0">
              <a:solidFill>
                <a:schemeClr val="bg1"/>
              </a:solidFill>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99166348-F611-4820-4FAE-D00EDB9B3453}"/>
              </a:ext>
            </a:extLst>
          </p:cNvPr>
          <p:cNvPicPr>
            <a:picLocks noChangeAspect="1"/>
          </p:cNvPicPr>
          <p:nvPr/>
        </p:nvPicPr>
        <p:blipFill>
          <a:blip r:embed="rId6"/>
          <a:stretch>
            <a:fillRect/>
          </a:stretch>
        </p:blipFill>
        <p:spPr>
          <a:xfrm>
            <a:off x="2600919" y="492659"/>
            <a:ext cx="6511092"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01" y="-424937"/>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925182" y="2250820"/>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Phạm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Ngũ</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Lão</a:t>
            </a:r>
            <a:r>
              <a:rPr lang="en-US" sz="3600" b="1" dirty="0">
                <a:solidFill>
                  <a:schemeClr val="tx1"/>
                </a:solidFill>
                <a:latin typeface="Cambria" panose="02040503050406030204" pitchFamily="18" charset="0"/>
                <a:ea typeface="Cambria" panose="02040503050406030204" pitchFamily="18" charset="0"/>
              </a:rPr>
              <a:t> </a:t>
            </a:r>
          </a:p>
          <a:p>
            <a:pPr algn="ctr"/>
            <a:r>
              <a:rPr lang="en-US" sz="3600" b="1" i="0" dirty="0">
                <a:solidFill>
                  <a:srgbClr val="000000"/>
                </a:solidFill>
                <a:effectLst/>
                <a:latin typeface="Cambria" panose="02040503050406030204" pitchFamily="18" charset="0"/>
                <a:ea typeface="Cambria" panose="02040503050406030204" pitchFamily="18" charset="0"/>
              </a:rPr>
              <a:t> (1255 – 1320): </a:t>
            </a:r>
            <a:r>
              <a:rPr lang="en-US" sz="3600" b="1" dirty="0">
                <a:solidFill>
                  <a:schemeClr val="tx1"/>
                </a:solidFill>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B8673A40-DF8B-A6B9-224D-2BD342357B59}"/>
              </a:ext>
            </a:extLst>
          </p:cNvPr>
          <p:cNvSpPr txBox="1"/>
          <p:nvPr/>
        </p:nvSpPr>
        <p:spPr>
          <a:xfrm>
            <a:off x="567198" y="3616404"/>
            <a:ext cx="5104805" cy="2620636"/>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N</a:t>
            </a:r>
            <a:r>
              <a:rPr lang="vi-VN" sz="4000" b="0" i="0" dirty="0">
                <a:solidFill>
                  <a:srgbClr val="000000"/>
                </a:solidFill>
                <a:effectLst/>
                <a:latin typeface="Cambria" panose="02040503050406030204" pitchFamily="18" charset="0"/>
                <a:ea typeface="Cambria" panose="02040503050406030204" pitchFamily="18" charset="0"/>
              </a:rPr>
              <a:t>gười làng Phù Ủng, huyện Đường Hào, nay thuộc huyện Ấn Thi, tỉnh Hưng Yên.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3356E690-AB3D-5D6C-C408-915D92F3654C}"/>
              </a:ext>
            </a:extLst>
          </p:cNvPr>
          <p:cNvPicPr>
            <a:picLocks noChangeAspect="1"/>
          </p:cNvPicPr>
          <p:nvPr/>
        </p:nvPicPr>
        <p:blipFill rotWithShape="1">
          <a:blip r:embed="rId4"/>
          <a:srcRect l="9793"/>
          <a:stretch/>
        </p:blipFill>
        <p:spPr>
          <a:xfrm>
            <a:off x="5895461" y="1769359"/>
            <a:ext cx="5549307" cy="4467681"/>
          </a:xfrm>
          <a:prstGeom prst="rect">
            <a:avLst/>
          </a:prstGeom>
        </p:spPr>
      </p:pic>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5"/>
          <a:stretch>
            <a:fillRect/>
          </a:stretch>
        </p:blipFill>
        <p:spPr>
          <a:xfrm>
            <a:off x="2309767" y="376859"/>
            <a:ext cx="6724471" cy="1926503"/>
          </a:xfrm>
          <a:prstGeom prst="rect">
            <a:avLst/>
          </a:prstGeom>
        </p:spPr>
      </p:pic>
    </p:spTree>
    <p:extLst>
      <p:ext uri="{BB962C8B-B14F-4D97-AF65-F5344CB8AC3E}">
        <p14:creationId xmlns:p14="http://schemas.microsoft.com/office/powerpoint/2010/main" val="233495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934125" y="1931805"/>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Trần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Hưng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Đạo</a:t>
            </a:r>
            <a:endParaRPr lang="en-US" sz="3600" b="1" dirty="0">
              <a:solidFill>
                <a:schemeClr val="tx1"/>
              </a:solidFill>
              <a:latin typeface="Cambria" panose="02040503050406030204" pitchFamily="18" charset="0"/>
              <a:ea typeface="Cambria" panose="02040503050406030204" pitchFamily="18" charset="0"/>
            </a:endParaRPr>
          </a:p>
          <a:p>
            <a:pPr algn="ctr"/>
            <a:r>
              <a:rPr lang="en-US" sz="3600" b="1" i="0" dirty="0">
                <a:solidFill>
                  <a:srgbClr val="000000"/>
                </a:solidFill>
                <a:effectLst/>
                <a:latin typeface="Cambria" panose="02040503050406030204" pitchFamily="18" charset="0"/>
                <a:ea typeface="Cambria" panose="02040503050406030204" pitchFamily="18" charset="0"/>
              </a:rPr>
              <a:t> (1231 – 1300): </a:t>
            </a:r>
            <a:r>
              <a:rPr lang="en-US" sz="3600" b="1" dirty="0">
                <a:solidFill>
                  <a:schemeClr val="tx1"/>
                </a:solidFill>
                <a:latin typeface="Cambria" panose="02040503050406030204" pitchFamily="18" charset="0"/>
                <a:ea typeface="Cambria" panose="02040503050406030204" pitchFamily="18" charset="0"/>
              </a:rPr>
              <a:t> </a:t>
            </a:r>
          </a:p>
        </p:txBody>
      </p:sp>
      <p:sp>
        <p:nvSpPr>
          <p:cNvPr id="17" name="TextBox 16">
            <a:extLst>
              <a:ext uri="{FF2B5EF4-FFF2-40B4-BE49-F238E27FC236}">
                <a16:creationId xmlns:a16="http://schemas.microsoft.com/office/drawing/2014/main" id="{1FFBAD2C-8E5D-947C-86EE-0927AF4596EE}"/>
              </a:ext>
            </a:extLst>
          </p:cNvPr>
          <p:cNvSpPr txBox="1"/>
          <p:nvPr/>
        </p:nvSpPr>
        <p:spPr>
          <a:xfrm>
            <a:off x="576141" y="3297389"/>
            <a:ext cx="5104805" cy="3170099"/>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T</a:t>
            </a:r>
            <a:r>
              <a:rPr lang="vi-VN" sz="4000" b="0" i="0" dirty="0">
                <a:solidFill>
                  <a:srgbClr val="000000"/>
                </a:solidFill>
                <a:effectLst/>
                <a:latin typeface="Cambria" panose="02040503050406030204" pitchFamily="18" charset="0"/>
                <a:ea typeface="Cambria" panose="02040503050406030204" pitchFamily="18" charset="0"/>
              </a:rPr>
              <a:t>ên thật là Trần Quốc Tuấn, tước hiệu Hưng Đạo Đại Vương, nhà chính trị, nhà quân sự kiệt xuất thời Trần.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2733764" y="407634"/>
            <a:ext cx="6724471" cy="1926503"/>
          </a:xfrm>
          <a:prstGeom prst="rect">
            <a:avLst/>
          </a:prstGeom>
        </p:spPr>
      </p:pic>
      <p:pic>
        <p:nvPicPr>
          <p:cNvPr id="2050" name="Picture 2" descr="Trần Hưng Đạo gác thù riêng, dốc lòng vì nước - HOÀNG THÀNH THĂNG LONG">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838" y="186993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6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Rectangle: Rounded Corners 15">
            <a:extLst>
              <a:ext uri="{FF2B5EF4-FFF2-40B4-BE49-F238E27FC236}">
                <a16:creationId xmlns:a16="http://schemas.microsoft.com/office/drawing/2014/main" id="{AD1ACDBC-7EBA-43C3-B10F-47B03B20F751}"/>
              </a:ext>
            </a:extLst>
          </p:cNvPr>
          <p:cNvSpPr/>
          <p:nvPr/>
        </p:nvSpPr>
        <p:spPr>
          <a:xfrm>
            <a:off x="934125" y="1931806"/>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Binh </a:t>
            </a:r>
            <a:r>
              <a:rPr lang="en-US" sz="3600" b="1" dirty="0" err="1">
                <a:solidFill>
                  <a:schemeClr val="tx1"/>
                </a:solidFill>
                <a:latin typeface="Cambria" panose="02040503050406030204" pitchFamily="18" charset="0"/>
                <a:ea typeface="Cambria" panose="02040503050406030204" pitchFamily="18" charset="0"/>
              </a:rPr>
              <a:t>thư</a:t>
            </a:r>
            <a:r>
              <a:rPr lang="en-US" sz="3600" b="1" dirty="0">
                <a:solidFill>
                  <a:schemeClr val="tx1"/>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AA7E7658-910C-262A-CD26-23AE8145542D}"/>
              </a:ext>
            </a:extLst>
          </p:cNvPr>
          <p:cNvSpPr txBox="1"/>
          <p:nvPr/>
        </p:nvSpPr>
        <p:spPr>
          <a:xfrm>
            <a:off x="3918552" y="2078226"/>
            <a:ext cx="7164566" cy="707886"/>
          </a:xfrm>
          <a:prstGeom prst="rect">
            <a:avLst/>
          </a:prstGeom>
          <a:noFill/>
        </p:spPr>
        <p:txBody>
          <a:bodyPr wrap="square">
            <a:spAutoFit/>
          </a:bodyPr>
          <a:lstStyle/>
          <a:p>
            <a:pPr algn="just"/>
            <a:r>
              <a:rPr lang="en-US" sz="4000" b="0" i="0" dirty="0" err="1">
                <a:solidFill>
                  <a:srgbClr val="000000"/>
                </a:solidFill>
                <a:effectLst/>
                <a:latin typeface="Cambria" panose="02040503050406030204" pitchFamily="18" charset="0"/>
                <a:ea typeface="Cambria" panose="02040503050406030204" pitchFamily="18" charset="0"/>
              </a:rPr>
              <a:t>Sách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thời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cổ</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về</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quân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sự</a:t>
            </a:r>
            <a:r>
              <a:rPr lang="en-US" sz="4000" b="0" i="0" dirty="0">
                <a:solidFill>
                  <a:srgbClr val="000000"/>
                </a:solidFill>
                <a:effectLst/>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8C50129E-3CC1-9C4F-4C16-4A04C87309C4}"/>
              </a:ext>
            </a:extLst>
          </p:cNvPr>
          <p:cNvPicPr>
            <a:picLocks noChangeAspect="1"/>
          </p:cNvPicPr>
          <p:nvPr/>
        </p:nvPicPr>
        <p:blipFill>
          <a:blip r:embed="rId4"/>
          <a:stretch>
            <a:fillRect/>
          </a:stretch>
        </p:blipFill>
        <p:spPr>
          <a:xfrm>
            <a:off x="2774238" y="409225"/>
            <a:ext cx="6724471" cy="1926503"/>
          </a:xfrm>
          <a:prstGeom prst="rect">
            <a:avLst/>
          </a:prstGeom>
        </p:spPr>
      </p:pic>
      <p:sp>
        <p:nvSpPr>
          <p:cNvPr id="19" name="Rectangle: Rounded Corners 18">
            <a:extLst>
              <a:ext uri="{FF2B5EF4-FFF2-40B4-BE49-F238E27FC236}">
                <a16:creationId xmlns:a16="http://schemas.microsoft.com/office/drawing/2014/main" id="{4CD69E63-A754-F389-B1A8-49578CECE494}"/>
              </a:ext>
            </a:extLst>
          </p:cNvPr>
          <p:cNvSpPr/>
          <p:nvPr/>
        </p:nvSpPr>
        <p:spPr>
          <a:xfrm>
            <a:off x="878342" y="3482250"/>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Hiền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tài</a:t>
            </a:r>
            <a:r>
              <a:rPr lang="en-US" sz="3600" b="1" dirty="0">
                <a:solidFill>
                  <a:schemeClr val="tx1"/>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214C25D9-C620-1F58-AED2-FC1200D2C44A}"/>
              </a:ext>
            </a:extLst>
          </p:cNvPr>
          <p:cNvSpPr txBox="1"/>
          <p:nvPr/>
        </p:nvSpPr>
        <p:spPr>
          <a:xfrm>
            <a:off x="3850096" y="3552108"/>
            <a:ext cx="7164566" cy="1323439"/>
          </a:xfrm>
          <a:prstGeom prst="rect">
            <a:avLst/>
          </a:prstGeom>
          <a:noFill/>
        </p:spPr>
        <p:txBody>
          <a:bodyPr wrap="square">
            <a:spAutoFit/>
          </a:bodyPr>
          <a:lstStyle/>
          <a:p>
            <a:pPr algn="just"/>
            <a:r>
              <a:rPr lang="en-US" sz="4000" dirty="0" err="1">
                <a:solidFill>
                  <a:srgbClr val="000000"/>
                </a:solidFill>
                <a:latin typeface="Cambria" panose="02040503050406030204" pitchFamily="18" charset="0"/>
                <a:ea typeface="Cambria" panose="02040503050406030204" pitchFamily="18" charset="0"/>
              </a:rPr>
              <a:t>Người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tài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cao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rộng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có</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đạo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đức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33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757</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#9Slide07 HoneyCream</vt:lpstr>
      <vt:lpstr>Arial</vt:lpstr>
      <vt:lpstr>Calibri</vt:lpstr>
      <vt:lpstr>Calibri Light</vt:lpstr>
      <vt:lpstr>Cambria</vt:lpstr>
      <vt:lpstr>SVN-Ready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Quỳnh Chi Phan</cp:lastModifiedBy>
  <cp:revision>34</cp:revision>
  <dcterms:created xsi:type="dcterms:W3CDTF">2024-01-01T14:04:49Z</dcterms:created>
  <dcterms:modified xsi:type="dcterms:W3CDTF">2026-03-13T07:39:44Z</dcterms:modified>
</cp:coreProperties>
</file>