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60" r:id="rId3"/>
    <p:sldId id="287" r:id="rId4"/>
    <p:sldId id="267" r:id="rId5"/>
    <p:sldId id="268" r:id="rId6"/>
    <p:sldId id="269" r:id="rId7"/>
    <p:sldId id="270" r:id="rId8"/>
    <p:sldId id="271" r:id="rId9"/>
    <p:sldId id="292" r:id="rId10"/>
  </p:sldIdLst>
  <p:sldSz cx="18288000" cy="10287000"/>
  <p:notesSz cx="6858000" cy="9144000"/>
  <p:embeddedFontLst>
    <p:embeddedFont>
      <p:font typeface="Cambria" panose="02040503050406030204" pitchFamily="18" charset="0"/>
      <p:regular r:id="rId11"/>
      <p:bold r:id="rId12"/>
      <p:italic r:id="rId13"/>
      <p:boldItalic r:id="rId14"/>
    </p:embeddedFont>
    <p:embeddedFont>
      <p:font typeface="Cambria Bold" panose="02040803050406030204" pitchFamily="18" charset="0"/>
      <p:bold r:id="rId15"/>
    </p:embeddedFont>
    <p:embeddedFont>
      <p:font typeface="Cambria Bold Italics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EBF"/>
    <a:srgbClr val="E0B667"/>
    <a:srgbClr val="033135"/>
    <a:srgbClr val="85BB9F"/>
    <a:srgbClr val="6B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000" y="-800100"/>
            <a:ext cx="25417859" cy="16404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715000" y="-800100"/>
            <a:ext cx="25417859" cy="164043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448" y="0"/>
            <a:ext cx="18646248" cy="10287000"/>
          </a:xfrm>
          <a:custGeom>
            <a:avLst/>
            <a:gdLst/>
            <a:ahLst/>
            <a:cxnLst/>
            <a:rect l="l" t="t" r="r" b="b"/>
            <a:pathLst>
              <a:path w="14238062" h="10287000">
                <a:moveTo>
                  <a:pt x="0" y="0"/>
                </a:moveTo>
                <a:lnTo>
                  <a:pt x="14238062" y="0"/>
                </a:lnTo>
                <a:lnTo>
                  <a:pt x="142380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9957231">
            <a:off x="13056576" y="5959461"/>
            <a:ext cx="5613557" cy="4448744"/>
          </a:xfrm>
          <a:custGeom>
            <a:avLst/>
            <a:gdLst/>
            <a:ahLst/>
            <a:cxnLst/>
            <a:rect l="l" t="t" r="r" b="b"/>
            <a:pathLst>
              <a:path w="5613557" h="4448744">
                <a:moveTo>
                  <a:pt x="0" y="0"/>
                </a:moveTo>
                <a:lnTo>
                  <a:pt x="5613557" y="0"/>
                </a:lnTo>
                <a:lnTo>
                  <a:pt x="5613557" y="4448744"/>
                </a:lnTo>
                <a:lnTo>
                  <a:pt x="0" y="4448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2570841" y="3004034"/>
            <a:ext cx="6555234" cy="6555234"/>
          </a:xfrm>
          <a:custGeom>
            <a:avLst/>
            <a:gdLst/>
            <a:ahLst/>
            <a:cxnLst/>
            <a:rect l="l" t="t" r="r" b="b"/>
            <a:pathLst>
              <a:path w="6555234" h="6555234">
                <a:moveTo>
                  <a:pt x="6555235" y="0"/>
                </a:moveTo>
                <a:lnTo>
                  <a:pt x="0" y="0"/>
                </a:lnTo>
                <a:lnTo>
                  <a:pt x="0" y="6555234"/>
                </a:lnTo>
                <a:lnTo>
                  <a:pt x="6555235" y="6555234"/>
                </a:lnTo>
                <a:lnTo>
                  <a:pt x="655523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0744" y="1908594"/>
            <a:ext cx="8230246" cy="2712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4140" y="3898039"/>
            <a:ext cx="8516850" cy="17679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4262" y="5822219"/>
            <a:ext cx="3200677" cy="1304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43446" y="13939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34"/>
          <p:cNvSpPr/>
          <p:nvPr/>
        </p:nvSpPr>
        <p:spPr>
          <a:xfrm>
            <a:off x="15208009" y="571500"/>
            <a:ext cx="3104152" cy="519585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424" y="-512519"/>
            <a:ext cx="9438930" cy="37338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809069" y="3238910"/>
            <a:ext cx="139310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Len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Song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Ca,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hòn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7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Sa.</a:t>
            </a:r>
          </a:p>
        </p:txBody>
      </p:sp>
      <p:sp>
        <p:nvSpPr>
          <p:cNvPr id="2" name="AutoShape 34">
            <a:extLst>
              <a:ext uri="{FF2B5EF4-FFF2-40B4-BE49-F238E27FC236}">
                <a16:creationId xmlns:a16="http://schemas.microsoft.com/office/drawing/2014/main" id="{E77CCA62-A8D3-7B8F-865B-DB971C5CFD5B}"/>
              </a:ext>
            </a:extLst>
          </p:cNvPr>
          <p:cNvSpPr/>
          <p:nvPr/>
        </p:nvSpPr>
        <p:spPr>
          <a:xfrm>
            <a:off x="0" y="571500"/>
            <a:ext cx="3104152" cy="519585"/>
          </a:xfrm>
          <a:prstGeom prst="rect">
            <a:avLst/>
          </a:prstGeom>
          <a:solidFill>
            <a:srgbClr val="829B6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8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91390" y="426131"/>
            <a:ext cx="13670149" cy="2632799"/>
          </a:xfrm>
          <a:custGeom>
            <a:avLst/>
            <a:gdLst/>
            <a:ahLst/>
            <a:cxnLst/>
            <a:rect l="l" t="t" r="r" b="b"/>
            <a:pathLst>
              <a:path w="13670149" h="2632799">
                <a:moveTo>
                  <a:pt x="0" y="0"/>
                </a:moveTo>
                <a:lnTo>
                  <a:pt x="13670148" y="0"/>
                </a:lnTo>
                <a:lnTo>
                  <a:pt x="13670148" y="2632799"/>
                </a:lnTo>
                <a:lnTo>
                  <a:pt x="0" y="26327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866" b="-28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568794" y="913856"/>
            <a:ext cx="1261533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 Ở khổ thơ đầu, điều gì gây bất ngờ với mọi người khi đến Trường Sa?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67000" y="4623640"/>
            <a:ext cx="13670148" cy="1753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Cambria Bold"/>
              </a:rPr>
              <a:t>Ở khổ thơ đầu, màu hoa muống biển gây bất ngờ với mọi người khi đến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866" b="-28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156108" y="622110"/>
            <a:ext cx="14413766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 dirty="0">
                <a:solidFill>
                  <a:srgbClr val="FFFFFF"/>
                </a:solidFill>
                <a:latin typeface="Cambria Bold"/>
              </a:rPr>
              <a:t>Em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hiểu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thế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nào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về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hai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dòng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thơ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“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Những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nhà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giàn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giữ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đảo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/ Neo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cả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nhịp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tim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người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"?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Chọn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câu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trả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lời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dưới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đây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hoặc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nêu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ý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kiến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của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em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05201" y="3851004"/>
            <a:ext cx="14064674" cy="5492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27432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thấu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hiểu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nguy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phải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đầu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xúc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lo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ra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thăm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dành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thiết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đối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với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quê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866" b="-28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755587" y="622110"/>
            <a:ext cx="12879101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Theo em, nhà thơ muốn nói gì qua hình ảnh “Đoá san hô kiêu hãnh/ Vẫn nở hoa bốn mùa”?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6771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182880" tIns="0" rIns="18288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Theo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thơ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muốn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nói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về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thầm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lặng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sĩ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Họ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luôn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hào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mỏi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quản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ngày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đêm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đóa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hô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dù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ở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trong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khó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kiêu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vươn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lên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nở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đẽ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suốt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mùa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466889" y="498069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866" b="-28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5859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sẵn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sàng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tuổi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xuân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tươi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thậm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chí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từng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cuộc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ấm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no,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289747" y="664335"/>
            <a:ext cx="1064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cảm nghĩ của em về người lính đảo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241038" y="923955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866" b="-28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674275" y="3938155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857366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8" y="0"/>
                </a:lnTo>
                <a:lnTo>
                  <a:pt x="5935898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990490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 rot="-330975">
            <a:off x="13673258" y="4677341"/>
            <a:ext cx="4256588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C. Những người thầm lặng bảo vệ biển trời Tổ quốc đáng được tôn vinh.</a:t>
            </a:r>
          </a:p>
        </p:txBody>
      </p:sp>
      <p:sp>
        <p:nvSpPr>
          <p:cNvPr id="12" name="TextBox 12"/>
          <p:cNvSpPr txBox="1"/>
          <p:nvPr/>
        </p:nvSpPr>
        <p:spPr>
          <a:xfrm rot="-431405">
            <a:off x="8509889" y="4735749"/>
            <a:ext cx="4259042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B. Những tên đảo, tên người ở Trường Sa góp phần làm nền Tổ quốc vẹn toàn.</a:t>
            </a:r>
          </a:p>
        </p:txBody>
      </p:sp>
      <p:sp>
        <p:nvSpPr>
          <p:cNvPr id="13" name="TextBox 13"/>
          <p:cNvSpPr txBox="1"/>
          <p:nvPr/>
        </p:nvSpPr>
        <p:spPr>
          <a:xfrm rot="-318109">
            <a:off x="3166760" y="5073447"/>
            <a:ext cx="4211084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A. Quần đảo Trường Sa thuộc chủ quyền thiêng liêng của Tổ quốc ta.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95360" y="995565"/>
            <a:ext cx="118228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 của khổ thơ cuối là gì? Em chọn ý nào dưới đây? Vì sao?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6EB57B-8308-9085-52B1-0A06F1491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FA03A2F-D3CB-9396-41A7-1FDF9A9B9211}"/>
              </a:ext>
            </a:extLst>
          </p:cNvPr>
          <p:cNvSpPr txBox="1"/>
          <p:nvPr/>
        </p:nvSpPr>
        <p:spPr>
          <a:xfrm>
            <a:off x="1676400" y="2552700"/>
            <a:ext cx="155448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  <a:p>
            <a:pPr algn="just"/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9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900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9000">
                <a:latin typeface="Times New Roman" panose="02020603050405020304" pitchFamily="18" charset="0"/>
                <a:cs typeface="Times New Roman" panose="02020603050405020304" pitchFamily="18" charset="0"/>
              </a:rPr>
              <a:t> đảo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9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877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443</Words>
  <Application>Microsoft Office PowerPoint</Application>
  <PresentationFormat>Custom</PresentationFormat>
  <Paragraphs>17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Cambria Bold</vt:lpstr>
      <vt:lpstr>Times New Roman</vt:lpstr>
      <vt:lpstr>Cambria</vt:lpstr>
      <vt:lpstr>Cambria Bold Italics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T23_Doc_CamxucTruongSa</dc:title>
  <cp:lastModifiedBy>Quỳnh Chi Phan</cp:lastModifiedBy>
  <cp:revision>57</cp:revision>
  <dcterms:created xsi:type="dcterms:W3CDTF">2006-08-16T00:00:00Z</dcterms:created>
  <dcterms:modified xsi:type="dcterms:W3CDTF">2026-03-04T05:02:22Z</dcterms:modified>
  <dc:identifier>DAF54P7iz90</dc:identifier>
</cp:coreProperties>
</file>