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07" r:id="rId3"/>
    <p:sldId id="271" r:id="rId4"/>
    <p:sldId id="311" r:id="rId5"/>
    <p:sldId id="316" r:id="rId6"/>
    <p:sldId id="318" r:id="rId7"/>
    <p:sldId id="319" r:id="rId8"/>
    <p:sldId id="3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5" d="100"/>
          <a:sy n="65" d="100"/>
        </p:scale>
        <p:origin x="6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BC711-47AB-4095-B327-EB8DF21CCFF2}"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20B5B-3C94-4AB9-B689-2314E99BA732}" type="slidenum">
              <a:rPr lang="en-US" smtClean="0"/>
              <a:t>‹#›</a:t>
            </a:fld>
            <a:endParaRPr lang="en-US"/>
          </a:p>
        </p:txBody>
      </p:sp>
    </p:spTree>
    <p:extLst>
      <p:ext uri="{BB962C8B-B14F-4D97-AF65-F5344CB8AC3E}">
        <p14:creationId xmlns:p14="http://schemas.microsoft.com/office/powerpoint/2010/main" val="241598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Bài thơ </a:t>
            </a:r>
            <a:r>
              <a:rPr lang="vi-VN" sz="1800" i="1" dirty="0">
                <a:effectLst/>
                <a:latin typeface="Times New Roman" panose="02020603050405020304" pitchFamily="18" charset="0"/>
                <a:ea typeface="Times New Roman" panose="02020603050405020304" pitchFamily="18" charset="0"/>
              </a:rPr>
              <a:t>Tiếng ru</a:t>
            </a:r>
            <a:r>
              <a:rPr lang="vi-VN" sz="1800" dirty="0">
                <a:effectLst/>
                <a:latin typeface="Times New Roman" panose="02020603050405020304" pitchFamily="18" charset="0"/>
                <a:ea typeface="Times New Roman" panose="02020603050405020304" pitchFamily="18" charset="0"/>
              </a:rPr>
              <a:t> sẽ giúp các em hiểu được những lời tâm tình, khuyên nhủ cùng những mong ước của cha mẹ dành cho con cái.</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161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440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476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123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4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565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037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4973-E4A0-4762-B8BE-B62F0575E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870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37619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53092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33974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666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994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340518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3170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573831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872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57700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34437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34129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1865F34-D3E2-4733-8053-A6C410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5068"/>
            <a:ext cx="5047013" cy="5047013"/>
          </a:xfrm>
          <a:prstGeom prst="rect">
            <a:avLst/>
          </a:prstGeom>
        </p:spPr>
      </p:pic>
      <p:pic>
        <p:nvPicPr>
          <p:cNvPr id="2" name="Picture 1">
            <a:extLst>
              <a:ext uri="{FF2B5EF4-FFF2-40B4-BE49-F238E27FC236}">
                <a16:creationId xmlns:a16="http://schemas.microsoft.com/office/drawing/2014/main" id="{07DC43E7-E4CC-C90A-F3D7-7C4ECD0ECBB4}"/>
              </a:ext>
            </a:extLst>
          </p:cNvPr>
          <p:cNvPicPr>
            <a:picLocks noChangeAspect="1"/>
          </p:cNvPicPr>
          <p:nvPr/>
        </p:nvPicPr>
        <p:blipFill>
          <a:blip r:embed="rId4"/>
          <a:stretch>
            <a:fillRect/>
          </a:stretch>
        </p:blipFill>
        <p:spPr>
          <a:xfrm>
            <a:off x="668810" y="-212138"/>
            <a:ext cx="4514916" cy="2050463"/>
          </a:xfrm>
          <a:prstGeom prst="rect">
            <a:avLst/>
          </a:prstGeom>
        </p:spPr>
      </p:pic>
      <p:pic>
        <p:nvPicPr>
          <p:cNvPr id="7" name="Picture 6">
            <a:extLst>
              <a:ext uri="{FF2B5EF4-FFF2-40B4-BE49-F238E27FC236}">
                <a16:creationId xmlns:a16="http://schemas.microsoft.com/office/drawing/2014/main" id="{DD383C87-97E4-DEA2-C56C-56CBAEE16EBE}"/>
              </a:ext>
            </a:extLst>
          </p:cNvPr>
          <p:cNvPicPr>
            <a:picLocks noChangeAspect="1"/>
          </p:cNvPicPr>
          <p:nvPr/>
        </p:nvPicPr>
        <p:blipFill>
          <a:blip r:embed="rId5"/>
          <a:stretch>
            <a:fillRect/>
          </a:stretch>
        </p:blipFill>
        <p:spPr>
          <a:xfrm>
            <a:off x="3517003" y="1584387"/>
            <a:ext cx="8967993" cy="4432176"/>
          </a:xfrm>
          <a:prstGeom prst="rect">
            <a:avLst/>
          </a:prstGeom>
        </p:spPr>
      </p:pic>
      <p:pic>
        <p:nvPicPr>
          <p:cNvPr id="10" name="Picture 9">
            <a:extLst>
              <a:ext uri="{FF2B5EF4-FFF2-40B4-BE49-F238E27FC236}">
                <a16:creationId xmlns:a16="http://schemas.microsoft.com/office/drawing/2014/main" id="{ECB231EC-C677-8EC6-F685-F08FA4149A07}"/>
              </a:ext>
            </a:extLst>
          </p:cNvPr>
          <p:cNvPicPr>
            <a:picLocks noChangeAspect="1"/>
          </p:cNvPicPr>
          <p:nvPr/>
        </p:nvPicPr>
        <p:blipFill>
          <a:blip r:embed="rId6"/>
          <a:stretch>
            <a:fillRect/>
          </a:stretch>
        </p:blipFill>
        <p:spPr>
          <a:xfrm>
            <a:off x="5870210" y="918496"/>
            <a:ext cx="5480779" cy="2182557"/>
          </a:xfrm>
          <a:prstGeom prst="rect">
            <a:avLst/>
          </a:prstGeom>
        </p:spPr>
      </p:pic>
    </p:spTree>
    <p:extLst>
      <p:ext uri="{BB962C8B-B14F-4D97-AF65-F5344CB8AC3E}">
        <p14:creationId xmlns:p14="http://schemas.microsoft.com/office/powerpoint/2010/main" val="1375190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8C6C7-02E5-4918-74DC-799F51ECDDBC}"/>
              </a:ext>
            </a:extLst>
          </p:cNvPr>
          <p:cNvPicPr>
            <a:picLocks noChangeAspect="1"/>
          </p:cNvPicPr>
          <p:nvPr/>
        </p:nvPicPr>
        <p:blipFill>
          <a:blip r:embed="rId3"/>
          <a:srcRect/>
          <a:stretch>
            <a:fillRect/>
          </a:stretch>
        </p:blipFill>
        <p:spPr>
          <a:xfrm>
            <a:off x="6821202" y="37753"/>
            <a:ext cx="5020086" cy="1524851"/>
          </a:xfrm>
          <a:prstGeom prst="rect">
            <a:avLst/>
          </a:prstGeom>
        </p:spPr>
      </p:pic>
      <p:pic>
        <p:nvPicPr>
          <p:cNvPr id="8" name="Picture 7">
            <a:extLst>
              <a:ext uri="{FF2B5EF4-FFF2-40B4-BE49-F238E27FC236}">
                <a16:creationId xmlns:a16="http://schemas.microsoft.com/office/drawing/2014/main" id="{2B8C1FD4-BCA2-48FB-308D-310080C1E980}"/>
              </a:ext>
            </a:extLst>
          </p:cNvPr>
          <p:cNvPicPr>
            <a:picLocks noChangeAspect="1"/>
          </p:cNvPicPr>
          <p:nvPr/>
        </p:nvPicPr>
        <p:blipFill>
          <a:blip r:embed="rId3"/>
          <a:srcRect/>
          <a:stretch>
            <a:fillRect/>
          </a:stretch>
        </p:blipFill>
        <p:spPr>
          <a:xfrm>
            <a:off x="2582774" y="4905114"/>
            <a:ext cx="3819621" cy="1160210"/>
          </a:xfrm>
          <a:prstGeom prst="rect">
            <a:avLst/>
          </a:prstGeom>
        </p:spPr>
      </p:pic>
      <p:pic>
        <p:nvPicPr>
          <p:cNvPr id="9" name="Picture 12">
            <a:extLst>
              <a:ext uri="{FF2B5EF4-FFF2-40B4-BE49-F238E27FC236}">
                <a16:creationId xmlns:a16="http://schemas.microsoft.com/office/drawing/2014/main" id="{B69B56CA-F1D6-8BF7-1376-402E9322F745}"/>
              </a:ext>
            </a:extLst>
          </p:cNvPr>
          <p:cNvPicPr>
            <a:picLocks noChangeAspect="1"/>
          </p:cNvPicPr>
          <p:nvPr/>
        </p:nvPicPr>
        <p:blipFill>
          <a:blip r:embed="rId4"/>
          <a:srcRect/>
          <a:stretch>
            <a:fillRect/>
          </a:stretch>
        </p:blipFill>
        <p:spPr>
          <a:xfrm>
            <a:off x="3492783" y="117973"/>
            <a:ext cx="7190563" cy="6858000"/>
          </a:xfrm>
          <a:prstGeom prst="rect">
            <a:avLst/>
          </a:prstGeom>
        </p:spPr>
      </p:pic>
      <p:pic>
        <p:nvPicPr>
          <p:cNvPr id="10" name="Picture 14">
            <a:extLst>
              <a:ext uri="{FF2B5EF4-FFF2-40B4-BE49-F238E27FC236}">
                <a16:creationId xmlns:a16="http://schemas.microsoft.com/office/drawing/2014/main" id="{5042B4E6-39BD-1CE8-D0AB-2C3EAC0DE7C9}"/>
              </a:ext>
            </a:extLst>
          </p:cNvPr>
          <p:cNvPicPr>
            <a:picLocks noChangeAspect="1"/>
          </p:cNvPicPr>
          <p:nvPr/>
        </p:nvPicPr>
        <p:blipFill>
          <a:blip r:embed="rId5"/>
          <a:srcRect/>
          <a:stretch>
            <a:fillRect/>
          </a:stretch>
        </p:blipFill>
        <p:spPr>
          <a:xfrm>
            <a:off x="6465201" y="-1061817"/>
            <a:ext cx="7190563" cy="6858000"/>
          </a:xfrm>
          <a:prstGeom prst="rect">
            <a:avLst/>
          </a:prstGeom>
        </p:spPr>
      </p:pic>
      <p:grpSp>
        <p:nvGrpSpPr>
          <p:cNvPr id="11" name="Group 10">
            <a:extLst>
              <a:ext uri="{FF2B5EF4-FFF2-40B4-BE49-F238E27FC236}">
                <a16:creationId xmlns:a16="http://schemas.microsoft.com/office/drawing/2014/main" id="{A427EF39-75D6-D875-D922-7A085E328021}"/>
              </a:ext>
            </a:extLst>
          </p:cNvPr>
          <p:cNvGrpSpPr/>
          <p:nvPr/>
        </p:nvGrpSpPr>
        <p:grpSpPr>
          <a:xfrm>
            <a:off x="1940307" y="-402849"/>
            <a:ext cx="8116789" cy="2773909"/>
            <a:chOff x="1563554" y="-14377"/>
            <a:chExt cx="9458111" cy="3318082"/>
          </a:xfrm>
        </p:grpSpPr>
        <p:pic>
          <p:nvPicPr>
            <p:cNvPr id="12" name="图片 5" descr="黑暗里有星球&#10;&#10;中度可信度描述已自动生成">
              <a:extLst>
                <a:ext uri="{FF2B5EF4-FFF2-40B4-BE49-F238E27FC236}">
                  <a16:creationId xmlns:a16="http://schemas.microsoft.com/office/drawing/2014/main" id="{7D7493A4-8586-9B92-9F3A-C1837CC485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13" name="Rectangle 12">
              <a:extLst>
                <a:ext uri="{FF2B5EF4-FFF2-40B4-BE49-F238E27FC236}">
                  <a16:creationId xmlns:a16="http://schemas.microsoft.com/office/drawing/2014/main" id="{72EE2445-348A-662B-2330-1CDA25EFB06B}"/>
                </a:ext>
              </a:extLst>
            </p:cNvPr>
            <p:cNvSpPr/>
            <p:nvPr/>
          </p:nvSpPr>
          <p:spPr>
            <a:xfrm>
              <a:off x="2211239" y="1063140"/>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câu</a:t>
              </a:r>
              <a:endPar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4" name="图片 3">
            <a:extLst>
              <a:ext uri="{FF2B5EF4-FFF2-40B4-BE49-F238E27FC236}">
                <a16:creationId xmlns:a16="http://schemas.microsoft.com/office/drawing/2014/main" id="{A6A53B65-E941-1143-E782-C05C05E280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588222" y="2044756"/>
            <a:ext cx="13294129" cy="4813244"/>
          </a:xfrm>
          <a:prstGeom prst="rect">
            <a:avLst/>
          </a:prstGeom>
        </p:spPr>
      </p:pic>
      <p:sp>
        <p:nvSpPr>
          <p:cNvPr id="15" name="TextBox 14">
            <a:extLst>
              <a:ext uri="{FF2B5EF4-FFF2-40B4-BE49-F238E27FC236}">
                <a16:creationId xmlns:a16="http://schemas.microsoft.com/office/drawing/2014/main" id="{4BA02524-5A0E-D18B-FC6A-D4D6B3045BC2}"/>
              </a:ext>
            </a:extLst>
          </p:cNvPr>
          <p:cNvSpPr txBox="1"/>
          <p:nvPr/>
        </p:nvSpPr>
        <p:spPr>
          <a:xfrm>
            <a:off x="2438400" y="3577134"/>
            <a:ext cx="8138160" cy="1077218"/>
          </a:xfrm>
          <a:prstGeom prst="rect">
            <a:avLst/>
          </a:prstGeom>
          <a:noFill/>
        </p:spPr>
        <p:txBody>
          <a:bodyPr wrap="square" rtlCol="0">
            <a:spAutoFit/>
          </a:bodyPr>
          <a:lstStyle/>
          <a:p>
            <a:r>
              <a:rPr lang="vi-VN" sz="3200" b="1" i="1" dirty="0">
                <a:latin typeface="Cambria" panose="02040503050406030204" pitchFamily="18" charset="0"/>
                <a:ea typeface="Cambria" panose="02040503050406030204" pitchFamily="18" charset="0"/>
              </a:rPr>
              <a:t>Một người </a:t>
            </a:r>
            <a:r>
              <a:rPr lang="vi-VN" sz="3200" b="1" i="1" dirty="0">
                <a:solidFill>
                  <a:srgbClr val="FF0000"/>
                </a:solidFill>
                <a:latin typeface="Cambria" panose="02040503050406030204" pitchFamily="18" charset="0"/>
                <a:ea typeface="Cambria" panose="02040503050406030204" pitchFamily="18" charset="0"/>
              </a:rPr>
              <a:t>/</a:t>
            </a:r>
            <a:r>
              <a:rPr lang="vi-VN" sz="3200" b="1" i="1" dirty="0">
                <a:latin typeface="Cambria" panose="02040503050406030204" pitchFamily="18" charset="0"/>
                <a:ea typeface="Cambria" panose="02040503050406030204" pitchFamily="18" charset="0"/>
              </a:rPr>
              <a:t>- đâu phải trần gian?/</a:t>
            </a:r>
          </a:p>
          <a:p>
            <a:r>
              <a:rPr lang="vi-VN" sz="3200" b="1" i="1" dirty="0">
                <a:latin typeface="Cambria" panose="02040503050406030204" pitchFamily="18" charset="0"/>
                <a:ea typeface="Cambria" panose="02040503050406030204" pitchFamily="18" charset="0"/>
              </a:rPr>
              <a:t>Sống chăng,</a:t>
            </a:r>
            <a:r>
              <a:rPr lang="vi-VN" sz="3200" b="1" i="1" dirty="0">
                <a:solidFill>
                  <a:srgbClr val="FF0000"/>
                </a:solidFill>
                <a:latin typeface="Cambria" panose="02040503050406030204" pitchFamily="18" charset="0"/>
                <a:ea typeface="Cambria" panose="02040503050406030204" pitchFamily="18" charset="0"/>
              </a:rPr>
              <a:t>/</a:t>
            </a:r>
            <a:r>
              <a:rPr lang="vi-VN" sz="3200" b="1" i="1" dirty="0">
                <a:latin typeface="Cambria" panose="02040503050406030204" pitchFamily="18" charset="0"/>
                <a:ea typeface="Cambria" panose="02040503050406030204" pitchFamily="18" charset="0"/>
              </a:rPr>
              <a:t> một đốm lửa tàn mà thôi!</a:t>
            </a:r>
            <a:r>
              <a:rPr lang="vi-VN" sz="3200" b="1" i="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55311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733B70-1FC2-30E8-E0A8-30427F2C420B}"/>
              </a:ext>
            </a:extLst>
          </p:cNvPr>
          <p:cNvSpPr/>
          <p:nvPr/>
        </p:nvSpPr>
        <p:spPr>
          <a:xfrm>
            <a:off x="1874837" y="1938647"/>
            <a:ext cx="8382000" cy="584775"/>
          </a:xfrm>
          <a:prstGeom prst="rect">
            <a:avLst/>
          </a:prstGeom>
        </p:spPr>
        <p:txBody>
          <a:bodyPr wrap="square">
            <a:spAutoFit/>
          </a:bodyPr>
          <a:lstStyle/>
          <a:p>
            <a:pPr algn="ctr" defTabSz="609630"/>
            <a:r>
              <a:rPr lang="en-GB" sz="3200" b="1" dirty="0" err="1">
                <a:solidFill>
                  <a:prstClr val="white"/>
                </a:solidFill>
                <a:latin typeface="Cambria" panose="02040503050406030204" pitchFamily="18" charset="0"/>
                <a:ea typeface="Cambria" panose="02040503050406030204" pitchFamily="18" charset="0"/>
              </a:rPr>
              <a:t>Thảo</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luận</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nhóm</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đôi</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trả</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lời</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các</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câu</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hỏi</a:t>
            </a:r>
            <a:r>
              <a:rPr lang="en-GB" sz="3200" b="1" dirty="0">
                <a:solidFill>
                  <a:prstClr val="white"/>
                </a:solidFill>
                <a:latin typeface="Cambria" panose="02040503050406030204" pitchFamily="18" charset="0"/>
                <a:ea typeface="Cambria" panose="02040503050406030204" pitchFamily="18" charset="0"/>
              </a:rPr>
              <a:t> </a:t>
            </a:r>
            <a:r>
              <a:rPr lang="en-GB" sz="3200" b="1" dirty="0" err="1">
                <a:solidFill>
                  <a:prstClr val="white"/>
                </a:solidFill>
                <a:latin typeface="Cambria" panose="02040503050406030204" pitchFamily="18" charset="0"/>
                <a:ea typeface="Cambria" panose="02040503050406030204" pitchFamily="18" charset="0"/>
              </a:rPr>
              <a:t>sau</a:t>
            </a:r>
            <a:r>
              <a:rPr lang="en-GB" sz="3200" b="1" dirty="0">
                <a:solidFill>
                  <a:prstClr val="white"/>
                </a:solidFill>
                <a:latin typeface="Cambria" panose="02040503050406030204" pitchFamily="18" charset="0"/>
                <a:ea typeface="Cambria" panose="02040503050406030204" pitchFamily="18" charset="0"/>
              </a:rPr>
              <a:t>:</a:t>
            </a:r>
            <a:endParaRPr lang="en-GB" sz="1600" b="1" dirty="0">
              <a:solidFill>
                <a:prstClr val="white"/>
              </a:solidFill>
              <a:latin typeface="Calibri"/>
            </a:endParaRPr>
          </a:p>
        </p:txBody>
      </p:sp>
      <p:sp>
        <p:nvSpPr>
          <p:cNvPr id="4" name="Rectangle 3">
            <a:extLst>
              <a:ext uri="{FF2B5EF4-FFF2-40B4-BE49-F238E27FC236}">
                <a16:creationId xmlns:a16="http://schemas.microsoft.com/office/drawing/2014/main" id="{C3C5B5E7-C6E3-4226-D49F-0ED15FDC512E}"/>
              </a:ext>
            </a:extLst>
          </p:cNvPr>
          <p:cNvSpPr/>
          <p:nvPr/>
        </p:nvSpPr>
        <p:spPr>
          <a:xfrm>
            <a:off x="1753092" y="4502881"/>
            <a:ext cx="9265920" cy="3970318"/>
          </a:xfrm>
          <a:prstGeom prst="rect">
            <a:avLst/>
          </a:prstGeom>
        </p:spPr>
        <p:txBody>
          <a:bodyPr wrap="square">
            <a:spAutoFit/>
          </a:bodyPr>
          <a:lstStyle/>
          <a:p>
            <a:pPr marL="514350" indent="-514350" defTabSz="609630">
              <a:buAutoNum type="arabicPeriod"/>
            </a:pPr>
            <a:r>
              <a:rPr lang="vi-VN" sz="2800" b="1" i="1" dirty="0">
                <a:solidFill>
                  <a:schemeClr val="bg1"/>
                </a:solidFill>
                <a:latin typeface="Cambria" panose="02040503050406030204" pitchFamily="18" charset="0"/>
                <a:ea typeface="Cambria" panose="02040503050406030204" pitchFamily="18" charset="0"/>
              </a:rPr>
              <a:t>Bài thơ là lời của ai, nói với ai? Từ ngữ nào cho em biết điều đó?</a:t>
            </a:r>
            <a:endParaRPr lang="en-US" sz="2800" b="1" i="1" dirty="0">
              <a:solidFill>
                <a:schemeClr val="bg1"/>
              </a:solidFill>
              <a:latin typeface="Cambria" panose="02040503050406030204" pitchFamily="18" charset="0"/>
              <a:ea typeface="Cambria" panose="02040503050406030204" pitchFamily="18" charset="0"/>
            </a:endParaRPr>
          </a:p>
          <a:p>
            <a:r>
              <a:rPr lang="vi-VN" sz="2800" b="1" i="1" dirty="0">
                <a:solidFill>
                  <a:schemeClr val="bg1"/>
                </a:solidFill>
                <a:latin typeface="Cambria" panose="02040503050406030204" pitchFamily="18" charset="0"/>
                <a:ea typeface="Cambria" panose="02040503050406030204" pitchFamily="18" charset="0"/>
              </a:rPr>
              <a:t>2. Khổ thơ đầu khuyên chúng ta điều gì? Tìm câu trả lời đúng.</a:t>
            </a:r>
          </a:p>
          <a:p>
            <a:r>
              <a:rPr lang="vi-VN" sz="2800" dirty="0">
                <a:solidFill>
                  <a:schemeClr val="bg1"/>
                </a:solidFill>
                <a:latin typeface="Cambria" panose="02040503050406030204" pitchFamily="18" charset="0"/>
                <a:ea typeface="Cambria" panose="02040503050406030204" pitchFamily="18" charset="0"/>
              </a:rPr>
              <a:t>A. Cần phải sống chan hoà với thiên nhiên.</a:t>
            </a:r>
          </a:p>
          <a:p>
            <a:r>
              <a:rPr lang="vi-VN" sz="2800" dirty="0">
                <a:solidFill>
                  <a:schemeClr val="bg1"/>
                </a:solidFill>
                <a:latin typeface="Cambria" panose="02040503050406030204" pitchFamily="18" charset="0"/>
                <a:ea typeface="Cambria" panose="02040503050406030204" pitchFamily="18" charset="0"/>
              </a:rPr>
              <a:t>B. Cần phải biết bảo vệ môi trường sống của mình.</a:t>
            </a:r>
          </a:p>
          <a:p>
            <a:r>
              <a:rPr lang="vi-VN" sz="2800" dirty="0">
                <a:solidFill>
                  <a:schemeClr val="bg1"/>
                </a:solidFill>
                <a:latin typeface="Cambria" panose="02040503050406030204" pitchFamily="18" charset="0"/>
                <a:ea typeface="Cambria" panose="02040503050406030204" pitchFamily="18" charset="0"/>
              </a:rPr>
              <a:t>C. Cần phải biết yêu thương các loài vật.</a:t>
            </a:r>
          </a:p>
          <a:p>
            <a:r>
              <a:rPr lang="vi-VN" sz="2800" dirty="0">
                <a:solidFill>
                  <a:schemeClr val="bg1"/>
                </a:solidFill>
                <a:latin typeface="Cambria" panose="02040503050406030204" pitchFamily="18" charset="0"/>
                <a:ea typeface="Cambria" panose="02040503050406030204" pitchFamily="18" charset="0"/>
              </a:rPr>
              <a:t>D. Cần phải gắn bó với cộng đồng, yêu thương mọi người.</a:t>
            </a:r>
          </a:p>
          <a:p>
            <a:pPr defTabSz="609630"/>
            <a:endParaRPr lang="vi-VN" sz="2800" i="1" dirty="0">
              <a:solidFill>
                <a:schemeClr val="bg1"/>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D47AA1E-E948-2A6F-DEE2-1FA84DEF6212}"/>
              </a:ext>
            </a:extLst>
          </p:cNvPr>
          <p:cNvPicPr>
            <a:picLocks noChangeAspect="1"/>
          </p:cNvPicPr>
          <p:nvPr/>
        </p:nvPicPr>
        <p:blipFill>
          <a:blip r:embed="rId3"/>
          <a:stretch>
            <a:fillRect/>
          </a:stretch>
        </p:blipFill>
        <p:spPr>
          <a:xfrm>
            <a:off x="2029228" y="310623"/>
            <a:ext cx="7486537" cy="1186791"/>
          </a:xfrm>
          <a:prstGeom prst="rect">
            <a:avLst/>
          </a:prstGeom>
        </p:spPr>
      </p:pic>
      <p:grpSp>
        <p:nvGrpSpPr>
          <p:cNvPr id="6" name="Group 5">
            <a:extLst>
              <a:ext uri="{FF2B5EF4-FFF2-40B4-BE49-F238E27FC236}">
                <a16:creationId xmlns:a16="http://schemas.microsoft.com/office/drawing/2014/main" id="{F097AC33-3305-96FC-A9C6-8ED5A1421328}"/>
              </a:ext>
            </a:extLst>
          </p:cNvPr>
          <p:cNvGrpSpPr/>
          <p:nvPr/>
        </p:nvGrpSpPr>
        <p:grpSpPr>
          <a:xfrm>
            <a:off x="468713" y="1445091"/>
            <a:ext cx="11028575" cy="5089282"/>
            <a:chOff x="921554" y="1840690"/>
            <a:chExt cx="11028575" cy="3947071"/>
          </a:xfrm>
        </p:grpSpPr>
        <p:grpSp>
          <p:nvGrpSpPr>
            <p:cNvPr id="7" name="Group 4">
              <a:extLst>
                <a:ext uri="{FF2B5EF4-FFF2-40B4-BE49-F238E27FC236}">
                  <a16:creationId xmlns:a16="http://schemas.microsoft.com/office/drawing/2014/main" id="{613FA9F3-68B1-C152-E40B-57E6092C7509}"/>
                </a:ext>
              </a:extLst>
            </p:cNvPr>
            <p:cNvGrpSpPr/>
            <p:nvPr/>
          </p:nvGrpSpPr>
          <p:grpSpPr>
            <a:xfrm>
              <a:off x="921554" y="2256650"/>
              <a:ext cx="11028575" cy="3531111"/>
              <a:chOff x="0" y="-147469"/>
              <a:chExt cx="1309636" cy="1126201"/>
            </a:xfrm>
          </p:grpSpPr>
          <p:sp>
            <p:nvSpPr>
              <p:cNvPr id="12" name="Freeform 5">
                <a:extLst>
                  <a:ext uri="{FF2B5EF4-FFF2-40B4-BE49-F238E27FC236}">
                    <a16:creationId xmlns:a16="http://schemas.microsoft.com/office/drawing/2014/main" id="{068BB790-01DB-C6ED-83CC-F3DE2A0E14B2}"/>
                  </a:ext>
                </a:extLst>
              </p:cNvPr>
              <p:cNvSpPr/>
              <p:nvPr/>
            </p:nvSpPr>
            <p:spPr>
              <a:xfrm>
                <a:off x="0" y="-147469"/>
                <a:ext cx="1309636" cy="1126201"/>
              </a:xfrm>
              <a:custGeom>
                <a:avLst/>
                <a:gdLst/>
                <a:ahLst/>
                <a:cxnLst/>
                <a:rect l="l" t="t" r="r" b="b"/>
                <a:pathLst>
                  <a:path w="1077064" h="1306426">
                    <a:moveTo>
                      <a:pt x="35969" y="0"/>
                    </a:moveTo>
                    <a:lnTo>
                      <a:pt x="1041095" y="0"/>
                    </a:lnTo>
                    <a:cubicBezTo>
                      <a:pt x="1050635" y="0"/>
                      <a:pt x="1059784" y="3790"/>
                      <a:pt x="1066529" y="10535"/>
                    </a:cubicBezTo>
                    <a:cubicBezTo>
                      <a:pt x="1073275" y="17281"/>
                      <a:pt x="1077064" y="26430"/>
                      <a:pt x="1077064" y="35969"/>
                    </a:cubicBezTo>
                    <a:lnTo>
                      <a:pt x="1077064" y="1270456"/>
                    </a:lnTo>
                    <a:cubicBezTo>
                      <a:pt x="1077064" y="1279996"/>
                      <a:pt x="1073275" y="1289145"/>
                      <a:pt x="1066529" y="1295891"/>
                    </a:cubicBezTo>
                    <a:cubicBezTo>
                      <a:pt x="1059784" y="1302636"/>
                      <a:pt x="1050635" y="1306426"/>
                      <a:pt x="1041095" y="1306426"/>
                    </a:cubicBezTo>
                    <a:lnTo>
                      <a:pt x="35969" y="1306426"/>
                    </a:lnTo>
                    <a:cubicBezTo>
                      <a:pt x="26430" y="1306426"/>
                      <a:pt x="17281" y="1302636"/>
                      <a:pt x="10535" y="1295891"/>
                    </a:cubicBezTo>
                    <a:cubicBezTo>
                      <a:pt x="3790" y="1289145"/>
                      <a:pt x="0" y="1279996"/>
                      <a:pt x="0" y="1270456"/>
                    </a:cubicBezTo>
                    <a:lnTo>
                      <a:pt x="0" y="35969"/>
                    </a:lnTo>
                    <a:cubicBezTo>
                      <a:pt x="0" y="26430"/>
                      <a:pt x="3790" y="17281"/>
                      <a:pt x="10535" y="10535"/>
                    </a:cubicBezTo>
                    <a:cubicBezTo>
                      <a:pt x="17281" y="3790"/>
                      <a:pt x="26430" y="0"/>
                      <a:pt x="35969" y="0"/>
                    </a:cubicBezTo>
                    <a:close/>
                  </a:path>
                </a:pathLst>
              </a:custGeom>
              <a:solidFill>
                <a:schemeClr val="accent4">
                  <a:lumMod val="20000"/>
                  <a:lumOff val="80000"/>
                </a:schemeClr>
              </a:solidFill>
            </p:spPr>
            <p:txBody>
              <a:bodyPr/>
              <a:lstStyle/>
              <a:p>
                <a:endParaRPr lang="en-US"/>
              </a:p>
            </p:txBody>
          </p:sp>
          <p:sp>
            <p:nvSpPr>
              <p:cNvPr id="13" name="TextBox 6">
                <a:extLst>
                  <a:ext uri="{FF2B5EF4-FFF2-40B4-BE49-F238E27FC236}">
                    <a16:creationId xmlns:a16="http://schemas.microsoft.com/office/drawing/2014/main" id="{CFD37330-13BE-6AC8-0A67-59239D65265B}"/>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8" name="Group 7">
              <a:extLst>
                <a:ext uri="{FF2B5EF4-FFF2-40B4-BE49-F238E27FC236}">
                  <a16:creationId xmlns:a16="http://schemas.microsoft.com/office/drawing/2014/main" id="{BA855BA0-835C-7D51-4959-F11FAB937F46}"/>
                </a:ext>
              </a:extLst>
            </p:cNvPr>
            <p:cNvGrpSpPr/>
            <p:nvPr/>
          </p:nvGrpSpPr>
          <p:grpSpPr>
            <a:xfrm>
              <a:off x="5369143" y="1840690"/>
              <a:ext cx="1712390" cy="1323377"/>
              <a:chOff x="400210" y="12735"/>
              <a:chExt cx="812800" cy="746125"/>
            </a:xfrm>
          </p:grpSpPr>
          <p:sp>
            <p:nvSpPr>
              <p:cNvPr id="10" name="Freeform 8">
                <a:extLst>
                  <a:ext uri="{FF2B5EF4-FFF2-40B4-BE49-F238E27FC236}">
                    <a16:creationId xmlns:a16="http://schemas.microsoft.com/office/drawing/2014/main" id="{7C49F906-FC43-1DE6-66BB-46E3AE397785}"/>
                  </a:ext>
                </a:extLst>
              </p:cNvPr>
              <p:cNvSpPr/>
              <p:nvPr/>
            </p:nvSpPr>
            <p:spPr>
              <a:xfrm>
                <a:off x="400210" y="103935"/>
                <a:ext cx="812800" cy="56372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1" name="TextBox 9">
                <a:extLst>
                  <a:ext uri="{FF2B5EF4-FFF2-40B4-BE49-F238E27FC236}">
                    <a16:creationId xmlns:a16="http://schemas.microsoft.com/office/drawing/2014/main" id="{89A19B77-DB8F-FA0E-FA18-546C322C1213}"/>
                  </a:ext>
                </a:extLst>
              </p:cNvPr>
              <p:cNvSpPr txBox="1"/>
              <p:nvPr/>
            </p:nvSpPr>
            <p:spPr>
              <a:xfrm>
                <a:off x="476410" y="12735"/>
                <a:ext cx="660400" cy="746125"/>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a:t>
                </a:r>
              </a:p>
            </p:txBody>
          </p:sp>
        </p:grpSp>
        <p:sp>
          <p:nvSpPr>
            <p:cNvPr id="9" name="Rectangle 8">
              <a:extLst>
                <a:ext uri="{FF2B5EF4-FFF2-40B4-BE49-F238E27FC236}">
                  <a16:creationId xmlns:a16="http://schemas.microsoft.com/office/drawing/2014/main" id="{02805123-FC17-541B-E45B-8FD505A7C183}"/>
                </a:ext>
              </a:extLst>
            </p:cNvPr>
            <p:cNvSpPr/>
            <p:nvPr/>
          </p:nvSpPr>
          <p:spPr>
            <a:xfrm>
              <a:off x="1404432" y="3123486"/>
              <a:ext cx="10346288" cy="2363139"/>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Khổ thơ đầu khuyên chúng ta điều gì? Tìm câu trả lời đúng.</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Cần phải sống chan hoà với thiên nhiên.</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Cần phải biết bảo vệ môi trường sống của mình.</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Cần phải biết yêu thương các loài vật.</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Cần phải gắn bó với cộng đồng, yêu thương mọi người.</a:t>
              </a:r>
            </a:p>
          </p:txBody>
        </p:sp>
      </p:grpSp>
    </p:spTree>
    <p:extLst>
      <p:ext uri="{BB962C8B-B14F-4D97-AF65-F5344CB8AC3E}">
        <p14:creationId xmlns:p14="http://schemas.microsoft.com/office/powerpoint/2010/main" val="1829150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330C85-D148-904A-EE14-598C9CEF360B}"/>
              </a:ext>
            </a:extLst>
          </p:cNvPr>
          <p:cNvGrpSpPr/>
          <p:nvPr/>
        </p:nvGrpSpPr>
        <p:grpSpPr>
          <a:xfrm>
            <a:off x="573488" y="1796899"/>
            <a:ext cx="11028575" cy="4072960"/>
            <a:chOff x="921554" y="1847598"/>
            <a:chExt cx="11028575" cy="4072960"/>
          </a:xfrm>
        </p:grpSpPr>
        <p:grpSp>
          <p:nvGrpSpPr>
            <p:cNvPr id="8" name="Group 4">
              <a:extLst>
                <a:ext uri="{FF2B5EF4-FFF2-40B4-BE49-F238E27FC236}">
                  <a16:creationId xmlns:a16="http://schemas.microsoft.com/office/drawing/2014/main" id="{E2D31106-D1BA-6357-2C91-D14B6916F899}"/>
                </a:ext>
              </a:extLst>
            </p:cNvPr>
            <p:cNvGrpSpPr/>
            <p:nvPr/>
          </p:nvGrpSpPr>
          <p:grpSpPr>
            <a:xfrm>
              <a:off x="921554" y="2539837"/>
              <a:ext cx="11028575" cy="3380721"/>
              <a:chOff x="0" y="-57150"/>
              <a:chExt cx="1309636" cy="1078236"/>
            </a:xfrm>
          </p:grpSpPr>
          <p:sp>
            <p:nvSpPr>
              <p:cNvPr id="13" name="Freeform 5">
                <a:extLst>
                  <a:ext uri="{FF2B5EF4-FFF2-40B4-BE49-F238E27FC236}">
                    <a16:creationId xmlns:a16="http://schemas.microsoft.com/office/drawing/2014/main" id="{BCEEC65E-70D6-47B5-2EC4-59E1F13535BB}"/>
                  </a:ext>
                </a:extLst>
              </p:cNvPr>
              <p:cNvSpPr/>
              <p:nvPr/>
            </p:nvSpPr>
            <p:spPr>
              <a:xfrm>
                <a:off x="0" y="0"/>
                <a:ext cx="1309636" cy="1021086"/>
              </a:xfrm>
              <a:custGeom>
                <a:avLst/>
                <a:gdLst/>
                <a:ahLst/>
                <a:cxnLst/>
                <a:rect l="l" t="t" r="r" b="b"/>
                <a:pathLst>
                  <a:path w="1077064" h="1306426">
                    <a:moveTo>
                      <a:pt x="35969" y="0"/>
                    </a:moveTo>
                    <a:lnTo>
                      <a:pt x="1041095" y="0"/>
                    </a:lnTo>
                    <a:cubicBezTo>
                      <a:pt x="1050635" y="0"/>
                      <a:pt x="1059784" y="3790"/>
                      <a:pt x="1066529" y="10535"/>
                    </a:cubicBezTo>
                    <a:cubicBezTo>
                      <a:pt x="1073275" y="17281"/>
                      <a:pt x="1077064" y="26430"/>
                      <a:pt x="1077064" y="35969"/>
                    </a:cubicBezTo>
                    <a:lnTo>
                      <a:pt x="1077064" y="1270456"/>
                    </a:lnTo>
                    <a:cubicBezTo>
                      <a:pt x="1077064" y="1279996"/>
                      <a:pt x="1073275" y="1289145"/>
                      <a:pt x="1066529" y="1295891"/>
                    </a:cubicBezTo>
                    <a:cubicBezTo>
                      <a:pt x="1059784" y="1302636"/>
                      <a:pt x="1050635" y="1306426"/>
                      <a:pt x="1041095" y="1306426"/>
                    </a:cubicBezTo>
                    <a:lnTo>
                      <a:pt x="35969" y="1306426"/>
                    </a:lnTo>
                    <a:cubicBezTo>
                      <a:pt x="26430" y="1306426"/>
                      <a:pt x="17281" y="1302636"/>
                      <a:pt x="10535" y="1295891"/>
                    </a:cubicBezTo>
                    <a:cubicBezTo>
                      <a:pt x="3790" y="1289145"/>
                      <a:pt x="0" y="1279996"/>
                      <a:pt x="0" y="1270456"/>
                    </a:cubicBezTo>
                    <a:lnTo>
                      <a:pt x="0" y="35969"/>
                    </a:lnTo>
                    <a:cubicBezTo>
                      <a:pt x="0" y="26430"/>
                      <a:pt x="3790" y="17281"/>
                      <a:pt x="10535" y="10535"/>
                    </a:cubicBezTo>
                    <a:cubicBezTo>
                      <a:pt x="17281" y="3790"/>
                      <a:pt x="26430" y="0"/>
                      <a:pt x="35969" y="0"/>
                    </a:cubicBezTo>
                    <a:close/>
                  </a:path>
                </a:pathLst>
              </a:custGeom>
              <a:solidFill>
                <a:schemeClr val="accent4">
                  <a:lumMod val="20000"/>
                  <a:lumOff val="80000"/>
                </a:schemeClr>
              </a:solidFill>
            </p:spPr>
            <p:txBody>
              <a:bodyPr/>
              <a:lstStyle/>
              <a:p>
                <a:endParaRPr lang="en-US"/>
              </a:p>
            </p:txBody>
          </p:sp>
          <p:sp>
            <p:nvSpPr>
              <p:cNvPr id="14" name="TextBox 6">
                <a:extLst>
                  <a:ext uri="{FF2B5EF4-FFF2-40B4-BE49-F238E27FC236}">
                    <a16:creationId xmlns:a16="http://schemas.microsoft.com/office/drawing/2014/main" id="{87496EA0-C243-0F75-EC6C-8797709D38C2}"/>
                  </a:ext>
                </a:extLst>
              </p:cNvPr>
              <p:cNvSpPr txBox="1"/>
              <p:nvPr/>
            </p:nvSpPr>
            <p:spPr>
              <a:xfrm>
                <a:off x="0" y="-57150"/>
                <a:ext cx="812800" cy="869950"/>
              </a:xfrm>
              <a:prstGeom prst="rect">
                <a:avLst/>
              </a:prstGeom>
            </p:spPr>
            <p:txBody>
              <a:bodyPr lIns="50800" tIns="50800" rIns="50800" bIns="50800" rtlCol="0" anchor="ctr"/>
              <a:lstStyle/>
              <a:p>
                <a:pPr algn="ctr">
                  <a:lnSpc>
                    <a:spcPts val="2659"/>
                  </a:lnSpc>
                </a:pPr>
                <a:endParaRPr sz="1200"/>
              </a:p>
            </p:txBody>
          </p:sp>
        </p:grpSp>
        <p:grpSp>
          <p:nvGrpSpPr>
            <p:cNvPr id="9" name="Group 7">
              <a:extLst>
                <a:ext uri="{FF2B5EF4-FFF2-40B4-BE49-F238E27FC236}">
                  <a16:creationId xmlns:a16="http://schemas.microsoft.com/office/drawing/2014/main" id="{0E5B4132-3EFB-8772-4E20-76DDE111EEFE}"/>
                </a:ext>
              </a:extLst>
            </p:cNvPr>
            <p:cNvGrpSpPr/>
            <p:nvPr/>
          </p:nvGrpSpPr>
          <p:grpSpPr>
            <a:xfrm>
              <a:off x="5568208" y="1847598"/>
              <a:ext cx="1712390" cy="1471600"/>
              <a:chOff x="494698" y="16630"/>
              <a:chExt cx="812800" cy="829694"/>
            </a:xfrm>
          </p:grpSpPr>
          <p:sp>
            <p:nvSpPr>
              <p:cNvPr id="11" name="Freeform 8">
                <a:extLst>
                  <a:ext uri="{FF2B5EF4-FFF2-40B4-BE49-F238E27FC236}">
                    <a16:creationId xmlns:a16="http://schemas.microsoft.com/office/drawing/2014/main" id="{AD08FBBD-51DC-5C07-E498-BFCF4F1CEC28}"/>
                  </a:ext>
                </a:extLst>
              </p:cNvPr>
              <p:cNvSpPr/>
              <p:nvPr/>
            </p:nvSpPr>
            <p:spPr>
              <a:xfrm>
                <a:off x="494698" y="1663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2" name="TextBox 9">
                <a:extLst>
                  <a:ext uri="{FF2B5EF4-FFF2-40B4-BE49-F238E27FC236}">
                    <a16:creationId xmlns:a16="http://schemas.microsoft.com/office/drawing/2014/main" id="{1E88D91D-C9E5-3D5F-9600-DD1A70AEF50A}"/>
                  </a:ext>
                </a:extLst>
              </p:cNvPr>
              <p:cNvSpPr txBox="1"/>
              <p:nvPr/>
            </p:nvSpPr>
            <p:spPr>
              <a:xfrm>
                <a:off x="566832" y="100199"/>
                <a:ext cx="660400" cy="746125"/>
              </a:xfrm>
              <a:prstGeom prst="rect">
                <a:avLst/>
              </a:prstGeom>
            </p:spPr>
            <p:txBody>
              <a:bodyPr lIns="50800" tIns="50800" rIns="50800" bIns="50800" rtlCol="0" anchor="ctr"/>
              <a:lstStyle/>
              <a:p>
                <a:pPr algn="ctr">
                  <a:lnSpc>
                    <a:spcPts val="5599"/>
                  </a:lnSpc>
                </a:pPr>
                <a:r>
                  <a:rPr lang="en-US" sz="6000" dirty="0">
                    <a:solidFill>
                      <a:srgbClr val="000000"/>
                    </a:solidFill>
                    <a:latin typeface="Cambria" panose="02040503050406030204" pitchFamily="18" charset="0"/>
                    <a:ea typeface="Cambria" panose="02040503050406030204" pitchFamily="18" charset="0"/>
                  </a:rPr>
                  <a:t>1</a:t>
                </a:r>
              </a:p>
            </p:txBody>
          </p:sp>
        </p:grpSp>
        <p:sp>
          <p:nvSpPr>
            <p:cNvPr id="10" name="Rectangle 9">
              <a:extLst>
                <a:ext uri="{FF2B5EF4-FFF2-40B4-BE49-F238E27FC236}">
                  <a16:creationId xmlns:a16="http://schemas.microsoft.com/office/drawing/2014/main" id="{0F67ABED-ABF3-8AE4-056C-8AFEEB728678}"/>
                </a:ext>
              </a:extLst>
            </p:cNvPr>
            <p:cNvSpPr/>
            <p:nvPr/>
          </p:nvSpPr>
          <p:spPr>
            <a:xfrm>
              <a:off x="1318707" y="3300780"/>
              <a:ext cx="10346288" cy="2123658"/>
            </a:xfrm>
            <a:prstGeom prst="rect">
              <a:avLst/>
            </a:prstGeom>
          </p:spPr>
          <p:txBody>
            <a:bodyPr wrap="square">
              <a:spAutoFit/>
            </a:bodyPr>
            <a:lstStyle/>
            <a:p>
              <a:pPr marL="571500" indent="-571500" algn="just">
                <a:buFont typeface="Arial" panose="020B0604020202020204" pitchFamily="34" charset="0"/>
                <a:buChar char="•"/>
              </a:pPr>
              <a:r>
                <a:rPr lang="vi-VN" sz="4400" dirty="0">
                  <a:solidFill>
                    <a:srgbClr val="000000"/>
                  </a:solidFill>
                  <a:latin typeface="Cambria" panose="02040503050406030204" pitchFamily="18" charset="0"/>
                  <a:ea typeface="Cambria" panose="02040503050406030204" pitchFamily="18" charset="0"/>
                </a:rPr>
                <a:t>Bài thơ là lời của cha mẹ nói với con cái.</a:t>
              </a:r>
            </a:p>
            <a:p>
              <a:pPr marL="571500" indent="-571500" algn="just">
                <a:buFont typeface="Arial" panose="020B0604020202020204" pitchFamily="34" charset="0"/>
                <a:buChar char="•"/>
              </a:pPr>
              <a:r>
                <a:rPr lang="vi-VN" sz="4400" dirty="0">
                  <a:solidFill>
                    <a:srgbClr val="000000"/>
                  </a:solidFill>
                  <a:latin typeface="Cambria" panose="02040503050406030204" pitchFamily="18" charset="0"/>
                  <a:ea typeface="Cambria" panose="02040503050406030204" pitchFamily="18" charset="0"/>
                </a:rPr>
                <a:t> Những từ ngữ  thể hiện điều đó: </a:t>
              </a:r>
              <a:r>
                <a:rPr lang="vi-VN" sz="4400" i="1" dirty="0">
                  <a:solidFill>
                    <a:srgbClr val="000000"/>
                  </a:solidFill>
                  <a:latin typeface="Cambria" panose="02040503050406030204" pitchFamily="18" charset="0"/>
                  <a:ea typeface="Cambria" panose="02040503050406030204" pitchFamily="18" charset="0"/>
                </a:rPr>
                <a:t>con ơi, con, các con.</a:t>
              </a:r>
            </a:p>
          </p:txBody>
        </p:sp>
      </p:grpSp>
      <p:pic>
        <p:nvPicPr>
          <p:cNvPr id="15" name="Picture 14">
            <a:extLst>
              <a:ext uri="{FF2B5EF4-FFF2-40B4-BE49-F238E27FC236}">
                <a16:creationId xmlns:a16="http://schemas.microsoft.com/office/drawing/2014/main" id="{34203080-F330-4E03-C916-1C62883948ED}"/>
              </a:ext>
            </a:extLst>
          </p:cNvPr>
          <p:cNvPicPr>
            <a:picLocks noChangeAspect="1"/>
          </p:cNvPicPr>
          <p:nvPr/>
        </p:nvPicPr>
        <p:blipFill>
          <a:blip r:embed="rId3"/>
          <a:stretch>
            <a:fillRect/>
          </a:stretch>
        </p:blipFill>
        <p:spPr>
          <a:xfrm>
            <a:off x="-793617" y="0"/>
            <a:ext cx="12623801" cy="1963856"/>
          </a:xfrm>
          <a:prstGeom prst="rect">
            <a:avLst/>
          </a:prstGeom>
        </p:spPr>
      </p:pic>
    </p:spTree>
    <p:extLst>
      <p:ext uri="{BB962C8B-B14F-4D97-AF65-F5344CB8AC3E}">
        <p14:creationId xmlns:p14="http://schemas.microsoft.com/office/powerpoint/2010/main" val="167950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330C85-D148-904A-EE14-598C9CEF360B}"/>
              </a:ext>
            </a:extLst>
          </p:cNvPr>
          <p:cNvGrpSpPr/>
          <p:nvPr/>
        </p:nvGrpSpPr>
        <p:grpSpPr>
          <a:xfrm>
            <a:off x="468713" y="1445091"/>
            <a:ext cx="11028575" cy="5260508"/>
            <a:chOff x="921554" y="1840690"/>
            <a:chExt cx="11028575" cy="4079868"/>
          </a:xfrm>
        </p:grpSpPr>
        <p:grpSp>
          <p:nvGrpSpPr>
            <p:cNvPr id="8" name="Group 4">
              <a:extLst>
                <a:ext uri="{FF2B5EF4-FFF2-40B4-BE49-F238E27FC236}">
                  <a16:creationId xmlns:a16="http://schemas.microsoft.com/office/drawing/2014/main" id="{E2D31106-D1BA-6357-2C91-D14B6916F899}"/>
                </a:ext>
              </a:extLst>
            </p:cNvPr>
            <p:cNvGrpSpPr/>
            <p:nvPr/>
          </p:nvGrpSpPr>
          <p:grpSpPr>
            <a:xfrm>
              <a:off x="921554" y="2389447"/>
              <a:ext cx="11028575" cy="3531111"/>
              <a:chOff x="0" y="-105115"/>
              <a:chExt cx="1309636" cy="1126201"/>
            </a:xfrm>
          </p:grpSpPr>
          <p:sp>
            <p:nvSpPr>
              <p:cNvPr id="13" name="Freeform 5">
                <a:extLst>
                  <a:ext uri="{FF2B5EF4-FFF2-40B4-BE49-F238E27FC236}">
                    <a16:creationId xmlns:a16="http://schemas.microsoft.com/office/drawing/2014/main" id="{BCEEC65E-70D6-47B5-2EC4-59E1F13535BB}"/>
                  </a:ext>
                </a:extLst>
              </p:cNvPr>
              <p:cNvSpPr/>
              <p:nvPr/>
            </p:nvSpPr>
            <p:spPr>
              <a:xfrm>
                <a:off x="0" y="-105115"/>
                <a:ext cx="1309636" cy="1126201"/>
              </a:xfrm>
              <a:custGeom>
                <a:avLst/>
                <a:gdLst/>
                <a:ahLst/>
                <a:cxnLst/>
                <a:rect l="l" t="t" r="r" b="b"/>
                <a:pathLst>
                  <a:path w="1077064" h="1306426">
                    <a:moveTo>
                      <a:pt x="35969" y="0"/>
                    </a:moveTo>
                    <a:lnTo>
                      <a:pt x="1041095" y="0"/>
                    </a:lnTo>
                    <a:cubicBezTo>
                      <a:pt x="1050635" y="0"/>
                      <a:pt x="1059784" y="3790"/>
                      <a:pt x="1066529" y="10535"/>
                    </a:cubicBezTo>
                    <a:cubicBezTo>
                      <a:pt x="1073275" y="17281"/>
                      <a:pt x="1077064" y="26430"/>
                      <a:pt x="1077064" y="35969"/>
                    </a:cubicBezTo>
                    <a:lnTo>
                      <a:pt x="1077064" y="1270456"/>
                    </a:lnTo>
                    <a:cubicBezTo>
                      <a:pt x="1077064" y="1279996"/>
                      <a:pt x="1073275" y="1289145"/>
                      <a:pt x="1066529" y="1295891"/>
                    </a:cubicBezTo>
                    <a:cubicBezTo>
                      <a:pt x="1059784" y="1302636"/>
                      <a:pt x="1050635" y="1306426"/>
                      <a:pt x="1041095" y="1306426"/>
                    </a:cubicBezTo>
                    <a:lnTo>
                      <a:pt x="35969" y="1306426"/>
                    </a:lnTo>
                    <a:cubicBezTo>
                      <a:pt x="26430" y="1306426"/>
                      <a:pt x="17281" y="1302636"/>
                      <a:pt x="10535" y="1295891"/>
                    </a:cubicBezTo>
                    <a:cubicBezTo>
                      <a:pt x="3790" y="1289145"/>
                      <a:pt x="0" y="1279996"/>
                      <a:pt x="0" y="1270456"/>
                    </a:cubicBezTo>
                    <a:lnTo>
                      <a:pt x="0" y="35969"/>
                    </a:lnTo>
                    <a:cubicBezTo>
                      <a:pt x="0" y="26430"/>
                      <a:pt x="3790" y="17281"/>
                      <a:pt x="10535" y="10535"/>
                    </a:cubicBezTo>
                    <a:cubicBezTo>
                      <a:pt x="17281" y="3790"/>
                      <a:pt x="26430" y="0"/>
                      <a:pt x="35969" y="0"/>
                    </a:cubicBezTo>
                    <a:close/>
                  </a:path>
                </a:pathLst>
              </a:custGeom>
              <a:solidFill>
                <a:schemeClr val="accent4">
                  <a:lumMod val="20000"/>
                  <a:lumOff val="80000"/>
                </a:schemeClr>
              </a:solidFill>
            </p:spPr>
            <p:txBody>
              <a:bodyPr/>
              <a:lstStyle/>
              <a:p>
                <a:endParaRPr lang="en-US"/>
              </a:p>
            </p:txBody>
          </p:sp>
          <p:sp>
            <p:nvSpPr>
              <p:cNvPr id="14" name="TextBox 6">
                <a:extLst>
                  <a:ext uri="{FF2B5EF4-FFF2-40B4-BE49-F238E27FC236}">
                    <a16:creationId xmlns:a16="http://schemas.microsoft.com/office/drawing/2014/main" id="{87496EA0-C243-0F75-EC6C-8797709D38C2}"/>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9" name="Group 7">
              <a:extLst>
                <a:ext uri="{FF2B5EF4-FFF2-40B4-BE49-F238E27FC236}">
                  <a16:creationId xmlns:a16="http://schemas.microsoft.com/office/drawing/2014/main" id="{0E5B4132-3EFB-8772-4E20-76DDE111EEFE}"/>
                </a:ext>
              </a:extLst>
            </p:cNvPr>
            <p:cNvGrpSpPr/>
            <p:nvPr/>
          </p:nvGrpSpPr>
          <p:grpSpPr>
            <a:xfrm>
              <a:off x="5349133" y="1840690"/>
              <a:ext cx="1712390" cy="1323377"/>
              <a:chOff x="390712" y="12735"/>
              <a:chExt cx="812800" cy="746125"/>
            </a:xfrm>
          </p:grpSpPr>
          <p:sp>
            <p:nvSpPr>
              <p:cNvPr id="11" name="Freeform 8">
                <a:extLst>
                  <a:ext uri="{FF2B5EF4-FFF2-40B4-BE49-F238E27FC236}">
                    <a16:creationId xmlns:a16="http://schemas.microsoft.com/office/drawing/2014/main" id="{AD08FBBD-51DC-5C07-E498-BFCF4F1CEC28}"/>
                  </a:ext>
                </a:extLst>
              </p:cNvPr>
              <p:cNvSpPr/>
              <p:nvPr/>
            </p:nvSpPr>
            <p:spPr>
              <a:xfrm>
                <a:off x="390712" y="49950"/>
                <a:ext cx="812800" cy="56372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2" name="TextBox 9">
                <a:extLst>
                  <a:ext uri="{FF2B5EF4-FFF2-40B4-BE49-F238E27FC236}">
                    <a16:creationId xmlns:a16="http://schemas.microsoft.com/office/drawing/2014/main" id="{1E88D91D-C9E5-3D5F-9600-DD1A70AEF50A}"/>
                  </a:ext>
                </a:extLst>
              </p:cNvPr>
              <p:cNvSpPr txBox="1"/>
              <p:nvPr/>
            </p:nvSpPr>
            <p:spPr>
              <a:xfrm>
                <a:off x="476410" y="12735"/>
                <a:ext cx="660400" cy="746125"/>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a:t>
                </a:r>
              </a:p>
            </p:txBody>
          </p:sp>
        </p:grpSp>
        <p:sp>
          <p:nvSpPr>
            <p:cNvPr id="10" name="Rectangle 9">
              <a:extLst>
                <a:ext uri="{FF2B5EF4-FFF2-40B4-BE49-F238E27FC236}">
                  <a16:creationId xmlns:a16="http://schemas.microsoft.com/office/drawing/2014/main" id="{0F67ABED-ABF3-8AE4-056C-8AFEEB728678}"/>
                </a:ext>
              </a:extLst>
            </p:cNvPr>
            <p:cNvSpPr/>
            <p:nvPr/>
          </p:nvSpPr>
          <p:spPr>
            <a:xfrm>
              <a:off x="1404432" y="3123486"/>
              <a:ext cx="10346288" cy="2363139"/>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Khổ thơ đầu khuyên chúng ta điều gì? Tìm câu trả lời đúng.</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Cần phải sống chan hoà với thiên nhiên.</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Cần phải biết bảo vệ môi trường sống của mình.</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Cần phải biết yêu thương các loài vật.</a:t>
              </a:r>
            </a:p>
            <a:p>
              <a:pPr marR="0" lvl="0" algn="just" defTabSz="914400" rtl="0" eaLnBrk="1" fontAlgn="auto" latinLnBrk="0" hangingPunct="1">
                <a:lnSpc>
                  <a:spcPct val="100000"/>
                </a:lnSpc>
                <a:spcBef>
                  <a:spcPts val="0"/>
                </a:spcBef>
                <a:spcAft>
                  <a:spcPts val="0"/>
                </a:spcAft>
                <a:buClrTx/>
                <a:buSzTx/>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Cần phải gắn bó với cộng đồng, yêu thương mọi người.</a:t>
              </a:r>
            </a:p>
          </p:txBody>
        </p:sp>
      </p:grpSp>
      <p:pic>
        <p:nvPicPr>
          <p:cNvPr id="15" name="Picture 14">
            <a:extLst>
              <a:ext uri="{FF2B5EF4-FFF2-40B4-BE49-F238E27FC236}">
                <a16:creationId xmlns:a16="http://schemas.microsoft.com/office/drawing/2014/main" id="{34203080-F330-4E03-C916-1C62883948ED}"/>
              </a:ext>
            </a:extLst>
          </p:cNvPr>
          <p:cNvPicPr>
            <a:picLocks noChangeAspect="1"/>
          </p:cNvPicPr>
          <p:nvPr/>
        </p:nvPicPr>
        <p:blipFill>
          <a:blip r:embed="rId3"/>
          <a:stretch>
            <a:fillRect/>
          </a:stretch>
        </p:blipFill>
        <p:spPr>
          <a:xfrm>
            <a:off x="400050" y="0"/>
            <a:ext cx="10630034" cy="1653690"/>
          </a:xfrm>
          <a:prstGeom prst="rect">
            <a:avLst/>
          </a:prstGeom>
        </p:spPr>
      </p:pic>
      <p:sp>
        <p:nvSpPr>
          <p:cNvPr id="4" name="Oval 3">
            <a:extLst>
              <a:ext uri="{FF2B5EF4-FFF2-40B4-BE49-F238E27FC236}">
                <a16:creationId xmlns:a16="http://schemas.microsoft.com/office/drawing/2014/main" id="{138301AC-0893-DC24-AC4A-372898A6EDD2}"/>
              </a:ext>
            </a:extLst>
          </p:cNvPr>
          <p:cNvSpPr/>
          <p:nvPr/>
        </p:nvSpPr>
        <p:spPr>
          <a:xfrm>
            <a:off x="847725" y="5524500"/>
            <a:ext cx="609600" cy="5619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32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330C85-D148-904A-EE14-598C9CEF360B}"/>
              </a:ext>
            </a:extLst>
          </p:cNvPr>
          <p:cNvGrpSpPr/>
          <p:nvPr/>
        </p:nvGrpSpPr>
        <p:grpSpPr>
          <a:xfrm>
            <a:off x="573488" y="1796899"/>
            <a:ext cx="11028575" cy="4318150"/>
            <a:chOff x="921554" y="1847598"/>
            <a:chExt cx="11028575" cy="4318150"/>
          </a:xfrm>
        </p:grpSpPr>
        <p:grpSp>
          <p:nvGrpSpPr>
            <p:cNvPr id="8" name="Group 4">
              <a:extLst>
                <a:ext uri="{FF2B5EF4-FFF2-40B4-BE49-F238E27FC236}">
                  <a16:creationId xmlns:a16="http://schemas.microsoft.com/office/drawing/2014/main" id="{E2D31106-D1BA-6357-2C91-D14B6916F899}"/>
                </a:ext>
              </a:extLst>
            </p:cNvPr>
            <p:cNvGrpSpPr/>
            <p:nvPr/>
          </p:nvGrpSpPr>
          <p:grpSpPr>
            <a:xfrm>
              <a:off x="921554" y="2539837"/>
              <a:ext cx="11028575" cy="3625911"/>
              <a:chOff x="0" y="-57150"/>
              <a:chExt cx="1309636" cy="1156436"/>
            </a:xfrm>
          </p:grpSpPr>
          <p:sp>
            <p:nvSpPr>
              <p:cNvPr id="13" name="Freeform 5">
                <a:extLst>
                  <a:ext uri="{FF2B5EF4-FFF2-40B4-BE49-F238E27FC236}">
                    <a16:creationId xmlns:a16="http://schemas.microsoft.com/office/drawing/2014/main" id="{BCEEC65E-70D6-47B5-2EC4-59E1F13535BB}"/>
                  </a:ext>
                </a:extLst>
              </p:cNvPr>
              <p:cNvSpPr/>
              <p:nvPr/>
            </p:nvSpPr>
            <p:spPr>
              <a:xfrm>
                <a:off x="0" y="0"/>
                <a:ext cx="1309636" cy="1099286"/>
              </a:xfrm>
              <a:custGeom>
                <a:avLst/>
                <a:gdLst/>
                <a:ahLst/>
                <a:cxnLst/>
                <a:rect l="l" t="t" r="r" b="b"/>
                <a:pathLst>
                  <a:path w="1077064" h="1306426">
                    <a:moveTo>
                      <a:pt x="35969" y="0"/>
                    </a:moveTo>
                    <a:lnTo>
                      <a:pt x="1041095" y="0"/>
                    </a:lnTo>
                    <a:cubicBezTo>
                      <a:pt x="1050635" y="0"/>
                      <a:pt x="1059784" y="3790"/>
                      <a:pt x="1066529" y="10535"/>
                    </a:cubicBezTo>
                    <a:cubicBezTo>
                      <a:pt x="1073275" y="17281"/>
                      <a:pt x="1077064" y="26430"/>
                      <a:pt x="1077064" y="35969"/>
                    </a:cubicBezTo>
                    <a:lnTo>
                      <a:pt x="1077064" y="1270456"/>
                    </a:lnTo>
                    <a:cubicBezTo>
                      <a:pt x="1077064" y="1279996"/>
                      <a:pt x="1073275" y="1289145"/>
                      <a:pt x="1066529" y="1295891"/>
                    </a:cubicBezTo>
                    <a:cubicBezTo>
                      <a:pt x="1059784" y="1302636"/>
                      <a:pt x="1050635" y="1306426"/>
                      <a:pt x="1041095" y="1306426"/>
                    </a:cubicBezTo>
                    <a:lnTo>
                      <a:pt x="35969" y="1306426"/>
                    </a:lnTo>
                    <a:cubicBezTo>
                      <a:pt x="26430" y="1306426"/>
                      <a:pt x="17281" y="1302636"/>
                      <a:pt x="10535" y="1295891"/>
                    </a:cubicBezTo>
                    <a:cubicBezTo>
                      <a:pt x="3790" y="1289145"/>
                      <a:pt x="0" y="1279996"/>
                      <a:pt x="0" y="1270456"/>
                    </a:cubicBezTo>
                    <a:lnTo>
                      <a:pt x="0" y="35969"/>
                    </a:lnTo>
                    <a:cubicBezTo>
                      <a:pt x="0" y="26430"/>
                      <a:pt x="3790" y="17281"/>
                      <a:pt x="10535" y="10535"/>
                    </a:cubicBezTo>
                    <a:cubicBezTo>
                      <a:pt x="17281" y="3790"/>
                      <a:pt x="26430" y="0"/>
                      <a:pt x="35969" y="0"/>
                    </a:cubicBezTo>
                    <a:close/>
                  </a:path>
                </a:pathLst>
              </a:custGeom>
              <a:solidFill>
                <a:schemeClr val="accent4">
                  <a:lumMod val="20000"/>
                  <a:lumOff val="80000"/>
                </a:schemeClr>
              </a:solidFill>
            </p:spPr>
            <p:txBody>
              <a:bodyPr/>
              <a:lstStyle/>
              <a:p>
                <a:endParaRPr lang="en-US"/>
              </a:p>
            </p:txBody>
          </p:sp>
          <p:sp>
            <p:nvSpPr>
              <p:cNvPr id="14" name="TextBox 6">
                <a:extLst>
                  <a:ext uri="{FF2B5EF4-FFF2-40B4-BE49-F238E27FC236}">
                    <a16:creationId xmlns:a16="http://schemas.microsoft.com/office/drawing/2014/main" id="{87496EA0-C243-0F75-EC6C-8797709D38C2}"/>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9" name="Group 7">
              <a:extLst>
                <a:ext uri="{FF2B5EF4-FFF2-40B4-BE49-F238E27FC236}">
                  <a16:creationId xmlns:a16="http://schemas.microsoft.com/office/drawing/2014/main" id="{0E5B4132-3EFB-8772-4E20-76DDE111EEFE}"/>
                </a:ext>
              </a:extLst>
            </p:cNvPr>
            <p:cNvGrpSpPr/>
            <p:nvPr/>
          </p:nvGrpSpPr>
          <p:grpSpPr>
            <a:xfrm>
              <a:off x="5568208" y="1847598"/>
              <a:ext cx="1712390" cy="1471600"/>
              <a:chOff x="494698" y="16630"/>
              <a:chExt cx="812800" cy="829694"/>
            </a:xfrm>
          </p:grpSpPr>
          <p:sp>
            <p:nvSpPr>
              <p:cNvPr id="11" name="Freeform 8">
                <a:extLst>
                  <a:ext uri="{FF2B5EF4-FFF2-40B4-BE49-F238E27FC236}">
                    <a16:creationId xmlns:a16="http://schemas.microsoft.com/office/drawing/2014/main" id="{AD08FBBD-51DC-5C07-E498-BFCF4F1CEC28}"/>
                  </a:ext>
                </a:extLst>
              </p:cNvPr>
              <p:cNvSpPr/>
              <p:nvPr/>
            </p:nvSpPr>
            <p:spPr>
              <a:xfrm>
                <a:off x="494698" y="1663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2" name="TextBox 9">
                <a:extLst>
                  <a:ext uri="{FF2B5EF4-FFF2-40B4-BE49-F238E27FC236}">
                    <a16:creationId xmlns:a16="http://schemas.microsoft.com/office/drawing/2014/main" id="{1E88D91D-C9E5-3D5F-9600-DD1A70AEF50A}"/>
                  </a:ext>
                </a:extLst>
              </p:cNvPr>
              <p:cNvSpPr txBox="1"/>
              <p:nvPr/>
            </p:nvSpPr>
            <p:spPr>
              <a:xfrm>
                <a:off x="566832" y="100199"/>
                <a:ext cx="660400" cy="746125"/>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a:t>
                </a:r>
              </a:p>
            </p:txBody>
          </p:sp>
        </p:grpSp>
        <p:sp>
          <p:nvSpPr>
            <p:cNvPr id="10" name="Rectangle 9">
              <a:extLst>
                <a:ext uri="{FF2B5EF4-FFF2-40B4-BE49-F238E27FC236}">
                  <a16:creationId xmlns:a16="http://schemas.microsoft.com/office/drawing/2014/main" id="{0F67ABED-ABF3-8AE4-056C-8AFEEB728678}"/>
                </a:ext>
              </a:extLst>
            </p:cNvPr>
            <p:cNvSpPr/>
            <p:nvPr/>
          </p:nvSpPr>
          <p:spPr>
            <a:xfrm>
              <a:off x="1318707" y="3196005"/>
              <a:ext cx="10346288" cy="2800767"/>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Hình ảnh một ngôi sao chẳng sáng đêm, một thân lúa chín chẳng nên mùa vàng, một người đâu phải nhân gian giúp chúng ta hiểu vai trò, sức mạnh của sự đoàn kết.</a:t>
              </a:r>
              <a:endParaRPr kumimoji="0" lang="vi-VN" sz="4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34203080-F330-4E03-C916-1C62883948ED}"/>
              </a:ext>
            </a:extLst>
          </p:cNvPr>
          <p:cNvPicPr>
            <a:picLocks noChangeAspect="1"/>
          </p:cNvPicPr>
          <p:nvPr/>
        </p:nvPicPr>
        <p:blipFill>
          <a:blip r:embed="rId3"/>
          <a:stretch>
            <a:fillRect/>
          </a:stretch>
        </p:blipFill>
        <p:spPr>
          <a:xfrm>
            <a:off x="-793617" y="0"/>
            <a:ext cx="12623801" cy="1963856"/>
          </a:xfrm>
          <a:prstGeom prst="rect">
            <a:avLst/>
          </a:prstGeom>
        </p:spPr>
      </p:pic>
    </p:spTree>
    <p:extLst>
      <p:ext uri="{BB962C8B-B14F-4D97-AF65-F5344CB8AC3E}">
        <p14:creationId xmlns:p14="http://schemas.microsoft.com/office/powerpoint/2010/main" val="332919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330C85-D148-904A-EE14-598C9CEF360B}"/>
              </a:ext>
            </a:extLst>
          </p:cNvPr>
          <p:cNvGrpSpPr/>
          <p:nvPr/>
        </p:nvGrpSpPr>
        <p:grpSpPr>
          <a:xfrm>
            <a:off x="573488" y="1545072"/>
            <a:ext cx="11028575" cy="4779529"/>
            <a:chOff x="921554" y="1595771"/>
            <a:chExt cx="11028575" cy="4779529"/>
          </a:xfrm>
        </p:grpSpPr>
        <p:grpSp>
          <p:nvGrpSpPr>
            <p:cNvPr id="8" name="Group 4">
              <a:extLst>
                <a:ext uri="{FF2B5EF4-FFF2-40B4-BE49-F238E27FC236}">
                  <a16:creationId xmlns:a16="http://schemas.microsoft.com/office/drawing/2014/main" id="{E2D31106-D1BA-6357-2C91-D14B6916F899}"/>
                </a:ext>
              </a:extLst>
            </p:cNvPr>
            <p:cNvGrpSpPr/>
            <p:nvPr/>
          </p:nvGrpSpPr>
          <p:grpSpPr>
            <a:xfrm>
              <a:off x="921554" y="2212872"/>
              <a:ext cx="11028575" cy="4162428"/>
              <a:chOff x="0" y="-161431"/>
              <a:chExt cx="1309636" cy="1327551"/>
            </a:xfrm>
          </p:grpSpPr>
          <p:sp>
            <p:nvSpPr>
              <p:cNvPr id="13" name="Freeform 5">
                <a:extLst>
                  <a:ext uri="{FF2B5EF4-FFF2-40B4-BE49-F238E27FC236}">
                    <a16:creationId xmlns:a16="http://schemas.microsoft.com/office/drawing/2014/main" id="{BCEEC65E-70D6-47B5-2EC4-59E1F13535BB}"/>
                  </a:ext>
                </a:extLst>
              </p:cNvPr>
              <p:cNvSpPr/>
              <p:nvPr/>
            </p:nvSpPr>
            <p:spPr>
              <a:xfrm>
                <a:off x="0" y="-161431"/>
                <a:ext cx="1309636" cy="1327551"/>
              </a:xfrm>
              <a:custGeom>
                <a:avLst/>
                <a:gdLst/>
                <a:ahLst/>
                <a:cxnLst/>
                <a:rect l="l" t="t" r="r" b="b"/>
                <a:pathLst>
                  <a:path w="1077064" h="1306426">
                    <a:moveTo>
                      <a:pt x="35969" y="0"/>
                    </a:moveTo>
                    <a:lnTo>
                      <a:pt x="1041095" y="0"/>
                    </a:lnTo>
                    <a:cubicBezTo>
                      <a:pt x="1050635" y="0"/>
                      <a:pt x="1059784" y="3790"/>
                      <a:pt x="1066529" y="10535"/>
                    </a:cubicBezTo>
                    <a:cubicBezTo>
                      <a:pt x="1073275" y="17281"/>
                      <a:pt x="1077064" y="26430"/>
                      <a:pt x="1077064" y="35969"/>
                    </a:cubicBezTo>
                    <a:lnTo>
                      <a:pt x="1077064" y="1270456"/>
                    </a:lnTo>
                    <a:cubicBezTo>
                      <a:pt x="1077064" y="1279996"/>
                      <a:pt x="1073275" y="1289145"/>
                      <a:pt x="1066529" y="1295891"/>
                    </a:cubicBezTo>
                    <a:cubicBezTo>
                      <a:pt x="1059784" y="1302636"/>
                      <a:pt x="1050635" y="1306426"/>
                      <a:pt x="1041095" y="1306426"/>
                    </a:cubicBezTo>
                    <a:lnTo>
                      <a:pt x="35969" y="1306426"/>
                    </a:lnTo>
                    <a:cubicBezTo>
                      <a:pt x="26430" y="1306426"/>
                      <a:pt x="17281" y="1302636"/>
                      <a:pt x="10535" y="1295891"/>
                    </a:cubicBezTo>
                    <a:cubicBezTo>
                      <a:pt x="3790" y="1289145"/>
                      <a:pt x="0" y="1279996"/>
                      <a:pt x="0" y="1270456"/>
                    </a:cubicBezTo>
                    <a:lnTo>
                      <a:pt x="0" y="35969"/>
                    </a:lnTo>
                    <a:cubicBezTo>
                      <a:pt x="0" y="26430"/>
                      <a:pt x="3790" y="17281"/>
                      <a:pt x="10535" y="10535"/>
                    </a:cubicBezTo>
                    <a:cubicBezTo>
                      <a:pt x="17281" y="3790"/>
                      <a:pt x="26430" y="0"/>
                      <a:pt x="35969" y="0"/>
                    </a:cubicBezTo>
                    <a:close/>
                  </a:path>
                </a:pathLst>
              </a:custGeom>
              <a:solidFill>
                <a:schemeClr val="accent4">
                  <a:lumMod val="20000"/>
                  <a:lumOff val="80000"/>
                </a:schemeClr>
              </a:solidFill>
            </p:spPr>
            <p:txBody>
              <a:bodyPr/>
              <a:lstStyle/>
              <a:p>
                <a:endParaRPr lang="en-US"/>
              </a:p>
            </p:txBody>
          </p:sp>
          <p:sp>
            <p:nvSpPr>
              <p:cNvPr id="14" name="TextBox 6">
                <a:extLst>
                  <a:ext uri="{FF2B5EF4-FFF2-40B4-BE49-F238E27FC236}">
                    <a16:creationId xmlns:a16="http://schemas.microsoft.com/office/drawing/2014/main" id="{87496EA0-C243-0F75-EC6C-8797709D38C2}"/>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9" name="Group 7">
              <a:extLst>
                <a:ext uri="{FF2B5EF4-FFF2-40B4-BE49-F238E27FC236}">
                  <a16:creationId xmlns:a16="http://schemas.microsoft.com/office/drawing/2014/main" id="{0E5B4132-3EFB-8772-4E20-76DDE111EEFE}"/>
                </a:ext>
              </a:extLst>
            </p:cNvPr>
            <p:cNvGrpSpPr/>
            <p:nvPr/>
          </p:nvGrpSpPr>
          <p:grpSpPr>
            <a:xfrm>
              <a:off x="5463434" y="1595771"/>
              <a:ext cx="1542608" cy="1323377"/>
              <a:chOff x="444966" y="-125351"/>
              <a:chExt cx="732212" cy="746125"/>
            </a:xfrm>
          </p:grpSpPr>
          <p:sp>
            <p:nvSpPr>
              <p:cNvPr id="11" name="Freeform 8">
                <a:extLst>
                  <a:ext uri="{FF2B5EF4-FFF2-40B4-BE49-F238E27FC236}">
                    <a16:creationId xmlns:a16="http://schemas.microsoft.com/office/drawing/2014/main" id="{AD08FBBD-51DC-5C07-E498-BFCF4F1CEC28}"/>
                  </a:ext>
                </a:extLst>
              </p:cNvPr>
              <p:cNvSpPr/>
              <p:nvPr/>
            </p:nvSpPr>
            <p:spPr>
              <a:xfrm>
                <a:off x="444966" y="-122996"/>
                <a:ext cx="732212" cy="72685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2" name="TextBox 9">
                <a:extLst>
                  <a:ext uri="{FF2B5EF4-FFF2-40B4-BE49-F238E27FC236}">
                    <a16:creationId xmlns:a16="http://schemas.microsoft.com/office/drawing/2014/main" id="{1E88D91D-C9E5-3D5F-9600-DD1A70AEF50A}"/>
                  </a:ext>
                </a:extLst>
              </p:cNvPr>
              <p:cNvSpPr txBox="1"/>
              <p:nvPr/>
            </p:nvSpPr>
            <p:spPr>
              <a:xfrm>
                <a:off x="476410" y="-125351"/>
                <a:ext cx="660400" cy="746125"/>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4</a:t>
                </a:r>
              </a:p>
            </p:txBody>
          </p:sp>
        </p:grpSp>
        <p:sp>
          <p:nvSpPr>
            <p:cNvPr id="10" name="Rectangle 9">
              <a:extLst>
                <a:ext uri="{FF2B5EF4-FFF2-40B4-BE49-F238E27FC236}">
                  <a16:creationId xmlns:a16="http://schemas.microsoft.com/office/drawing/2014/main" id="{0F67ABED-ABF3-8AE4-056C-8AFEEB728678}"/>
                </a:ext>
              </a:extLst>
            </p:cNvPr>
            <p:cNvSpPr/>
            <p:nvPr/>
          </p:nvSpPr>
          <p:spPr>
            <a:xfrm>
              <a:off x="1032957" y="2929305"/>
              <a:ext cx="10346288" cy="3108543"/>
            </a:xfrm>
            <a:prstGeom prst="rect">
              <a:avLst/>
            </a:prstGeom>
          </p:spPr>
          <p:txBody>
            <a:bodyPr wrap="square">
              <a:spAutoFit/>
            </a:bodyPr>
            <a:lstStyle/>
            <a:p>
              <a:pPr marL="457200" marR="0" indent="-457200" algn="just">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Hình ảnh </a:t>
              </a:r>
              <a:r>
                <a:rPr lang="nl-NL" sz="2800" b="1" dirty="0">
                  <a:effectLst/>
                  <a:latin typeface="Cambria" panose="02040503050406030204" pitchFamily="18" charset="0"/>
                  <a:ea typeface="Cambria" panose="02040503050406030204" pitchFamily="18" charset="0"/>
                </a:rPr>
                <a:t>“núi cao vì có đất bồi” </a:t>
              </a:r>
              <a:r>
                <a:rPr lang="nl-NL" sz="2800" dirty="0">
                  <a:effectLst/>
                  <a:latin typeface="Cambria" panose="02040503050406030204" pitchFamily="18" charset="0"/>
                  <a:ea typeface="Cambria" panose="02040503050406030204" pitchFamily="18" charset="0"/>
                </a:rPr>
                <a:t>chỉ rõ vì sao núi cao hơn đất. Vì thế không nên chên đất thấp hơn mình.</a:t>
              </a:r>
            </a:p>
            <a:p>
              <a:pPr marL="457200" marR="0" indent="-457200" algn="just">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Hình ảnh </a:t>
              </a:r>
              <a:r>
                <a:rPr lang="nl-NL" sz="2800" b="1" dirty="0">
                  <a:effectLst/>
                  <a:latin typeface="Cambria" panose="02040503050406030204" pitchFamily="18" charset="0"/>
                  <a:ea typeface="Cambria" panose="02040503050406030204" pitchFamily="18" charset="0"/>
                </a:rPr>
                <a:t>“Muôn dòng sông đổ biển sâu” </a:t>
              </a:r>
              <a:r>
                <a:rPr lang="nl-NL" sz="2800" dirty="0">
                  <a:effectLst/>
                  <a:latin typeface="Cambria" panose="02040503050406030204" pitchFamily="18" charset="0"/>
                  <a:ea typeface="Cambria" panose="02040503050406030204" pitchFamily="18" charset="0"/>
                </a:rPr>
                <a:t>cho biết vì sao biển rộng lớn, nước tràn đầy…</a:t>
              </a:r>
            </a:p>
            <a:p>
              <a:pPr marL="457200" marR="0" indent="-457200" algn="just">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Nhà thơ đã </a:t>
              </a:r>
              <a:r>
                <a:rPr lang="nl-NL" sz="2800" b="1" dirty="0">
                  <a:effectLst/>
                  <a:latin typeface="Cambria" panose="02040503050406030204" pitchFamily="18" charset="0"/>
                  <a:ea typeface="Cambria" panose="02040503050406030204" pitchFamily="18" charset="0"/>
                </a:rPr>
                <a:t>mượn biển, núi</a:t>
              </a:r>
              <a:r>
                <a:rPr lang="nl-NL" sz="2800" dirty="0">
                  <a:effectLst/>
                  <a:latin typeface="Cambria" panose="02040503050406030204" pitchFamily="18" charset="0"/>
                  <a:ea typeface="Cambria" panose="02040503050406030204" pitchFamily="18" charset="0"/>
                </a:rPr>
                <a:t>,… để đưa ra lời khuyên về lối sống đẹp, cần phải biết ơn giá trị tốt đẹp mà các em nhận được từ cuộc sống.</a:t>
              </a:r>
              <a:endParaRPr lang="en-US" sz="2800" dirty="0">
                <a:effectLst/>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34203080-F330-4E03-C916-1C62883948ED}"/>
              </a:ext>
            </a:extLst>
          </p:cNvPr>
          <p:cNvPicPr>
            <a:picLocks noChangeAspect="1"/>
          </p:cNvPicPr>
          <p:nvPr/>
        </p:nvPicPr>
        <p:blipFill>
          <a:blip r:embed="rId3"/>
          <a:stretch>
            <a:fillRect/>
          </a:stretch>
        </p:blipFill>
        <p:spPr>
          <a:xfrm>
            <a:off x="0" y="0"/>
            <a:ext cx="10953884" cy="1704071"/>
          </a:xfrm>
          <a:prstGeom prst="rect">
            <a:avLst/>
          </a:prstGeom>
        </p:spPr>
      </p:pic>
    </p:spTree>
    <p:extLst>
      <p:ext uri="{BB962C8B-B14F-4D97-AF65-F5344CB8AC3E}">
        <p14:creationId xmlns:p14="http://schemas.microsoft.com/office/powerpoint/2010/main" val="2073148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330C85-D148-904A-EE14-598C9CEF360B}"/>
              </a:ext>
            </a:extLst>
          </p:cNvPr>
          <p:cNvGrpSpPr/>
          <p:nvPr/>
        </p:nvGrpSpPr>
        <p:grpSpPr>
          <a:xfrm>
            <a:off x="573488" y="1545072"/>
            <a:ext cx="11028575" cy="4779529"/>
            <a:chOff x="921554" y="1595771"/>
            <a:chExt cx="11028575" cy="4779529"/>
          </a:xfrm>
        </p:grpSpPr>
        <p:grpSp>
          <p:nvGrpSpPr>
            <p:cNvPr id="8" name="Group 4">
              <a:extLst>
                <a:ext uri="{FF2B5EF4-FFF2-40B4-BE49-F238E27FC236}">
                  <a16:creationId xmlns:a16="http://schemas.microsoft.com/office/drawing/2014/main" id="{E2D31106-D1BA-6357-2C91-D14B6916F899}"/>
                </a:ext>
              </a:extLst>
            </p:cNvPr>
            <p:cNvGrpSpPr/>
            <p:nvPr/>
          </p:nvGrpSpPr>
          <p:grpSpPr>
            <a:xfrm>
              <a:off x="921554" y="2212872"/>
              <a:ext cx="11028575" cy="4162428"/>
              <a:chOff x="0" y="-161431"/>
              <a:chExt cx="1309636" cy="1327551"/>
            </a:xfrm>
          </p:grpSpPr>
          <p:sp>
            <p:nvSpPr>
              <p:cNvPr id="13" name="Freeform 5">
                <a:extLst>
                  <a:ext uri="{FF2B5EF4-FFF2-40B4-BE49-F238E27FC236}">
                    <a16:creationId xmlns:a16="http://schemas.microsoft.com/office/drawing/2014/main" id="{BCEEC65E-70D6-47B5-2EC4-59E1F13535BB}"/>
                  </a:ext>
                </a:extLst>
              </p:cNvPr>
              <p:cNvSpPr/>
              <p:nvPr/>
            </p:nvSpPr>
            <p:spPr>
              <a:xfrm>
                <a:off x="0" y="-161431"/>
                <a:ext cx="1309636" cy="1327551"/>
              </a:xfrm>
              <a:custGeom>
                <a:avLst/>
                <a:gdLst/>
                <a:ahLst/>
                <a:cxnLst/>
                <a:rect l="l" t="t" r="r" b="b"/>
                <a:pathLst>
                  <a:path w="1077064" h="1306426">
                    <a:moveTo>
                      <a:pt x="35969" y="0"/>
                    </a:moveTo>
                    <a:lnTo>
                      <a:pt x="1041095" y="0"/>
                    </a:lnTo>
                    <a:cubicBezTo>
                      <a:pt x="1050635" y="0"/>
                      <a:pt x="1059784" y="3790"/>
                      <a:pt x="1066529" y="10535"/>
                    </a:cubicBezTo>
                    <a:cubicBezTo>
                      <a:pt x="1073275" y="17281"/>
                      <a:pt x="1077064" y="26430"/>
                      <a:pt x="1077064" y="35969"/>
                    </a:cubicBezTo>
                    <a:lnTo>
                      <a:pt x="1077064" y="1270456"/>
                    </a:lnTo>
                    <a:cubicBezTo>
                      <a:pt x="1077064" y="1279996"/>
                      <a:pt x="1073275" y="1289145"/>
                      <a:pt x="1066529" y="1295891"/>
                    </a:cubicBezTo>
                    <a:cubicBezTo>
                      <a:pt x="1059784" y="1302636"/>
                      <a:pt x="1050635" y="1306426"/>
                      <a:pt x="1041095" y="1306426"/>
                    </a:cubicBezTo>
                    <a:lnTo>
                      <a:pt x="35969" y="1306426"/>
                    </a:lnTo>
                    <a:cubicBezTo>
                      <a:pt x="26430" y="1306426"/>
                      <a:pt x="17281" y="1302636"/>
                      <a:pt x="10535" y="1295891"/>
                    </a:cubicBezTo>
                    <a:cubicBezTo>
                      <a:pt x="3790" y="1289145"/>
                      <a:pt x="0" y="1279996"/>
                      <a:pt x="0" y="1270456"/>
                    </a:cubicBezTo>
                    <a:lnTo>
                      <a:pt x="0" y="35969"/>
                    </a:lnTo>
                    <a:cubicBezTo>
                      <a:pt x="0" y="26430"/>
                      <a:pt x="3790" y="17281"/>
                      <a:pt x="10535" y="10535"/>
                    </a:cubicBezTo>
                    <a:cubicBezTo>
                      <a:pt x="17281" y="3790"/>
                      <a:pt x="26430" y="0"/>
                      <a:pt x="35969" y="0"/>
                    </a:cubicBezTo>
                    <a:close/>
                  </a:path>
                </a:pathLst>
              </a:custGeom>
              <a:solidFill>
                <a:schemeClr val="accent4">
                  <a:lumMod val="20000"/>
                  <a:lumOff val="80000"/>
                </a:schemeClr>
              </a:solidFill>
            </p:spPr>
            <p:txBody>
              <a:bodyPr/>
              <a:lstStyle/>
              <a:p>
                <a:endParaRPr lang="en-US"/>
              </a:p>
            </p:txBody>
          </p:sp>
          <p:sp>
            <p:nvSpPr>
              <p:cNvPr id="14" name="TextBox 6">
                <a:extLst>
                  <a:ext uri="{FF2B5EF4-FFF2-40B4-BE49-F238E27FC236}">
                    <a16:creationId xmlns:a16="http://schemas.microsoft.com/office/drawing/2014/main" id="{87496EA0-C243-0F75-EC6C-8797709D38C2}"/>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9" name="Group 7">
              <a:extLst>
                <a:ext uri="{FF2B5EF4-FFF2-40B4-BE49-F238E27FC236}">
                  <a16:creationId xmlns:a16="http://schemas.microsoft.com/office/drawing/2014/main" id="{0E5B4132-3EFB-8772-4E20-76DDE111EEFE}"/>
                </a:ext>
              </a:extLst>
            </p:cNvPr>
            <p:cNvGrpSpPr/>
            <p:nvPr/>
          </p:nvGrpSpPr>
          <p:grpSpPr>
            <a:xfrm>
              <a:off x="5463434" y="1595771"/>
              <a:ext cx="1542608" cy="1323377"/>
              <a:chOff x="444966" y="-125351"/>
              <a:chExt cx="732212" cy="746125"/>
            </a:xfrm>
          </p:grpSpPr>
          <p:sp>
            <p:nvSpPr>
              <p:cNvPr id="11" name="Freeform 8">
                <a:extLst>
                  <a:ext uri="{FF2B5EF4-FFF2-40B4-BE49-F238E27FC236}">
                    <a16:creationId xmlns:a16="http://schemas.microsoft.com/office/drawing/2014/main" id="{AD08FBBD-51DC-5C07-E498-BFCF4F1CEC28}"/>
                  </a:ext>
                </a:extLst>
              </p:cNvPr>
              <p:cNvSpPr/>
              <p:nvPr/>
            </p:nvSpPr>
            <p:spPr>
              <a:xfrm>
                <a:off x="444966" y="-122996"/>
                <a:ext cx="732212" cy="72685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2" name="TextBox 9">
                <a:extLst>
                  <a:ext uri="{FF2B5EF4-FFF2-40B4-BE49-F238E27FC236}">
                    <a16:creationId xmlns:a16="http://schemas.microsoft.com/office/drawing/2014/main" id="{1E88D91D-C9E5-3D5F-9600-DD1A70AEF50A}"/>
                  </a:ext>
                </a:extLst>
              </p:cNvPr>
              <p:cNvSpPr txBox="1"/>
              <p:nvPr/>
            </p:nvSpPr>
            <p:spPr>
              <a:xfrm>
                <a:off x="476410" y="-125351"/>
                <a:ext cx="660400" cy="746125"/>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a:t>
                </a:r>
              </a:p>
            </p:txBody>
          </p:sp>
        </p:grpSp>
        <p:sp>
          <p:nvSpPr>
            <p:cNvPr id="10" name="Rectangle 9">
              <a:extLst>
                <a:ext uri="{FF2B5EF4-FFF2-40B4-BE49-F238E27FC236}">
                  <a16:creationId xmlns:a16="http://schemas.microsoft.com/office/drawing/2014/main" id="{0F67ABED-ABF3-8AE4-056C-8AFEEB728678}"/>
                </a:ext>
              </a:extLst>
            </p:cNvPr>
            <p:cNvSpPr/>
            <p:nvPr/>
          </p:nvSpPr>
          <p:spPr>
            <a:xfrm>
              <a:off x="1032957" y="2929305"/>
              <a:ext cx="10346288" cy="2585323"/>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Khổ thơ cuối nói về tình cảm yêu thương vô bờ và niềm hi vọng của cha mẹ dành cho con.</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34203080-F330-4E03-C916-1C62883948ED}"/>
              </a:ext>
            </a:extLst>
          </p:cNvPr>
          <p:cNvPicPr>
            <a:picLocks noChangeAspect="1"/>
          </p:cNvPicPr>
          <p:nvPr/>
        </p:nvPicPr>
        <p:blipFill>
          <a:blip r:embed="rId3"/>
          <a:stretch>
            <a:fillRect/>
          </a:stretch>
        </p:blipFill>
        <p:spPr>
          <a:xfrm>
            <a:off x="0" y="0"/>
            <a:ext cx="10953884" cy="1704071"/>
          </a:xfrm>
          <a:prstGeom prst="rect">
            <a:avLst/>
          </a:prstGeom>
        </p:spPr>
      </p:pic>
    </p:spTree>
    <p:extLst>
      <p:ext uri="{BB962C8B-B14F-4D97-AF65-F5344CB8AC3E}">
        <p14:creationId xmlns:p14="http://schemas.microsoft.com/office/powerpoint/2010/main" val="366040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472</Words>
  <Application>Microsoft Office PowerPoint</Application>
  <PresentationFormat>Widescreen</PresentationFormat>
  <Paragraphs>42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等线</vt:lpstr>
      <vt:lpstr>等线 Light</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Quỳnh Chi Phan</cp:lastModifiedBy>
  <cp:revision>53</cp:revision>
  <dcterms:created xsi:type="dcterms:W3CDTF">2023-12-07T04:03:03Z</dcterms:created>
  <dcterms:modified xsi:type="dcterms:W3CDTF">2026-02-11T04:47:41Z</dcterms:modified>
</cp:coreProperties>
</file>