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6" r:id="rId4"/>
    <p:sldId id="269" r:id="rId5"/>
    <p:sldId id="270" r:id="rId6"/>
    <p:sldId id="267" r:id="rId7"/>
    <p:sldId id="272" r:id="rId8"/>
    <p:sldId id="273" r:id="rId9"/>
    <p:sldId id="276" r:id="rId10"/>
    <p:sldId id="263" r:id="rId11"/>
    <p:sldId id="277" r:id="rId12"/>
    <p:sldId id="281" r:id="rId13"/>
    <p:sldId id="282" r:id="rId14"/>
    <p:sldId id="283" r:id="rId15"/>
    <p:sldId id="284" r:id="rId16"/>
    <p:sldId id="264"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FF0066"/>
    <a:srgbClr val="F25C71"/>
    <a:srgbClr val="BF139E"/>
    <a:srgbClr val="F9FACC"/>
    <a:srgbClr val="F692A0"/>
    <a:srgbClr val="6F0B5C"/>
    <a:srgbClr val="53EF29"/>
    <a:srgbClr val="EE4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3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1630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7670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0334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2014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extBox 6"/>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3499126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F4C34C5-7170-DD43-A553-4B5F7BDBFB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5122" y="3865216"/>
            <a:ext cx="3372465" cy="3372465"/>
          </a:xfrm>
          <a:prstGeom prst="rect">
            <a:avLst/>
          </a:prstGeom>
        </p:spPr>
      </p:pic>
      <p:pic>
        <p:nvPicPr>
          <p:cNvPr id="2" name="图片 1">
            <a:extLst>
              <a:ext uri="{FF2B5EF4-FFF2-40B4-BE49-F238E27FC236}">
                <a16:creationId xmlns:a16="http://schemas.microsoft.com/office/drawing/2014/main" id="{C46CAAE6-D510-104A-A6BC-11EA390AB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99733"/>
            <a:ext cx="5176685" cy="4458267"/>
          </a:xfrm>
          <a:prstGeom prst="rect">
            <a:avLst/>
          </a:prstGeom>
        </p:spPr>
      </p:pic>
      <p:pic>
        <p:nvPicPr>
          <p:cNvPr id="11" name="图片 10">
            <a:extLst>
              <a:ext uri="{FF2B5EF4-FFF2-40B4-BE49-F238E27FC236}">
                <a16:creationId xmlns:a16="http://schemas.microsoft.com/office/drawing/2014/main" id="{33FFB559-9989-0446-9D52-01CBD51AB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33860" y="167977"/>
            <a:ext cx="1456726" cy="1908918"/>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0139679" y="-433289"/>
            <a:ext cx="2263715" cy="2105675"/>
          </a:xfrm>
          <a:prstGeom prst="rect">
            <a:avLst/>
          </a:prstGeom>
        </p:spPr>
      </p:pic>
      <p:pic>
        <p:nvPicPr>
          <p:cNvPr id="7"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500" t="5927" r="9643" b="55546"/>
          <a:stretch/>
        </p:blipFill>
        <p:spPr>
          <a:xfrm flipH="1">
            <a:off x="2052321" y="-128757"/>
            <a:ext cx="2514640" cy="2383670"/>
          </a:xfrm>
          <a:prstGeom prst="rect">
            <a:avLst/>
          </a:prstGeom>
        </p:spPr>
      </p:pic>
      <p:pic>
        <p:nvPicPr>
          <p:cNvPr id="3" name="Picture 2"/>
          <p:cNvPicPr>
            <a:picLocks noChangeAspect="1"/>
          </p:cNvPicPr>
          <p:nvPr/>
        </p:nvPicPr>
        <p:blipFill>
          <a:blip r:embed="rId8"/>
          <a:stretch>
            <a:fillRect/>
          </a:stretch>
        </p:blipFill>
        <p:spPr>
          <a:xfrm>
            <a:off x="4185695" y="309050"/>
            <a:ext cx="2983201" cy="1011630"/>
          </a:xfrm>
          <a:prstGeom prst="rect">
            <a:avLst/>
          </a:prstGeom>
        </p:spPr>
      </p:pic>
      <p:pic>
        <p:nvPicPr>
          <p:cNvPr id="4" name="Picture 3"/>
          <p:cNvPicPr>
            <a:picLocks noChangeAspect="1"/>
          </p:cNvPicPr>
          <p:nvPr/>
        </p:nvPicPr>
        <p:blipFill>
          <a:blip r:embed="rId9"/>
          <a:stretch>
            <a:fillRect/>
          </a:stretch>
        </p:blipFill>
        <p:spPr>
          <a:xfrm>
            <a:off x="88839" y="1837452"/>
            <a:ext cx="9755353" cy="1964908"/>
          </a:xfrm>
          <a:prstGeom prst="rect">
            <a:avLst/>
          </a:prstGeom>
        </p:spPr>
      </p:pic>
      <p:pic>
        <p:nvPicPr>
          <p:cNvPr id="18" name="Picture 17"/>
          <p:cNvPicPr>
            <a:picLocks noChangeAspect="1"/>
          </p:cNvPicPr>
          <p:nvPr/>
        </p:nvPicPr>
        <p:blipFill>
          <a:blip r:embed="rId10"/>
          <a:stretch>
            <a:fillRect/>
          </a:stretch>
        </p:blipFill>
        <p:spPr>
          <a:xfrm>
            <a:off x="3447476" y="3577694"/>
            <a:ext cx="8125925" cy="2135075"/>
          </a:xfrm>
          <a:prstGeom prst="rect">
            <a:avLst/>
          </a:prstGeom>
        </p:spPr>
      </p:pic>
      <p:pic>
        <p:nvPicPr>
          <p:cNvPr id="21" name="Picture 20"/>
          <p:cNvPicPr>
            <a:picLocks noChangeAspect="1"/>
          </p:cNvPicPr>
          <p:nvPr/>
        </p:nvPicPr>
        <p:blipFill>
          <a:blip r:embed="rId11"/>
          <a:stretch>
            <a:fillRect/>
          </a:stretch>
        </p:blipFill>
        <p:spPr>
          <a:xfrm>
            <a:off x="7985063" y="5282635"/>
            <a:ext cx="2792210" cy="1072989"/>
          </a:xfrm>
          <a:prstGeom prst="rect">
            <a:avLst/>
          </a:prstGeom>
        </p:spPr>
      </p:pic>
    </p:spTree>
    <p:extLst>
      <p:ext uri="{BB962C8B-B14F-4D97-AF65-F5344CB8AC3E}">
        <p14:creationId xmlns:p14="http://schemas.microsoft.com/office/powerpoint/2010/main" val="250824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Effect transition="in" filter="fade">
                                      <p:cBhvr>
                                        <p:cTn id="21" dur="1000"/>
                                        <p:tgtEl>
                                          <p:spTgt spid="18"/>
                                        </p:tgtEl>
                                      </p:cBhvr>
                                    </p:animEffect>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1733775" y="2422236"/>
            <a:ext cx="8514307" cy="2412633"/>
          </a:xfrm>
          <a:prstGeom prst="rect">
            <a:avLst/>
          </a:prstGeom>
        </p:spPr>
      </p:pic>
    </p:spTree>
    <p:extLst>
      <p:ext uri="{BB962C8B-B14F-4D97-AF65-F5344CB8AC3E}">
        <p14:creationId xmlns:p14="http://schemas.microsoft.com/office/powerpoint/2010/main" val="82220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3123" y="579599"/>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10652"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1. </a:t>
              </a:r>
              <a:r>
                <a:rPr lang="vi-VN" sz="4000" b="1">
                  <a:solidFill>
                    <a:srgbClr val="002060"/>
                  </a:solidFill>
                  <a:latin typeface="Cambria" panose="02040503050406030204" pitchFamily="18" charset="0"/>
                  <a:ea typeface="Cambria" panose="02040503050406030204" pitchFamily="18" charset="0"/>
                </a:rPr>
                <a:t>Nếu có phép lạ, các bạn nhỏ ước những điều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flipH="1">
            <a:off x="6999085" y="2389040"/>
            <a:ext cx="3768011" cy="4776736"/>
          </a:xfrm>
          <a:prstGeom prst="rect">
            <a:avLst/>
          </a:prstGeom>
        </p:spPr>
      </p:pic>
    </p:spTree>
    <p:extLst>
      <p:ext uri="{BB962C8B-B14F-4D97-AF65-F5344CB8AC3E}">
        <p14:creationId xmlns:p14="http://schemas.microsoft.com/office/powerpoint/2010/main" val="2131420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11" name="图片 33"/>
          <p:cNvPicPr>
            <a:picLocks noChangeAspect="1"/>
          </p:cNvPicPr>
          <p:nvPr/>
        </p:nvPicPr>
        <p:blipFill>
          <a:blip r:embed="rId4"/>
          <a:stretch>
            <a:fillRect/>
          </a:stretch>
        </p:blipFill>
        <p:spPr>
          <a:xfrm>
            <a:off x="362890" y="95412"/>
            <a:ext cx="934147" cy="800698"/>
          </a:xfrm>
          <a:prstGeom prst="rect">
            <a:avLst/>
          </a:prstGeom>
        </p:spPr>
      </p:pic>
      <p:pic>
        <p:nvPicPr>
          <p:cNvPr id="12" name="图片 34"/>
          <p:cNvPicPr>
            <a:picLocks noChangeAspect="1"/>
          </p:cNvPicPr>
          <p:nvPr/>
        </p:nvPicPr>
        <p:blipFill>
          <a:blip r:embed="rId4"/>
          <a:stretch>
            <a:fillRect/>
          </a:stretch>
        </p:blipFill>
        <p:spPr>
          <a:xfrm>
            <a:off x="9412229" y="476585"/>
            <a:ext cx="489445" cy="419525"/>
          </a:xfrm>
          <a:prstGeom prst="rect">
            <a:avLst/>
          </a:prstGeom>
        </p:spPr>
      </p:pic>
      <p:pic>
        <p:nvPicPr>
          <p:cNvPr id="13" name="图片 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5952" y="727944"/>
            <a:ext cx="6955971" cy="6821619"/>
          </a:xfrm>
          <a:prstGeom prst="rect">
            <a:avLst/>
          </a:prstGeom>
        </p:spPr>
      </p:pic>
      <p:grpSp>
        <p:nvGrpSpPr>
          <p:cNvPr id="14" name="组合 6"/>
          <p:cNvGrpSpPr/>
          <p:nvPr/>
        </p:nvGrpSpPr>
        <p:grpSpPr>
          <a:xfrm>
            <a:off x="5691069" y="1213163"/>
            <a:ext cx="6300737" cy="1200330"/>
            <a:chOff x="5743575" y="2118815"/>
            <a:chExt cx="6300737" cy="1200330"/>
          </a:xfrm>
          <a:effectLst>
            <a:glow rad="63500">
              <a:srgbClr val="C00000">
                <a:alpha val="40000"/>
              </a:srgbClr>
            </a:glow>
          </a:effectLst>
        </p:grpSpPr>
        <p:sp>
          <p:nvSpPr>
            <p:cNvPr id="15" name="圆角矩形 2"/>
            <p:cNvSpPr/>
            <p:nvPr/>
          </p:nvSpPr>
          <p:spPr>
            <a:xfrm>
              <a:off x="5743575" y="2118816"/>
              <a:ext cx="6230801" cy="1200329"/>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cs typeface="+mn-cs"/>
              </a:endParaRPr>
            </a:p>
          </p:txBody>
        </p:sp>
        <p:sp>
          <p:nvSpPr>
            <p:cNvPr id="16" name="文本框 16"/>
            <p:cNvSpPr txBox="1"/>
            <p:nvPr/>
          </p:nvSpPr>
          <p:spPr>
            <a:xfrm flipH="1">
              <a:off x="5813512" y="2118815"/>
              <a:ext cx="6230800" cy="1200329"/>
            </a:xfrm>
            <a:prstGeom prst="rect">
              <a:avLst/>
            </a:prstGeom>
            <a:noFill/>
            <a:effectLst>
              <a:glow rad="63500">
                <a:srgbClr val="4472C4">
                  <a:satMod val="175000"/>
                  <a:alpha val="40000"/>
                </a:srgbClr>
              </a:glow>
            </a:effectLst>
          </p:spPr>
          <p:txBody>
            <a:bodyPr wrap="square" rtlCol="0">
              <a:spAutoFit/>
              <a:scene3d>
                <a:camera prst="orthographicFront"/>
                <a:lightRig rig="threePt" dir="t"/>
              </a:scene3d>
              <a:sp3d extrusionH="57150">
                <a:bevelT w="38100" h="38100"/>
              </a:sp3d>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A5A5A5">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Khổ 1:</a:t>
              </a:r>
              <a:r>
                <a:rPr kumimoji="0" lang="en-US" sz="3600" b="1" i="0" u="none" strike="noStrike" kern="0" cap="none" spc="0" normalizeH="0" baseline="0" noProof="0">
                  <a:ln>
                    <a:noFill/>
                  </a:ln>
                  <a:solidFill>
                    <a:srgbClr val="A5A5A5">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ước cây mau lớn, nhanh cho quả ngọt.</a:t>
              </a:r>
              <a:endParaRPr kumimoji="0" lang="zh-CN" altLang="en-US" sz="3200" b="0" i="0" u="none" strike="noStrike" kern="0" cap="none" spc="0" normalizeH="0" baseline="0" noProof="0" dirty="0">
                <a:ln>
                  <a:noFill/>
                </a:ln>
                <a:solidFill>
                  <a:prstClr val="black"/>
                </a:solidFill>
                <a:effectLst>
                  <a:innerShdw blurRad="63500" dist="50800" dir="13500000">
                    <a:prstClr val="black">
                      <a:alpha val="50000"/>
                    </a:prstClr>
                  </a:innerShdw>
                </a:effectLst>
                <a:uLnTx/>
                <a:uFillTx/>
                <a:latin typeface="字魂27号-布丁体" panose="00000505000000000000" pitchFamily="2" charset="-122"/>
                <a:ea typeface="字魂27号-布丁体" panose="00000505000000000000" pitchFamily="2" charset="-122"/>
              </a:endParaRPr>
            </a:p>
          </p:txBody>
        </p:sp>
      </p:grpSp>
      <p:grpSp>
        <p:nvGrpSpPr>
          <p:cNvPr id="18" name="组合 12">
            <a:extLst>
              <a:ext uri="{FF2B5EF4-FFF2-40B4-BE49-F238E27FC236}">
                <a16:creationId xmlns:a16="http://schemas.microsoft.com/office/drawing/2014/main" id="{DCE600EA-D9EA-4229-9DB1-05B5B2B63982}"/>
              </a:ext>
            </a:extLst>
          </p:cNvPr>
          <p:cNvGrpSpPr/>
          <p:nvPr/>
        </p:nvGrpSpPr>
        <p:grpSpPr>
          <a:xfrm>
            <a:off x="1614520" y="4768"/>
            <a:ext cx="9650998" cy="981985"/>
            <a:chOff x="2572597" y="873043"/>
            <a:chExt cx="9324511" cy="981985"/>
          </a:xfrm>
        </p:grpSpPr>
        <p:grpSp>
          <p:nvGrpSpPr>
            <p:cNvPr id="19" name="组合 6">
              <a:extLst>
                <a:ext uri="{FF2B5EF4-FFF2-40B4-BE49-F238E27FC236}">
                  <a16:creationId xmlns:a16="http://schemas.microsoft.com/office/drawing/2014/main" id="{BDA89E52-74DE-4EB0-83DC-8172939EB9CE}"/>
                </a:ext>
              </a:extLst>
            </p:cNvPr>
            <p:cNvGrpSpPr/>
            <p:nvPr/>
          </p:nvGrpSpPr>
          <p:grpSpPr>
            <a:xfrm>
              <a:off x="2572597" y="928346"/>
              <a:ext cx="9324511" cy="926682"/>
              <a:chOff x="3739452" y="1079884"/>
              <a:chExt cx="9324511" cy="926682"/>
            </a:xfrm>
          </p:grpSpPr>
          <p:sp>
            <p:nvSpPr>
              <p:cNvPr id="23" name="矩形 7">
                <a:extLst>
                  <a:ext uri="{FF2B5EF4-FFF2-40B4-BE49-F238E27FC236}">
                    <a16:creationId xmlns:a16="http://schemas.microsoft.com/office/drawing/2014/main" id="{75451BBC-A26F-4BD0-8D92-492E001A4795}"/>
                  </a:ext>
                </a:extLst>
              </p:cNvPr>
              <p:cNvSpPr/>
              <p:nvPr/>
            </p:nvSpPr>
            <p:spPr>
              <a:xfrm>
                <a:off x="3771007" y="1083236"/>
                <a:ext cx="9292956" cy="923330"/>
              </a:xfrm>
              <a:prstGeom prst="rect">
                <a:avLst/>
              </a:prstGeom>
            </p:spPr>
            <p:txBody>
              <a:bodyPr wrap="none">
                <a:spAutoFit/>
              </a:bodyPr>
              <a:lstStyle/>
              <a:p>
                <a:r>
                  <a:rPr lang="en-US" altLang="zh-CN" sz="5400" b="1">
                    <a:ln w="152400">
                      <a:solidFill>
                        <a:prstClr val="white"/>
                      </a:solidFill>
                    </a:ln>
                    <a:solidFill>
                      <a:prstClr val="white"/>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Các ước mơ của các bạn nhỏ là:</a:t>
                </a:r>
                <a:endParaRPr lang="zh-CN" altLang="en-US" sz="5400" b="1" dirty="0">
                  <a:ln w="152400">
                    <a:solidFill>
                      <a:prstClr val="white"/>
                    </a:solidFill>
                  </a:ln>
                  <a:solidFill>
                    <a:prstClr val="white"/>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24" name="矩形 8">
                <a:extLst>
                  <a:ext uri="{FF2B5EF4-FFF2-40B4-BE49-F238E27FC236}">
                    <a16:creationId xmlns:a16="http://schemas.microsoft.com/office/drawing/2014/main" id="{85782F8C-851B-4D6F-AB6A-FDA8F46995C6}"/>
                  </a:ext>
                </a:extLst>
              </p:cNvPr>
              <p:cNvSpPr/>
              <p:nvPr/>
            </p:nvSpPr>
            <p:spPr>
              <a:xfrm>
                <a:off x="3739452" y="1079884"/>
                <a:ext cx="9292956" cy="923330"/>
              </a:xfrm>
              <a:prstGeom prst="rect">
                <a:avLst/>
              </a:prstGeom>
            </p:spPr>
            <p:txBody>
              <a:bodyPr wrap="none">
                <a:spAutoFit/>
              </a:bodyPr>
              <a:lstStyle/>
              <a:p>
                <a:pPr algn="ctr"/>
                <a:r>
                  <a:rPr lang="en-US" altLang="zh-CN" sz="5400" b="1">
                    <a:gradFill flip="none" rotWithShape="1">
                      <a:gsLst>
                        <a:gs pos="55000">
                          <a:srgbClr val="4CA83B"/>
                        </a:gs>
                        <a:gs pos="0">
                          <a:srgbClr val="DAE9BD"/>
                        </a:gs>
                        <a:gs pos="91000">
                          <a:srgbClr val="277945"/>
                        </a:gs>
                      </a:gsLst>
                      <a:lin ang="5400000" scaled="1"/>
                      <a:tileRect/>
                    </a:gradFill>
                    <a:latin typeface="Times New Roman" panose="02020603050405020304" pitchFamily="18" charset="0"/>
                    <a:ea typeface="字魂27号-布丁体" panose="00000505000000000000" pitchFamily="2" charset="-122"/>
                    <a:cs typeface="Times New Roman" panose="02020603050405020304" pitchFamily="18" charset="0"/>
                  </a:rPr>
                  <a:t>Các ước mơ của các bạn nhỏ là:</a:t>
                </a:r>
                <a:endParaRPr lang="zh-CN" altLang="en-US" sz="5400" b="1" dirty="0">
                  <a:gradFill flip="none" rotWithShape="1">
                    <a:gsLst>
                      <a:gs pos="55000">
                        <a:srgbClr val="4CA83B"/>
                      </a:gs>
                      <a:gs pos="0">
                        <a:srgbClr val="DAE9BD"/>
                      </a:gs>
                      <a:gs pos="91000">
                        <a:srgbClr val="277945"/>
                      </a:gs>
                    </a:gsLst>
                    <a:lin ang="5400000" scaled="1"/>
                    <a:tileRect/>
                  </a:gra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20" name="组合 9">
              <a:extLst>
                <a:ext uri="{FF2B5EF4-FFF2-40B4-BE49-F238E27FC236}">
                  <a16:creationId xmlns:a16="http://schemas.microsoft.com/office/drawing/2014/main" id="{ADEC2591-95F9-4D69-A61B-0F78AA136290}"/>
                </a:ext>
              </a:extLst>
            </p:cNvPr>
            <p:cNvGrpSpPr/>
            <p:nvPr/>
          </p:nvGrpSpPr>
          <p:grpSpPr>
            <a:xfrm>
              <a:off x="3583560" y="873043"/>
              <a:ext cx="178482" cy="936931"/>
              <a:chOff x="3771007" y="1083236"/>
              <a:chExt cx="178482" cy="936931"/>
            </a:xfrm>
          </p:grpSpPr>
          <p:sp>
            <p:nvSpPr>
              <p:cNvPr id="21" name="矩形 10">
                <a:extLst>
                  <a:ext uri="{FF2B5EF4-FFF2-40B4-BE49-F238E27FC236}">
                    <a16:creationId xmlns:a16="http://schemas.microsoft.com/office/drawing/2014/main" id="{F2B548B2-3AD6-460B-952D-181D2DB16957}"/>
                  </a:ext>
                </a:extLst>
              </p:cNvPr>
              <p:cNvSpPr/>
              <p:nvPr/>
            </p:nvSpPr>
            <p:spPr>
              <a:xfrm>
                <a:off x="3771007" y="1083236"/>
                <a:ext cx="178482" cy="923330"/>
              </a:xfrm>
              <a:prstGeom prst="rect">
                <a:avLst/>
              </a:prstGeom>
            </p:spPr>
            <p:txBody>
              <a:bodyPr wrap="none">
                <a:spAutoFit/>
              </a:bodyPr>
              <a:lstStyle/>
              <a:p>
                <a:endParaRPr lang="zh-CN" altLang="en-US" sz="5400" b="1" dirty="0">
                  <a:ln w="152400">
                    <a:solidFill>
                      <a:prstClr val="white"/>
                    </a:solidFill>
                  </a:ln>
                  <a:solidFill>
                    <a:prstClr val="white"/>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22" name="矩形 11">
                <a:extLst>
                  <a:ext uri="{FF2B5EF4-FFF2-40B4-BE49-F238E27FC236}">
                    <a16:creationId xmlns:a16="http://schemas.microsoft.com/office/drawing/2014/main" id="{A6493690-D48D-4D7C-84FB-38964E496E2C}"/>
                  </a:ext>
                </a:extLst>
              </p:cNvPr>
              <p:cNvSpPr/>
              <p:nvPr/>
            </p:nvSpPr>
            <p:spPr>
              <a:xfrm>
                <a:off x="3771007" y="1096837"/>
                <a:ext cx="178482" cy="923330"/>
              </a:xfrm>
              <a:prstGeom prst="rect">
                <a:avLst/>
              </a:prstGeom>
            </p:spPr>
            <p:txBody>
              <a:bodyPr wrap="none">
                <a:spAutoFit/>
              </a:bodyPr>
              <a:lstStyle/>
              <a:p>
                <a:endParaRPr lang="zh-CN" altLang="en-US" sz="5400" b="1" dirty="0">
                  <a:gradFill flip="none" rotWithShape="1">
                    <a:gsLst>
                      <a:gs pos="67000">
                        <a:srgbClr val="5997D0"/>
                      </a:gs>
                      <a:gs pos="0">
                        <a:srgbClr val="FF99CC"/>
                      </a:gs>
                      <a:gs pos="100000">
                        <a:srgbClr val="8DC9ED"/>
                      </a:gs>
                    </a:gsLst>
                    <a:lin ang="5400000" scaled="1"/>
                    <a:tileRect/>
                  </a:gra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grpSp>
        <p:nvGrpSpPr>
          <p:cNvPr id="25" name="组合 6">
            <a:extLst>
              <a:ext uri="{FF2B5EF4-FFF2-40B4-BE49-F238E27FC236}">
                <a16:creationId xmlns:a16="http://schemas.microsoft.com/office/drawing/2014/main" id="{E0837840-DA22-4D85-A7A2-DE74B1F35F5D}"/>
              </a:ext>
            </a:extLst>
          </p:cNvPr>
          <p:cNvGrpSpPr/>
          <p:nvPr/>
        </p:nvGrpSpPr>
        <p:grpSpPr>
          <a:xfrm>
            <a:off x="5691069" y="2571531"/>
            <a:ext cx="6300737" cy="1228298"/>
            <a:chOff x="5743575" y="2116250"/>
            <a:chExt cx="6300737" cy="1228298"/>
          </a:xfrm>
          <a:effectLst>
            <a:glow rad="63500">
              <a:srgbClr val="70AD47">
                <a:satMod val="175000"/>
                <a:alpha val="40000"/>
              </a:srgbClr>
            </a:glow>
          </a:effectLst>
        </p:grpSpPr>
        <p:sp>
          <p:nvSpPr>
            <p:cNvPr id="26" name="圆角矩形 2">
              <a:extLst>
                <a:ext uri="{FF2B5EF4-FFF2-40B4-BE49-F238E27FC236}">
                  <a16:creationId xmlns:a16="http://schemas.microsoft.com/office/drawing/2014/main" id="{1669E509-1935-4D88-9AD6-DB21C36ACECE}"/>
                </a:ext>
              </a:extLst>
            </p:cNvPr>
            <p:cNvSpPr/>
            <p:nvPr/>
          </p:nvSpPr>
          <p:spPr>
            <a:xfrm>
              <a:off x="5743575" y="2116250"/>
              <a:ext cx="6230801" cy="120289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cs typeface="+mn-cs"/>
              </a:endParaRPr>
            </a:p>
          </p:txBody>
        </p:sp>
        <p:sp>
          <p:nvSpPr>
            <p:cNvPr id="27" name="文本框 16">
              <a:extLst>
                <a:ext uri="{FF2B5EF4-FFF2-40B4-BE49-F238E27FC236}">
                  <a16:creationId xmlns:a16="http://schemas.microsoft.com/office/drawing/2014/main" id="{7A25A324-D59E-4B04-A8FF-189D9702177C}"/>
                </a:ext>
              </a:extLst>
            </p:cNvPr>
            <p:cNvSpPr txBox="1"/>
            <p:nvPr/>
          </p:nvSpPr>
          <p:spPr>
            <a:xfrm flipH="1">
              <a:off x="5813512" y="2144219"/>
              <a:ext cx="6230800" cy="120032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A5A5A5">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Khổ 2:</a:t>
              </a:r>
              <a:r>
                <a:rPr kumimoji="0" lang="en-US" sz="3600" b="1" i="0" u="none" strike="noStrike" kern="0" cap="none" spc="0" normalizeH="0" baseline="0" noProof="0">
                  <a:ln>
                    <a:noFill/>
                  </a:ln>
                  <a:solidFill>
                    <a:srgbClr val="A5A5A5">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ước trở thành người lớn để làm việc.</a:t>
              </a:r>
              <a:endParaRPr kumimoji="0" lang="zh-CN" alt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8" name="组合 6">
            <a:extLst>
              <a:ext uri="{FF2B5EF4-FFF2-40B4-BE49-F238E27FC236}">
                <a16:creationId xmlns:a16="http://schemas.microsoft.com/office/drawing/2014/main" id="{CCC4BE4B-38AB-4670-841C-4723731464A7}"/>
              </a:ext>
            </a:extLst>
          </p:cNvPr>
          <p:cNvGrpSpPr/>
          <p:nvPr/>
        </p:nvGrpSpPr>
        <p:grpSpPr>
          <a:xfrm>
            <a:off x="5691069" y="3955893"/>
            <a:ext cx="6300737" cy="1233501"/>
            <a:chOff x="5743575" y="2208755"/>
            <a:chExt cx="6300737" cy="1233501"/>
          </a:xfrm>
          <a:effectLst>
            <a:glow rad="63500">
              <a:srgbClr val="5B9BD5">
                <a:satMod val="175000"/>
                <a:alpha val="40000"/>
              </a:srgbClr>
            </a:glow>
          </a:effectLst>
        </p:grpSpPr>
        <p:sp>
          <p:nvSpPr>
            <p:cNvPr id="29" name="圆角矩形 2">
              <a:extLst>
                <a:ext uri="{FF2B5EF4-FFF2-40B4-BE49-F238E27FC236}">
                  <a16:creationId xmlns:a16="http://schemas.microsoft.com/office/drawing/2014/main" id="{B5851A16-EAE6-4E4D-A950-6E41E90C0F67}"/>
                </a:ext>
              </a:extLst>
            </p:cNvPr>
            <p:cNvSpPr/>
            <p:nvPr/>
          </p:nvSpPr>
          <p:spPr>
            <a:xfrm>
              <a:off x="5743575" y="2208755"/>
              <a:ext cx="6230801" cy="120032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cs typeface="+mn-cs"/>
              </a:endParaRPr>
            </a:p>
          </p:txBody>
        </p:sp>
        <p:sp>
          <p:nvSpPr>
            <p:cNvPr id="30" name="文本框 16">
              <a:extLst>
                <a:ext uri="{FF2B5EF4-FFF2-40B4-BE49-F238E27FC236}">
                  <a16:creationId xmlns:a16="http://schemas.microsoft.com/office/drawing/2014/main" id="{3A018A5B-E86B-4028-98B5-9AF0E0B3206A}"/>
                </a:ext>
              </a:extLst>
            </p:cNvPr>
            <p:cNvSpPr txBox="1"/>
            <p:nvPr/>
          </p:nvSpPr>
          <p:spPr>
            <a:xfrm flipH="1">
              <a:off x="5813512" y="2241927"/>
              <a:ext cx="6230800" cy="120032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Khổ 3: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ước không còn mùa đông giá lạnh.</a:t>
              </a:r>
              <a:endParaRPr kumimoji="0" lang="zh-CN" altLang="en-US" sz="3600" b="0" i="0" u="none" strike="noStrike" kern="0" cap="none" spc="0" normalizeH="0" baseline="0" noProof="0" dirty="0">
                <a:ln>
                  <a:noFill/>
                </a:ln>
                <a:solidFill>
                  <a:prstClr val="black"/>
                </a:solidFill>
                <a:effectLst>
                  <a:innerShdw blurRad="63500" dist="50800" dir="13500000">
                    <a:prstClr val="black">
                      <a:alpha val="50000"/>
                    </a:prstClr>
                  </a:innerShdw>
                </a:effectLst>
                <a:uLnTx/>
                <a:uFillTx/>
                <a:latin typeface="字魂27号-布丁体" panose="00000505000000000000" pitchFamily="2" charset="-122"/>
                <a:ea typeface="字魂27号-布丁体" panose="00000505000000000000" pitchFamily="2" charset="-122"/>
              </a:endParaRPr>
            </a:p>
          </p:txBody>
        </p:sp>
      </p:grpSp>
      <p:grpSp>
        <p:nvGrpSpPr>
          <p:cNvPr id="31" name="组合 6">
            <a:extLst>
              <a:ext uri="{FF2B5EF4-FFF2-40B4-BE49-F238E27FC236}">
                <a16:creationId xmlns:a16="http://schemas.microsoft.com/office/drawing/2014/main" id="{76FB19A8-E469-460E-BF96-0FB4FFC61033}"/>
              </a:ext>
            </a:extLst>
          </p:cNvPr>
          <p:cNvGrpSpPr/>
          <p:nvPr/>
        </p:nvGrpSpPr>
        <p:grpSpPr>
          <a:xfrm>
            <a:off x="5691069" y="5297733"/>
            <a:ext cx="6300737" cy="1248054"/>
            <a:chOff x="5743575" y="2196286"/>
            <a:chExt cx="6300737" cy="1248054"/>
          </a:xfrm>
          <a:effectLst>
            <a:glow rad="63500">
              <a:srgbClr val="ED7D31">
                <a:satMod val="175000"/>
                <a:alpha val="40000"/>
              </a:srgbClr>
            </a:glow>
          </a:effectLst>
        </p:grpSpPr>
        <p:sp>
          <p:nvSpPr>
            <p:cNvPr id="32" name="圆角矩形 2">
              <a:extLst>
                <a:ext uri="{FF2B5EF4-FFF2-40B4-BE49-F238E27FC236}">
                  <a16:creationId xmlns:a16="http://schemas.microsoft.com/office/drawing/2014/main" id="{1D02CF8A-E23F-4FDC-983A-EBF938C0D9A5}"/>
                </a:ext>
              </a:extLst>
            </p:cNvPr>
            <p:cNvSpPr/>
            <p:nvPr/>
          </p:nvSpPr>
          <p:spPr>
            <a:xfrm>
              <a:off x="5743575" y="2196286"/>
              <a:ext cx="6230801" cy="119852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cs typeface="+mn-cs"/>
              </a:endParaRPr>
            </a:p>
          </p:txBody>
        </p:sp>
        <p:sp>
          <p:nvSpPr>
            <p:cNvPr id="33" name="文本框 16">
              <a:extLst>
                <a:ext uri="{FF2B5EF4-FFF2-40B4-BE49-F238E27FC236}">
                  <a16:creationId xmlns:a16="http://schemas.microsoft.com/office/drawing/2014/main" id="{301761E2-86DF-490F-965D-7CB2089893E9}"/>
                </a:ext>
              </a:extLst>
            </p:cNvPr>
            <p:cNvSpPr txBox="1"/>
            <p:nvPr/>
          </p:nvSpPr>
          <p:spPr>
            <a:xfrm flipH="1">
              <a:off x="5813512" y="2244011"/>
              <a:ext cx="6230800" cy="120032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A5A5A5">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srgbClr val="FF8024"/>
                  </a:solidFill>
                  <a:effectLst/>
                  <a:uLnTx/>
                  <a:uFillTx/>
                  <a:latin typeface="Times New Roman" panose="02020603050405020304" pitchFamily="18" charset="0"/>
                  <a:cs typeface="Times New Roman" panose="02020603050405020304" pitchFamily="18" charset="0"/>
                </a:rPr>
                <a:t>Khổ 4:</a:t>
              </a:r>
              <a:r>
                <a:rPr kumimoji="0" lang="en-US" sz="3600" b="1" i="0" u="none" strike="noStrike" kern="0" cap="none" spc="0" normalizeH="0" baseline="0" noProof="0">
                  <a:ln>
                    <a:noFill/>
                  </a:ln>
                  <a:solidFill>
                    <a:srgbClr val="A5A5A5">
                      <a:lumMod val="50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ước không còn chiến tranh.</a:t>
              </a:r>
              <a:endParaRPr kumimoji="0" lang="zh-CN" altLang="en-US" sz="3600" b="0" i="0" u="none" strike="noStrike" kern="0" cap="none" spc="0" normalizeH="0" baseline="0" noProof="0" dirty="0">
                <a:ln>
                  <a:noFill/>
                </a:ln>
                <a:solidFill>
                  <a:prstClr val="black"/>
                </a:solidFill>
                <a:effectLst>
                  <a:innerShdw blurRad="63500" dist="50800" dir="13500000">
                    <a:prstClr val="black">
                      <a:alpha val="50000"/>
                    </a:prstClr>
                  </a:innerShdw>
                </a:effectLst>
                <a:uLnTx/>
                <a:uFillTx/>
                <a:latin typeface="字魂27号-布丁体" panose="00000505000000000000" pitchFamily="2" charset="-122"/>
                <a:ea typeface="字魂27号-布丁体" panose="00000505000000000000" pitchFamily="2" charset="-122"/>
              </a:endParaRPr>
            </a:p>
          </p:txBody>
        </p:sp>
      </p:grpSp>
    </p:spTree>
    <p:extLst>
      <p:ext uri="{BB962C8B-B14F-4D97-AF65-F5344CB8AC3E}">
        <p14:creationId xmlns:p14="http://schemas.microsoft.com/office/powerpoint/2010/main" val="733655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490632" y="297201"/>
            <a:ext cx="11239814" cy="6247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679269" y="548640"/>
            <a:ext cx="10866404" cy="5786333"/>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981244" y="1102624"/>
            <a:ext cx="1210756" cy="1210756"/>
          </a:xfrm>
          <a:prstGeom prst="rect">
            <a:avLst/>
          </a:prstGeom>
        </p:spPr>
      </p:pic>
      <p:sp>
        <p:nvSpPr>
          <p:cNvPr id="13" name="TextBox 12"/>
          <p:cNvSpPr txBox="1"/>
          <p:nvPr/>
        </p:nvSpPr>
        <p:spPr>
          <a:xfrm>
            <a:off x="875211" y="714710"/>
            <a:ext cx="10424994"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2. Theo em, hai điều ước “</a:t>
            </a:r>
            <a:r>
              <a:rPr lang="vi-VN" sz="3600" b="1">
                <a:solidFill>
                  <a:srgbClr val="0070C0"/>
                </a:solidFill>
                <a:latin typeface="Cambria" panose="02040503050406030204" pitchFamily="18" charset="0"/>
                <a:ea typeface="Cambria" panose="02040503050406030204" pitchFamily="18" charset="0"/>
              </a:rPr>
              <a:t>không còn mùa đông</a:t>
            </a:r>
            <a:r>
              <a:rPr lang="vi-VN" sz="3600" b="1">
                <a:solidFill>
                  <a:srgbClr val="002060"/>
                </a:solidFill>
                <a:latin typeface="Cambria" panose="02040503050406030204" pitchFamily="18" charset="0"/>
                <a:ea typeface="Cambria" panose="02040503050406030204" pitchFamily="18" charset="0"/>
              </a:rPr>
              <a:t>” và “</a:t>
            </a:r>
            <a:r>
              <a:rPr lang="vi-VN" sz="3600" b="1">
                <a:solidFill>
                  <a:srgbClr val="00B0F0"/>
                </a:solidFill>
                <a:latin typeface="Cambria" panose="02040503050406030204" pitchFamily="18" charset="0"/>
                <a:ea typeface="Cambria" panose="02040503050406030204" pitchFamily="18" charset="0"/>
              </a:rPr>
              <a:t>hoá trái bom thành trái ngon</a:t>
            </a:r>
            <a:r>
              <a:rPr lang="vi-VN" sz="3600" b="1">
                <a:solidFill>
                  <a:srgbClr val="002060"/>
                </a:solidFill>
                <a:latin typeface="Cambria" panose="02040503050406030204" pitchFamily="18" charset="0"/>
                <a:ea typeface="Cambria" panose="02040503050406030204" pitchFamily="18" charset="0"/>
              </a:rPr>
              <a:t>” có ý nghĩa gì? </a:t>
            </a:r>
            <a:endParaRPr lang="en-US" sz="6600" b="1">
              <a:solidFill>
                <a:srgbClr val="002060"/>
              </a:solidFill>
              <a:latin typeface="Cambria" panose="02040503050406030204" pitchFamily="18" charset="0"/>
              <a:ea typeface="Cambria" panose="02040503050406030204" pitchFamily="18" charset="0"/>
            </a:endParaRPr>
          </a:p>
        </p:txBody>
      </p:sp>
      <p:grpSp>
        <p:nvGrpSpPr>
          <p:cNvPr id="4" name="Group 3"/>
          <p:cNvGrpSpPr/>
          <p:nvPr/>
        </p:nvGrpSpPr>
        <p:grpSpPr>
          <a:xfrm>
            <a:off x="1035310" y="2032917"/>
            <a:ext cx="10225706" cy="1820626"/>
            <a:chOff x="1035310" y="2032917"/>
            <a:chExt cx="10225706" cy="1820626"/>
          </a:xfrm>
        </p:grpSpPr>
        <p:sp>
          <p:nvSpPr>
            <p:cNvPr id="14" name="Rounded Rectangle 13"/>
            <p:cNvSpPr/>
            <p:nvPr/>
          </p:nvSpPr>
          <p:spPr>
            <a:xfrm>
              <a:off x="1035310" y="2032917"/>
              <a:ext cx="10225706" cy="1820626"/>
            </a:xfrm>
            <a:prstGeom prst="roundRect">
              <a:avLst/>
            </a:prstGeom>
            <a:noFill/>
            <a:ln w="1905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62594" y="2142309"/>
              <a:ext cx="9953897" cy="1569660"/>
            </a:xfrm>
            <a:prstGeom prst="rect">
              <a:avLst/>
            </a:prstGeom>
            <a:noFill/>
          </p:spPr>
          <p:txBody>
            <a:bodyPr wrap="square" rtlCol="0">
              <a:spAutoFit/>
            </a:bodyPr>
            <a:lstStyle/>
            <a:p>
              <a:pPr algn="just"/>
              <a:r>
                <a:rPr lang="vi-VN" sz="3200" b="1">
                  <a:solidFill>
                    <a:srgbClr val="F25C71"/>
                  </a:solidFill>
                  <a:latin typeface="Cambria" panose="02040503050406030204" pitchFamily="18" charset="0"/>
                  <a:ea typeface="Cambria" panose="02040503050406030204" pitchFamily="18" charset="0"/>
                </a:rPr>
                <a:t>Ước "không còn mùa đông" có nghĩa là ước thời tiết để chịu, không còn thiên tai, không còn những hiểm hoạ tự nhiên đe doạ cuộc sống của con người.</a:t>
              </a:r>
              <a:endParaRPr lang="en-US" sz="3200" b="1">
                <a:solidFill>
                  <a:srgbClr val="F25C71"/>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1074499" y="4104982"/>
            <a:ext cx="10225706" cy="1820626"/>
            <a:chOff x="1035310" y="2032917"/>
            <a:chExt cx="10225706" cy="1820626"/>
          </a:xfrm>
        </p:grpSpPr>
        <p:sp>
          <p:nvSpPr>
            <p:cNvPr id="19" name="Rounded Rectangle 18"/>
            <p:cNvSpPr/>
            <p:nvPr/>
          </p:nvSpPr>
          <p:spPr>
            <a:xfrm>
              <a:off x="1035310" y="2032917"/>
              <a:ext cx="10225706" cy="1820626"/>
            </a:xfrm>
            <a:prstGeom prst="roundRect">
              <a:avLst/>
            </a:prstGeom>
            <a:noFill/>
            <a:ln w="1905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62594" y="2142309"/>
              <a:ext cx="9953897" cy="1569660"/>
            </a:xfrm>
            <a:prstGeom prst="rect">
              <a:avLst/>
            </a:prstGeom>
            <a:noFill/>
          </p:spPr>
          <p:txBody>
            <a:bodyPr wrap="square" rtlCol="0">
              <a:spAutoFit/>
            </a:bodyPr>
            <a:lstStyle/>
            <a:p>
              <a:pPr algn="just"/>
              <a:r>
                <a:rPr lang="vi-VN" sz="3200" b="1">
                  <a:solidFill>
                    <a:srgbClr val="006699"/>
                  </a:solidFill>
                  <a:latin typeface="Cambria" panose="02040503050406030204" pitchFamily="18" charset="0"/>
                  <a:ea typeface="Cambria" panose="02040503050406030204" pitchFamily="18" charset="0"/>
                </a:rPr>
                <a:t>Ước "hoá trái bom thành trái ngon" có nghĩa là ước thế giới hoà bình, không còn bom đạn, chiến tranh để mọi người được sống yên vui.</a:t>
              </a:r>
              <a:endParaRPr lang="en-US" sz="3200" b="1">
                <a:solidFill>
                  <a:srgbClr val="0066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34157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11071" y="2657106"/>
            <a:ext cx="1210756" cy="1210756"/>
          </a:xfrm>
          <a:prstGeom prst="rect">
            <a:avLst/>
          </a:prstGeom>
        </p:spPr>
      </p:pic>
      <p:grpSp>
        <p:nvGrpSpPr>
          <p:cNvPr id="11" name="Group 10"/>
          <p:cNvGrpSpPr/>
          <p:nvPr/>
        </p:nvGrpSpPr>
        <p:grpSpPr>
          <a:xfrm>
            <a:off x="642940" y="136152"/>
            <a:ext cx="10865437" cy="2114100"/>
            <a:chOff x="381683" y="292216"/>
            <a:chExt cx="10865437" cy="2114100"/>
          </a:xfrm>
        </p:grpSpPr>
        <p:pic>
          <p:nvPicPr>
            <p:cNvPr id="12"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0865437" cy="2114100"/>
            </a:xfrm>
            <a:prstGeom prst="rect">
              <a:avLst/>
            </a:prstGeom>
          </p:spPr>
        </p:pic>
        <p:sp>
          <p:nvSpPr>
            <p:cNvPr id="13" name="TextBox 12"/>
            <p:cNvSpPr txBox="1"/>
            <p:nvPr/>
          </p:nvSpPr>
          <p:spPr>
            <a:xfrm>
              <a:off x="966651" y="660652"/>
              <a:ext cx="9620979" cy="1323439"/>
            </a:xfrm>
            <a:prstGeom prst="rect">
              <a:avLst/>
            </a:prstGeom>
            <a:noFill/>
          </p:spPr>
          <p:txBody>
            <a:bodyPr wrap="square" rtlCol="0">
              <a:spAutoFit/>
            </a:bodyPr>
            <a:lstStyle/>
            <a:p>
              <a:pPr algn="just"/>
              <a:r>
                <a:rPr lang="vi-VN" sz="4000" b="1">
                  <a:solidFill>
                    <a:srgbClr val="006699"/>
                  </a:solidFill>
                  <a:latin typeface="Cambria" panose="02040503050406030204" pitchFamily="18" charset="0"/>
                  <a:ea typeface="Cambria" panose="02040503050406030204" pitchFamily="18" charset="0"/>
                </a:rPr>
                <a:t>3. Em thích ước mơ nào trong bài thơ? Vì sao?  </a:t>
              </a:r>
              <a:endParaRPr lang="en-US" sz="4000" b="1">
                <a:solidFill>
                  <a:srgbClr val="006699"/>
                </a:solidFill>
                <a:latin typeface="Cambria" panose="02040503050406030204" pitchFamily="18" charset="0"/>
                <a:ea typeface="Cambria" panose="02040503050406030204" pitchFamily="18" charset="0"/>
              </a:endParaRPr>
            </a:p>
          </p:txBody>
        </p:sp>
      </p:grpSp>
      <p:sp>
        <p:nvSpPr>
          <p:cNvPr id="3" name="TextBox 2"/>
          <p:cNvSpPr txBox="1"/>
          <p:nvPr/>
        </p:nvSpPr>
        <p:spPr>
          <a:xfrm>
            <a:off x="1593669" y="2788459"/>
            <a:ext cx="8582297"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VD: Em thì ước mơ ngủ dậy thành người lớn ngay vì khi là người lớn thì em sẽ được làm những việc, những nghề mà mình ao ước như lái tàu thuỷ, lái máy bay mà không cần chờ thời gian đ</a:t>
            </a:r>
            <a:r>
              <a:rPr lang="en-US" sz="3600" b="1" dirty="0">
                <a:solidFill>
                  <a:srgbClr val="0070C0"/>
                </a:solidFill>
                <a:latin typeface="Cambria" panose="02040503050406030204" pitchFamily="18" charset="0"/>
                <a:ea typeface="Cambria" panose="02040503050406030204" pitchFamily="18" charset="0"/>
              </a:rPr>
              <a:t>ể</a:t>
            </a:r>
            <a:r>
              <a:rPr lang="vi-VN" sz="3600" b="1" dirty="0">
                <a:solidFill>
                  <a:srgbClr val="0070C0"/>
                </a:solidFill>
                <a:latin typeface="Cambria" panose="02040503050406030204" pitchFamily="18" charset="0"/>
                <a:ea typeface="Cambria" panose="02040503050406030204" pitchFamily="18" charset="0"/>
              </a:rPr>
              <a:t> lớn lên.)</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1227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11071" y="2657106"/>
            <a:ext cx="1210756" cy="1210756"/>
          </a:xfrm>
          <a:prstGeom prst="rect">
            <a:avLst/>
          </a:prstGeom>
        </p:spPr>
      </p:pic>
      <p:grpSp>
        <p:nvGrpSpPr>
          <p:cNvPr id="11" name="Group 10"/>
          <p:cNvGrpSpPr/>
          <p:nvPr/>
        </p:nvGrpSpPr>
        <p:grpSpPr>
          <a:xfrm>
            <a:off x="642940" y="136152"/>
            <a:ext cx="10865437" cy="2114100"/>
            <a:chOff x="381683" y="292216"/>
            <a:chExt cx="10865437" cy="2114100"/>
          </a:xfrm>
        </p:grpSpPr>
        <p:pic>
          <p:nvPicPr>
            <p:cNvPr id="12"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0865437" cy="2114100"/>
            </a:xfrm>
            <a:prstGeom prst="rect">
              <a:avLst/>
            </a:prstGeom>
          </p:spPr>
        </p:pic>
        <p:sp>
          <p:nvSpPr>
            <p:cNvPr id="13" name="TextBox 12"/>
            <p:cNvSpPr txBox="1"/>
            <p:nvPr/>
          </p:nvSpPr>
          <p:spPr>
            <a:xfrm>
              <a:off x="966651" y="660652"/>
              <a:ext cx="9620979" cy="1323439"/>
            </a:xfrm>
            <a:prstGeom prst="rect">
              <a:avLst/>
            </a:prstGeom>
            <a:noFill/>
          </p:spPr>
          <p:txBody>
            <a:bodyPr wrap="square" rtlCol="0">
              <a:spAutoFit/>
            </a:bodyPr>
            <a:lstStyle/>
            <a:p>
              <a:pPr algn="just"/>
              <a:r>
                <a:rPr lang="vi-VN" sz="4000" b="1">
                  <a:solidFill>
                    <a:srgbClr val="006699"/>
                  </a:solidFill>
                  <a:latin typeface="Cambria" panose="02040503050406030204" pitchFamily="18" charset="0"/>
                  <a:ea typeface="Cambria" panose="02040503050406030204" pitchFamily="18" charset="0"/>
                </a:rPr>
                <a:t>3. Em thích ước mơ nào trong bài thơ? Vì sao?  </a:t>
              </a:r>
              <a:endParaRPr lang="en-US" sz="4000" b="1">
                <a:solidFill>
                  <a:srgbClr val="006699"/>
                </a:solidFill>
                <a:latin typeface="Cambria" panose="02040503050406030204" pitchFamily="18" charset="0"/>
                <a:ea typeface="Cambria" panose="02040503050406030204" pitchFamily="18" charset="0"/>
              </a:endParaRPr>
            </a:p>
          </p:txBody>
        </p:sp>
      </p:grpSp>
      <p:sp>
        <p:nvSpPr>
          <p:cNvPr id="3" name="TextBox 2"/>
          <p:cNvSpPr txBox="1"/>
          <p:nvPr/>
        </p:nvSpPr>
        <p:spPr>
          <a:xfrm>
            <a:off x="1593669" y="2866837"/>
            <a:ext cx="8582297" cy="2862322"/>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VD: Em thích ước mơ hóa trái bom thành trái ngon nhất bởi vì ước mơ đó giúp cho thế giới không có chiến tranh mà chỉ còn hòa bình, con người sống với nhau vui vẻ, hòa thuận. </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12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8344" y="2027359"/>
            <a:ext cx="6730609" cy="5384228"/>
          </a:xfrm>
          <a:prstGeom prst="rect">
            <a:avLst/>
          </a:prstGeom>
        </p:spPr>
      </p:pic>
      <p:sp>
        <p:nvSpPr>
          <p:cNvPr id="2" name="圆角矩形 1">
            <a:extLst>
              <a:ext uri="{FF2B5EF4-FFF2-40B4-BE49-F238E27FC236}">
                <a16:creationId xmlns:a16="http://schemas.microsoft.com/office/drawing/2014/main" id="{88C76DCA-B0BE-9D4D-AE74-9B1582ED390D}"/>
              </a:ext>
            </a:extLst>
          </p:cNvPr>
          <p:cNvSpPr/>
          <p:nvPr/>
        </p:nvSpPr>
        <p:spPr>
          <a:xfrm>
            <a:off x="4345638" y="2291036"/>
            <a:ext cx="7332555" cy="37614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444303" y="2394397"/>
            <a:ext cx="7088953" cy="34838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082" y="3390864"/>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75153" y="259845"/>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328" y="2962509"/>
            <a:ext cx="310781" cy="310781"/>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686174" y="1675564"/>
            <a:ext cx="1522836" cy="1522836"/>
          </a:xfrm>
          <a:prstGeom prst="rect">
            <a:avLst/>
          </a:prstGeom>
        </p:spPr>
      </p:pic>
      <p:grpSp>
        <p:nvGrpSpPr>
          <p:cNvPr id="19" name="Group 18"/>
          <p:cNvGrpSpPr/>
          <p:nvPr/>
        </p:nvGrpSpPr>
        <p:grpSpPr>
          <a:xfrm>
            <a:off x="439376" y="64389"/>
            <a:ext cx="11280928" cy="2114100"/>
            <a:chOff x="381683" y="292216"/>
            <a:chExt cx="11280928" cy="2114100"/>
          </a:xfrm>
        </p:grpSpPr>
        <p:pic>
          <p:nvPicPr>
            <p:cNvPr id="20"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21" name="TextBox 20"/>
            <p:cNvSpPr txBox="1"/>
            <p:nvPr/>
          </p:nvSpPr>
          <p:spPr>
            <a:xfrm>
              <a:off x="663389" y="643063"/>
              <a:ext cx="10923022" cy="1323439"/>
            </a:xfrm>
            <a:prstGeom prst="rect">
              <a:avLst/>
            </a:prstGeom>
            <a:noFill/>
          </p:spPr>
          <p:txBody>
            <a:bodyPr wrap="square" rtlCol="0">
              <a:spAutoFit/>
            </a:bodyPr>
            <a:lstStyle/>
            <a:p>
              <a:pPr algn="just"/>
              <a:r>
                <a:rPr lang="vi-VN" sz="4000" b="1">
                  <a:solidFill>
                    <a:srgbClr val="002060"/>
                  </a:solidFill>
                  <a:latin typeface="Cambria" panose="02040503050406030204" pitchFamily="18" charset="0"/>
                  <a:ea typeface="Cambria" panose="02040503050406030204" pitchFamily="18" charset="0"/>
                </a:rPr>
                <a:t>4. Việc lặp lại hai lần câu thơ “</a:t>
              </a:r>
              <a:r>
                <a:rPr lang="vi-VN" sz="4000" b="1">
                  <a:solidFill>
                    <a:srgbClr val="FF0066"/>
                  </a:solidFill>
                  <a:latin typeface="Cambria" panose="02040503050406030204" pitchFamily="18" charset="0"/>
                  <a:ea typeface="Cambria" panose="02040503050406030204" pitchFamily="18" charset="0"/>
                </a:rPr>
                <a:t>Nếu chúng mình có phép lạ</a:t>
              </a:r>
              <a:r>
                <a:rPr lang="vi-VN" sz="4000" b="1">
                  <a:solidFill>
                    <a:srgbClr val="002060"/>
                  </a:solidFill>
                  <a:latin typeface="Cambria" panose="02040503050406030204" pitchFamily="18" charset="0"/>
                  <a:ea typeface="Cambria" panose="02040503050406030204" pitchFamily="18" charset="0"/>
                </a:rPr>
                <a:t>” ở cuối bài thơ nói lên điều gì?</a:t>
              </a:r>
              <a:endParaRPr lang="en-US" sz="6600" b="1">
                <a:solidFill>
                  <a:srgbClr val="002060"/>
                </a:solidFill>
                <a:latin typeface="Cambria" panose="02040503050406030204" pitchFamily="18" charset="0"/>
                <a:ea typeface="Cambria" panose="02040503050406030204" pitchFamily="18" charset="0"/>
              </a:endParaRPr>
            </a:p>
          </p:txBody>
        </p:sp>
      </p:grpSp>
      <p:sp>
        <p:nvSpPr>
          <p:cNvPr id="3" name="TextBox 2"/>
          <p:cNvSpPr txBox="1"/>
          <p:nvPr/>
        </p:nvSpPr>
        <p:spPr>
          <a:xfrm>
            <a:off x="4648968" y="2652890"/>
            <a:ext cx="6679766" cy="2862322"/>
          </a:xfrm>
          <a:prstGeom prst="rect">
            <a:avLst/>
          </a:prstGeom>
          <a:noFill/>
        </p:spPr>
        <p:txBody>
          <a:bodyPr wrap="square" rtlCol="0">
            <a:spAutoFit/>
          </a:bodyPr>
          <a:lstStyle/>
          <a:p>
            <a:pPr algn="just"/>
            <a:r>
              <a:rPr lang="vi-VN" sz="3600" b="1">
                <a:solidFill>
                  <a:srgbClr val="006699"/>
                </a:solidFill>
                <a:latin typeface="Cambria" panose="02040503050406030204" pitchFamily="18" charset="0"/>
                <a:ea typeface="Cambria" panose="02040503050406030204" pitchFamily="18" charset="0"/>
              </a:rPr>
              <a:t>Việc lập lại hai lần câu thơ nói lên mong ước có phép lạ một cách tha thiết, mãnh liệt đế có thế làm gì đó cho cuộc sống tốt đẹp hơn.</a:t>
            </a:r>
            <a:endParaRPr lang="en-US" sz="3600" b="1">
              <a:solidFill>
                <a:srgbClr val="00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469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24774">
            <a:off x="-129532" y="118685"/>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5"/>
          <a:stretch>
            <a:fillRect/>
          </a:stretch>
        </p:blipFill>
        <p:spPr>
          <a:xfrm>
            <a:off x="2712768" y="408355"/>
            <a:ext cx="6581740" cy="1659694"/>
          </a:xfrm>
          <a:prstGeom prst="rect">
            <a:avLst/>
          </a:prstGeom>
        </p:spPr>
      </p:pic>
      <p:sp>
        <p:nvSpPr>
          <p:cNvPr id="22" name="TextBox 21"/>
          <p:cNvSpPr txBox="1"/>
          <p:nvPr/>
        </p:nvSpPr>
        <p:spPr>
          <a:xfrm>
            <a:off x="1926570" y="2228849"/>
            <a:ext cx="8486274" cy="2800767"/>
          </a:xfrm>
          <a:prstGeom prst="rect">
            <a:avLst/>
          </a:prstGeom>
          <a:noFill/>
        </p:spPr>
        <p:txBody>
          <a:bodyPr wrap="square" rtlCol="0">
            <a:spAutoFit/>
          </a:bodyPr>
          <a:lstStyle/>
          <a:p>
            <a:pPr algn="just"/>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Những</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ước</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mơ</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ngộ</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nghĩnh</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đáng</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yêu</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của</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các</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bạn</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nhỏ</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bộc</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lộ</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khát</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khao</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về</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một</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thế</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giới</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tốt</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đẹp</a:t>
            </a:r>
            <a:r>
              <a:rPr lang="en-US" sz="4400" b="1" dirty="0">
                <a:gradFill>
                  <a:gsLst>
                    <a:gs pos="58000">
                      <a:srgbClr val="4CA83B"/>
                    </a:gs>
                    <a:gs pos="89000">
                      <a:srgbClr val="277945"/>
                    </a:gs>
                    <a:gs pos="10000">
                      <a:srgbClr val="B9D582"/>
                    </a:gs>
                  </a:gsLst>
                  <a:lin ang="5400000" scaled="1"/>
                </a:gra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975250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924675"/>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14" name="Picture 13"/>
          <p:cNvPicPr>
            <a:picLocks noChangeAspect="1"/>
          </p:cNvPicPr>
          <p:nvPr/>
        </p:nvPicPr>
        <p:blipFill>
          <a:blip r:embed="rId6"/>
          <a:stretch>
            <a:fillRect/>
          </a:stretch>
        </p:blipFill>
        <p:spPr>
          <a:xfrm>
            <a:off x="1110342" y="491498"/>
            <a:ext cx="10778662" cy="5389331"/>
          </a:xfrm>
          <a:prstGeom prst="rect">
            <a:avLst/>
          </a:prstGeom>
        </p:spPr>
      </p:pic>
    </p:spTree>
    <p:extLst>
      <p:ext uri="{BB962C8B-B14F-4D97-AF65-F5344CB8AC3E}">
        <p14:creationId xmlns:p14="http://schemas.microsoft.com/office/powerpoint/2010/main" val="386920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1972923" y="2286597"/>
            <a:ext cx="7879409" cy="2633309"/>
          </a:xfrm>
          <a:prstGeom prst="rect">
            <a:avLst/>
          </a:prstGeom>
        </p:spPr>
      </p:pic>
    </p:spTree>
    <p:extLst>
      <p:ext uri="{BB962C8B-B14F-4D97-AF65-F5344CB8AC3E}">
        <p14:creationId xmlns:p14="http://schemas.microsoft.com/office/powerpoint/2010/main" val="2262799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3"/>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 </a:t>
            </a:r>
          </a:p>
          <a:p>
            <a:pPr algn="just"/>
            <a:r>
              <a:rPr lang="en-US" sz="2800" b="1">
                <a:solidFill>
                  <a:srgbClr val="002060"/>
                </a:solidFill>
                <a:latin typeface="Cambria" panose="02040503050406030204" pitchFamily="18" charset="0"/>
                <a:ea typeface="Cambria" panose="02040503050406030204" pitchFamily="18" charset="0"/>
              </a:rPr>
              <a:t>Bắt hạt giống nảy mầm nhanh </a:t>
            </a:r>
          </a:p>
          <a:p>
            <a:pPr algn="just"/>
            <a:r>
              <a:rPr lang="en-US" sz="2800" b="1">
                <a:solidFill>
                  <a:srgbClr val="002060"/>
                </a:solidFill>
                <a:latin typeface="Cambria" panose="02040503050406030204" pitchFamily="18" charset="0"/>
                <a:ea typeface="Cambria" panose="02040503050406030204" pitchFamily="18" charset="0"/>
              </a:rPr>
              <a:t>Chớp mắt thành cây đầy quả </a:t>
            </a:r>
          </a:p>
          <a:p>
            <a:pPr algn="just"/>
            <a:r>
              <a:rPr lang="en-US" sz="2800" b="1">
                <a:solidFill>
                  <a:srgbClr val="002060"/>
                </a:solidFill>
                <a:latin typeface="Cambria" panose="02040503050406030204" pitchFamily="18" charset="0"/>
                <a:ea typeface="Cambria" panose="02040503050406030204" pitchFamily="18" charset="0"/>
              </a:rPr>
              <a:t>Tha hồ hái chén ngọt lành.</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Nếu chúng mình có phép lạ</a:t>
            </a:r>
          </a:p>
          <a:p>
            <a:r>
              <a:rPr lang="vi-VN" sz="2800" b="1">
                <a:solidFill>
                  <a:srgbClr val="002060"/>
                </a:solidFill>
                <a:latin typeface="Cambria" panose="02040503050406030204" pitchFamily="18" charset="0"/>
                <a:ea typeface="Cambria" panose="02040503050406030204" pitchFamily="18" charset="0"/>
              </a:rPr>
              <a:t>Ngủ dậy thành người lớn ngay</a:t>
            </a:r>
          </a:p>
          <a:p>
            <a:r>
              <a:rPr lang="vi-VN" sz="2800" b="1">
                <a:solidFill>
                  <a:srgbClr val="002060"/>
                </a:solidFill>
                <a:latin typeface="Cambria" panose="02040503050406030204" pitchFamily="18" charset="0"/>
                <a:ea typeface="Cambria" panose="02040503050406030204" pitchFamily="18" charset="0"/>
              </a:rPr>
              <a:t>Đứa thì lặn xuống đáy biển </a:t>
            </a:r>
          </a:p>
          <a:p>
            <a:r>
              <a:rPr lang="vi-VN" sz="2800" b="1">
                <a:solidFill>
                  <a:srgbClr val="002060"/>
                </a:solidFill>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solidFill>
                  <a:srgbClr val="002060"/>
                </a:solidFill>
                <a:latin typeface="Cambria" panose="02040503050406030204" pitchFamily="18" charset="0"/>
                <a:ea typeface="Cambria" panose="02040503050406030204" pitchFamily="18" charset="0"/>
              </a:rPr>
              <a:t>Nếu chúng mình có phép lạ </a:t>
            </a:r>
          </a:p>
          <a:p>
            <a:r>
              <a:rPr lang="en-US" sz="2800" b="1">
                <a:solidFill>
                  <a:srgbClr val="002060"/>
                </a:solidFill>
                <a:latin typeface="Cambria" panose="02040503050406030204" pitchFamily="18" charset="0"/>
                <a:ea typeface="Cambria" panose="02040503050406030204" pitchFamily="18" charset="0"/>
              </a:rPr>
              <a:t>Hái triệu vì sao xuống cùng </a:t>
            </a:r>
          </a:p>
          <a:p>
            <a:r>
              <a:rPr lang="en-US" sz="2800" b="1">
                <a:solidFill>
                  <a:srgbClr val="002060"/>
                </a:solidFill>
                <a:latin typeface="Cambria" panose="02040503050406030204" pitchFamily="18" charset="0"/>
                <a:ea typeface="Cambria" panose="02040503050406030204" pitchFamily="18" charset="0"/>
              </a:rPr>
              <a:t>Đúc thành ông mặt trời mới </a:t>
            </a:r>
          </a:p>
          <a:p>
            <a:r>
              <a:rPr lang="en-US" sz="2800" b="1">
                <a:solidFill>
                  <a:srgbClr val="002060"/>
                </a:solidFill>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a:t>
            </a:r>
          </a:p>
          <a:p>
            <a:pPr algn="just"/>
            <a:r>
              <a:rPr lang="en-US" sz="2800" b="1">
                <a:solidFill>
                  <a:srgbClr val="002060"/>
                </a:solidFill>
                <a:latin typeface="Cambria" panose="02040503050406030204" pitchFamily="18" charset="0"/>
                <a:ea typeface="Cambria" panose="02040503050406030204" pitchFamily="18" charset="0"/>
              </a:rPr>
              <a:t>Hoá trái bom thành trái ngon </a:t>
            </a:r>
          </a:p>
          <a:p>
            <a:pPr algn="just"/>
            <a:r>
              <a:rPr lang="en-US" sz="2800" b="1">
                <a:solidFill>
                  <a:srgbClr val="002060"/>
                </a:solidFill>
                <a:latin typeface="Cambria" panose="02040503050406030204" pitchFamily="18" charset="0"/>
                <a:ea typeface="Cambria" panose="02040503050406030204" pitchFamily="18" charset="0"/>
              </a:rPr>
              <a:t>Trong ruột không còn thuốc nổ</a:t>
            </a:r>
          </a:p>
          <a:p>
            <a:pPr algn="just"/>
            <a:r>
              <a:rPr lang="en-US" sz="2800" b="1">
                <a:solidFill>
                  <a:srgbClr val="002060"/>
                </a:solidFill>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a:solidFill>
                  <a:srgbClr val="002060"/>
                </a:solidFill>
                <a:latin typeface="Cambria" panose="02040503050406030204" pitchFamily="18" charset="0"/>
                <a:ea typeface="Cambria" panose="02040503050406030204" pitchFamily="18" charset="0"/>
              </a:rPr>
              <a:t>Nếu chúng mình có phép lạ! </a:t>
            </a:r>
          </a:p>
          <a:p>
            <a:r>
              <a:rPr lang="en-US" sz="2800" b="1">
                <a:solidFill>
                  <a:srgbClr val="002060"/>
                </a:solidFill>
                <a:latin typeface="Cambria" panose="02040503050406030204" pitchFamily="18" charset="0"/>
                <a:ea typeface="Cambria" panose="02040503050406030204" pitchFamily="18" charset="0"/>
              </a:rPr>
              <a:t>Nếu chúng mình có phép lạ!</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solidFill>
                  <a:srgbClr val="002060"/>
                </a:solidFill>
                <a:latin typeface="Cambria" panose="02040503050406030204" pitchFamily="18" charset="0"/>
                <a:ea typeface="Cambria" panose="02040503050406030204" pitchFamily="18" charset="0"/>
              </a:rPr>
              <a:t>(Định Hải)</a:t>
            </a:r>
            <a:endParaRPr lang="en-US" sz="4000" b="1">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5723317" y="3467325"/>
            <a:ext cx="5700254" cy="3231160"/>
          </a:xfrm>
          <a:prstGeom prst="rect">
            <a:avLst/>
          </a:prstGeom>
        </p:spPr>
      </p:pic>
      <p:sp>
        <p:nvSpPr>
          <p:cNvPr id="13" name="Rectangle: Rounded Corners 10">
            <a:extLst>
              <a:ext uri="{FF2B5EF4-FFF2-40B4-BE49-F238E27FC236}">
                <a16:creationId xmlns:a16="http://schemas.microsoft.com/office/drawing/2014/main" id="{62744F70-AF6E-747B-94A5-66711287907F}"/>
              </a:ext>
            </a:extLst>
          </p:cNvPr>
          <p:cNvSpPr/>
          <p:nvPr/>
        </p:nvSpPr>
        <p:spPr>
          <a:xfrm>
            <a:off x="526535" y="4532352"/>
            <a:ext cx="5255441"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6008584" y="856033"/>
            <a:ext cx="5284256" cy="1794475"/>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6054717" y="2711081"/>
            <a:ext cx="5163518" cy="1011833"/>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541615" y="804189"/>
            <a:ext cx="5241078" cy="180405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541613" y="2693984"/>
            <a:ext cx="5241079" cy="178723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189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图片 4">
            <a:extLst>
              <a:ext uri="{FF2B5EF4-FFF2-40B4-BE49-F238E27FC236}">
                <a16:creationId xmlns:a16="http://schemas.microsoft.com/office/drawing/2014/main" id="{678BA657-4647-D440-85D5-F929B8159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58" name="图片 57">
            <a:extLst>
              <a:ext uri="{FF2B5EF4-FFF2-40B4-BE49-F238E27FC236}">
                <a16:creationId xmlns:a16="http://schemas.microsoft.com/office/drawing/2014/main" id="{2ECA8F83-3821-4F4D-A4D8-19CA7A245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61" name="图片 60">
            <a:extLst>
              <a:ext uri="{FF2B5EF4-FFF2-40B4-BE49-F238E27FC236}">
                <a16:creationId xmlns:a16="http://schemas.microsoft.com/office/drawing/2014/main" id="{BA96528F-BAEB-6746-B30C-F924B377D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62" name="图片 61">
            <a:extLst>
              <a:ext uri="{FF2B5EF4-FFF2-40B4-BE49-F238E27FC236}">
                <a16:creationId xmlns:a16="http://schemas.microsoft.com/office/drawing/2014/main" id="{034315AF-CBF1-9648-B904-B8DD19B05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63" name="图片 62">
            <a:extLst>
              <a:ext uri="{FF2B5EF4-FFF2-40B4-BE49-F238E27FC236}">
                <a16:creationId xmlns:a16="http://schemas.microsoft.com/office/drawing/2014/main" id="{319F1256-A90D-3946-9003-CA8C85193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64" name="图片 63">
            <a:extLst>
              <a:ext uri="{FF2B5EF4-FFF2-40B4-BE49-F238E27FC236}">
                <a16:creationId xmlns:a16="http://schemas.microsoft.com/office/drawing/2014/main" id="{16DA7A44-1CF9-5442-98B2-7D594AD4F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65" name="图片 64">
            <a:extLst>
              <a:ext uri="{FF2B5EF4-FFF2-40B4-BE49-F238E27FC236}">
                <a16:creationId xmlns:a16="http://schemas.microsoft.com/office/drawing/2014/main" id="{1C474A4B-66C5-6246-8015-F7CCBC6C9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774">
            <a:off x="-348474" y="-41007"/>
            <a:ext cx="2682483" cy="3515170"/>
          </a:xfrm>
          <a:prstGeom prst="rect">
            <a:avLst/>
          </a:prstGeom>
        </p:spPr>
      </p:pic>
      <p:pic>
        <p:nvPicPr>
          <p:cNvPr id="17"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89449" y="1716578"/>
            <a:ext cx="1210756" cy="1210756"/>
          </a:xfrm>
          <a:prstGeom prst="rect">
            <a:avLst/>
          </a:prstGeom>
        </p:spPr>
      </p:pic>
      <p:pic>
        <p:nvPicPr>
          <p:cNvPr id="3" name="Picture 2"/>
          <p:cNvPicPr>
            <a:picLocks noChangeAspect="1"/>
          </p:cNvPicPr>
          <p:nvPr/>
        </p:nvPicPr>
        <p:blipFill>
          <a:blip r:embed="rId6"/>
          <a:stretch>
            <a:fillRect/>
          </a:stretch>
        </p:blipFill>
        <p:spPr>
          <a:xfrm>
            <a:off x="1412149" y="2572288"/>
            <a:ext cx="8705843" cy="1859441"/>
          </a:xfrm>
          <a:prstGeom prst="rect">
            <a:avLst/>
          </a:prstGeom>
        </p:spPr>
      </p:pic>
    </p:spTree>
    <p:extLst>
      <p:ext uri="{BB962C8B-B14F-4D97-AF65-F5344CB8AC3E}">
        <p14:creationId xmlns:p14="http://schemas.microsoft.com/office/powerpoint/2010/main" val="1636740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76;p7">
            <a:extLst>
              <a:ext uri="{FF2B5EF4-FFF2-40B4-BE49-F238E27FC236}">
                <a16:creationId xmlns:a16="http://schemas.microsoft.com/office/drawing/2014/main" id="{D33CB0D1-8FD9-7C5D-268F-E2711EEE24E1}"/>
              </a:ext>
            </a:extLst>
          </p:cNvPr>
          <p:cNvSpPr/>
          <p:nvPr/>
        </p:nvSpPr>
        <p:spPr>
          <a:xfrm>
            <a:off x="3230138" y="229250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C000"/>
                </a:solidFill>
                <a:latin typeface="UTM Avo" panose="02040603050506020204" pitchFamily="18" charset="0"/>
              </a:rPr>
              <a:t>hạt</a:t>
            </a:r>
            <a:r>
              <a:rPr lang="en-US" sz="3600" b="1" dirty="0">
                <a:solidFill>
                  <a:srgbClr val="FFC000"/>
                </a:solidFill>
                <a:latin typeface="UTM Avo" panose="02040603050506020204" pitchFamily="18" charset="0"/>
              </a:rPr>
              <a:t> </a:t>
            </a:r>
            <a:r>
              <a:rPr lang="en-US" sz="3600" b="1" dirty="0" err="1">
                <a:solidFill>
                  <a:srgbClr val="FFC000"/>
                </a:solidFill>
                <a:latin typeface="UTM Avo" panose="02040603050506020204" pitchFamily="18" charset="0"/>
              </a:rPr>
              <a:t>giống</a:t>
            </a:r>
            <a:endParaRPr sz="3600" b="1" dirty="0">
              <a:solidFill>
                <a:srgbClr val="FFC0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3971875" y="4725095"/>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ngọt lành</a:t>
            </a:r>
            <a:endParaRPr sz="3600" b="1" dirty="0">
              <a:solidFill>
                <a:schemeClr val="accent2">
                  <a:lumMod val="75000"/>
                </a:schemeClr>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7601892" y="229250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0066"/>
                </a:solidFill>
                <a:latin typeface="UTM Avo" panose="02040603050506020204" pitchFamily="18" charset="0"/>
              </a:rPr>
              <a:t>nảy</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mầm</a:t>
            </a:r>
            <a:endParaRPr sz="3600" b="1" dirty="0">
              <a:solidFill>
                <a:srgbClr val="FF0066"/>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bi tròn</a:t>
            </a:r>
            <a:endParaRPr sz="3600" b="1" dirty="0">
              <a:solidFill>
                <a:srgbClr val="00CC00"/>
              </a:solidFill>
              <a:latin typeface="UTM Avo" panose="02040603050506020204" pitchFamily="18" charset="0"/>
            </a:endParaRPr>
          </a:p>
        </p:txBody>
      </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20" name="Group 19"/>
          <p:cNvGrpSpPr/>
          <p:nvPr/>
        </p:nvGrpSpPr>
        <p:grpSpPr>
          <a:xfrm>
            <a:off x="3205179" y="360413"/>
            <a:ext cx="8149389" cy="1421883"/>
            <a:chOff x="3231305" y="325027"/>
            <a:chExt cx="8149389" cy="1421883"/>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19" name="Picture 18"/>
            <p:cNvPicPr>
              <a:picLocks noChangeAspect="1"/>
            </p:cNvPicPr>
            <p:nvPr/>
          </p:nvPicPr>
          <p:blipFill>
            <a:blip r:embed="rId5"/>
            <a:stretch>
              <a:fillRect/>
            </a:stretch>
          </p:blipFill>
          <p:spPr>
            <a:xfrm>
              <a:off x="3776109" y="325027"/>
              <a:ext cx="7059780" cy="1347333"/>
            </a:xfrm>
            <a:prstGeom prst="rect">
              <a:avLst/>
            </a:prstGeom>
          </p:spPr>
        </p:pic>
      </p:grpSp>
      <p:sp>
        <p:nvSpPr>
          <p:cNvPr id="21" name="Google Shape;276;p7">
            <a:extLst>
              <a:ext uri="{FF2B5EF4-FFF2-40B4-BE49-F238E27FC236}">
                <a16:creationId xmlns:a16="http://schemas.microsoft.com/office/drawing/2014/main" id="{D33CB0D1-8FD9-7C5D-268F-E2711EEE24E1}"/>
              </a:ext>
            </a:extLst>
          </p:cNvPr>
          <p:cNvSpPr/>
          <p:nvPr/>
        </p:nvSpPr>
        <p:spPr>
          <a:xfrm>
            <a:off x="5781943" y="3508798"/>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002060"/>
                </a:solidFill>
                <a:latin typeface="UTM Avo" panose="02040603050506020204" pitchFamily="18" charset="0"/>
              </a:rPr>
              <a:t>chớp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mắt</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979073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76;p7">
            <a:extLst>
              <a:ext uri="{FF2B5EF4-FFF2-40B4-BE49-F238E27FC236}">
                <a16:creationId xmlns:a16="http://schemas.microsoft.com/office/drawing/2014/main" id="{D33CB0D1-8FD9-7C5D-268F-E2711EEE24E1}"/>
              </a:ext>
            </a:extLst>
          </p:cNvPr>
          <p:cNvSpPr/>
          <p:nvPr/>
        </p:nvSpPr>
        <p:spPr>
          <a:xfrm>
            <a:off x="758414" y="1598848"/>
            <a:ext cx="191947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bom</a:t>
            </a:r>
            <a:endParaRPr sz="36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2782389" y="1573284"/>
            <a:ext cx="8556171" cy="1077218"/>
          </a:xfrm>
          <a:prstGeom prst="rect">
            <a:avLst/>
          </a:prstGeom>
          <a:noFill/>
        </p:spPr>
        <p:txBody>
          <a:bodyPr wrap="square" rtlCol="0">
            <a:spAutoFit/>
          </a:bodyPr>
          <a:lstStyle/>
          <a:p>
            <a:pPr algn="just"/>
            <a:r>
              <a:rPr lang="en-US" sz="3200" b="1" dirty="0" err="1">
                <a:solidFill>
                  <a:srgbClr val="002060"/>
                </a:solidFill>
                <a:latin typeface="Cambria" panose="02040503050406030204" pitchFamily="18" charset="0"/>
                <a:ea typeface="Cambria" panose="02040503050406030204" pitchFamily="18" charset="0"/>
              </a:rPr>
              <a:t>Vũ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vỏ</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bằng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loại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chứa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thường</a:t>
            </a:r>
            <a:r>
              <a:rPr lang="en-US" sz="3200" b="1" dirty="0">
                <a:solidFill>
                  <a:srgbClr val="002060"/>
                </a:solidFill>
                <a:latin typeface="Cambria" panose="02040503050406030204" pitchFamily="18" charset="0"/>
                <a:ea typeface="Cambria" panose="02040503050406030204" pitchFamily="18" charset="0"/>
              </a:rPr>
              <a:t> do </a:t>
            </a:r>
            <a:r>
              <a:rPr lang="en-US" sz="3200" b="1" dirty="0" err="1">
                <a:solidFill>
                  <a:srgbClr val="002060"/>
                </a:solidFill>
                <a:latin typeface="Cambria" panose="02040503050406030204" pitchFamily="18" charset="0"/>
                <a:ea typeface="Cambria" panose="02040503050406030204" pitchFamily="18" charset="0"/>
              </a:rPr>
              <a:t>máy</a:t>
            </a:r>
            <a:r>
              <a:rPr lang="en-US" sz="3200" b="1" dirty="0">
                <a:solidFill>
                  <a:srgbClr val="002060"/>
                </a:solidFill>
                <a:latin typeface="Cambria" panose="02040503050406030204" pitchFamily="18" charset="0"/>
                <a:ea typeface="Cambria" panose="02040503050406030204" pitchFamily="18" charset="0"/>
              </a:rPr>
              <a:t> bay </a:t>
            </a:r>
            <a:r>
              <a:rPr lang="en-US" sz="3200" b="1" dirty="0" err="1">
                <a:solidFill>
                  <a:srgbClr val="002060"/>
                </a:solidFill>
                <a:latin typeface="Cambria" panose="02040503050406030204" pitchFamily="18" charset="0"/>
                <a:ea typeface="Cambria" panose="02040503050406030204" pitchFamily="18" charset="0"/>
              </a:rPr>
              <a:t>thả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xuống</a:t>
            </a:r>
            <a:r>
              <a:rPr lang="en-US" sz="32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875212" y="3012599"/>
            <a:ext cx="3814354" cy="2541313"/>
          </a:xfrm>
          <a:prstGeom prst="rect">
            <a:avLst/>
          </a:prstGeom>
        </p:spPr>
      </p:pic>
      <p:pic>
        <p:nvPicPr>
          <p:cNvPr id="5" name="Picture 4"/>
          <p:cNvPicPr>
            <a:picLocks noChangeAspect="1"/>
          </p:cNvPicPr>
          <p:nvPr/>
        </p:nvPicPr>
        <p:blipFill>
          <a:blip r:embed="rId4"/>
          <a:stretch>
            <a:fillRect/>
          </a:stretch>
        </p:blipFill>
        <p:spPr>
          <a:xfrm>
            <a:off x="5869234" y="3012599"/>
            <a:ext cx="4450309" cy="2963976"/>
          </a:xfrm>
          <a:prstGeom prst="rect">
            <a:avLst/>
          </a:prstGeom>
        </p:spPr>
      </p:pic>
    </p:spTree>
    <p:extLst>
      <p:ext uri="{BB962C8B-B14F-4D97-AF65-F5344CB8AC3E}">
        <p14:creationId xmlns:p14="http://schemas.microsoft.com/office/powerpoint/2010/main" val="510146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76;p7">
            <a:extLst>
              <a:ext uri="{FF2B5EF4-FFF2-40B4-BE49-F238E27FC236}">
                <a16:creationId xmlns:a16="http://schemas.microsoft.com/office/drawing/2014/main" id="{D33CB0D1-8FD9-7C5D-268F-E2711EEE24E1}"/>
              </a:ext>
            </a:extLst>
          </p:cNvPr>
          <p:cNvSpPr/>
          <p:nvPr/>
        </p:nvSpPr>
        <p:spPr>
          <a:xfrm>
            <a:off x="850232" y="1821481"/>
            <a:ext cx="2730139"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thuốc nổ</a:t>
            </a:r>
            <a:endParaRPr sz="36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a:stretch>
            <a:fillRect/>
          </a:stretch>
        </p:blipFill>
        <p:spPr>
          <a:xfrm>
            <a:off x="2521897" y="112050"/>
            <a:ext cx="5701883" cy="1689813"/>
          </a:xfrm>
          <a:prstGeom prst="rect">
            <a:avLst/>
          </a:prstGeom>
        </p:spPr>
      </p:pic>
      <p:sp>
        <p:nvSpPr>
          <p:cNvPr id="3" name="TextBox 2"/>
          <p:cNvSpPr txBox="1"/>
          <p:nvPr/>
        </p:nvSpPr>
        <p:spPr>
          <a:xfrm>
            <a:off x="3580371" y="1767818"/>
            <a:ext cx="7719001" cy="1077218"/>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Chất có khả năng phá hoại và sát thương bằng sức ép của nó khi bị gây nổ.</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608" r="97327"/>
                    </a14:imgEffect>
                  </a14:imgLayer>
                </a14:imgProps>
              </a:ext>
            </a:extLst>
          </a:blip>
          <a:stretch>
            <a:fillRect/>
          </a:stretch>
        </p:blipFill>
        <p:spPr>
          <a:xfrm>
            <a:off x="1280162" y="3575199"/>
            <a:ext cx="4239609" cy="2009049"/>
          </a:xfrm>
          <a:prstGeom prst="rect">
            <a:avLst/>
          </a:prstGeom>
        </p:spPr>
      </p:pic>
      <p:pic>
        <p:nvPicPr>
          <p:cNvPr id="8" name="Picture 18">
            <a:extLst>
              <a:ext uri="{FF2B5EF4-FFF2-40B4-BE49-F238E27FC236}">
                <a16:creationId xmlns:a16="http://schemas.microsoft.com/office/drawing/2014/main" id="{8527105C-50ED-41C6-85B8-7CCA248C4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13" b="2413"/>
          <a:stretch/>
        </p:blipFill>
        <p:spPr bwMode="auto">
          <a:xfrm>
            <a:off x="5725535" y="3388715"/>
            <a:ext cx="4646373" cy="3316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7097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500"/>
                            </p:stCondLst>
                            <p:childTnLst>
                              <p:par>
                                <p:cTn id="21" presetID="5"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8C76DCA-B0BE-9D4D-AE74-9B1582ED390D}"/>
              </a:ext>
            </a:extLst>
          </p:cNvPr>
          <p:cNvSpPr/>
          <p:nvPr/>
        </p:nvSpPr>
        <p:spPr>
          <a:xfrm>
            <a:off x="287058" y="169816"/>
            <a:ext cx="11587079" cy="6516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57" name="圆角矩形 56">
            <a:extLst>
              <a:ext uri="{FF2B5EF4-FFF2-40B4-BE49-F238E27FC236}">
                <a16:creationId xmlns:a16="http://schemas.microsoft.com/office/drawing/2014/main" id="{D22807AB-AB9F-314B-8025-A79CD730A7BC}"/>
              </a:ext>
            </a:extLst>
          </p:cNvPr>
          <p:cNvSpPr/>
          <p:nvPr/>
        </p:nvSpPr>
        <p:spPr>
          <a:xfrm>
            <a:off x="431074" y="287383"/>
            <a:ext cx="11299372" cy="6257108"/>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4" name="Picture 3"/>
          <p:cNvPicPr>
            <a:picLocks noChangeAspect="1"/>
          </p:cNvPicPr>
          <p:nvPr/>
        </p:nvPicPr>
        <p:blipFill>
          <a:blip r:embed="rId3"/>
          <a:stretch>
            <a:fillRect/>
          </a:stretch>
        </p:blipFill>
        <p:spPr>
          <a:xfrm>
            <a:off x="3157065" y="291927"/>
            <a:ext cx="4976722" cy="670308"/>
          </a:xfrm>
          <a:prstGeom prst="rect">
            <a:avLst/>
          </a:prstGeom>
        </p:spPr>
      </p:pic>
      <p:sp>
        <p:nvSpPr>
          <p:cNvPr id="6" name="TextBox 5"/>
          <p:cNvSpPr txBox="1"/>
          <p:nvPr/>
        </p:nvSpPr>
        <p:spPr>
          <a:xfrm>
            <a:off x="613624" y="834626"/>
            <a:ext cx="5094515" cy="181588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Nếu chúng mình có phép lạ </a:t>
            </a:r>
          </a:p>
          <a:p>
            <a:pPr algn="just"/>
            <a:r>
              <a:rPr lang="en-US" sz="2800" b="1">
                <a:solidFill>
                  <a:srgbClr val="002060"/>
                </a:solidFill>
                <a:latin typeface="Cambria" panose="02040503050406030204" pitchFamily="18" charset="0"/>
                <a:ea typeface="Cambria" panose="02040503050406030204" pitchFamily="18" charset="0"/>
              </a:rPr>
              <a:t>Bắt hạt giống nảy mầm nhanh </a:t>
            </a:r>
          </a:p>
          <a:p>
            <a:pPr algn="just"/>
            <a:r>
              <a:rPr lang="en-US" sz="2800" b="1">
                <a:solidFill>
                  <a:srgbClr val="002060"/>
                </a:solidFill>
                <a:latin typeface="Cambria" panose="02040503050406030204" pitchFamily="18" charset="0"/>
                <a:ea typeface="Cambria" panose="02040503050406030204" pitchFamily="18" charset="0"/>
              </a:rPr>
              <a:t>Chớp mắt thành cây đầy quả </a:t>
            </a:r>
          </a:p>
          <a:p>
            <a:pPr algn="just"/>
            <a:r>
              <a:rPr lang="en-US" sz="2800" b="1">
                <a:solidFill>
                  <a:srgbClr val="002060"/>
                </a:solidFill>
                <a:latin typeface="Cambria" panose="02040503050406030204" pitchFamily="18" charset="0"/>
                <a:ea typeface="Cambria" panose="02040503050406030204" pitchFamily="18" charset="0"/>
              </a:rPr>
              <a:t>Tha hồ hái chén ngọt lành.</a:t>
            </a:r>
          </a:p>
        </p:txBody>
      </p:sp>
      <p:sp>
        <p:nvSpPr>
          <p:cNvPr id="21" name="TextBox 20"/>
          <p:cNvSpPr txBox="1"/>
          <p:nvPr/>
        </p:nvSpPr>
        <p:spPr>
          <a:xfrm>
            <a:off x="593867" y="2652930"/>
            <a:ext cx="5232167" cy="1815882"/>
          </a:xfrm>
          <a:prstGeom prst="rect">
            <a:avLst/>
          </a:prstGeom>
          <a:noFill/>
        </p:spPr>
        <p:txBody>
          <a:bodyPr wrap="square" rtlCol="0">
            <a:spAutoFit/>
          </a:bodyPr>
          <a:lstStyle/>
          <a:p>
            <a:r>
              <a:rPr lang="vi-VN" sz="2800" b="1">
                <a:solidFill>
                  <a:srgbClr val="0070C0"/>
                </a:solidFill>
                <a:latin typeface="Cambria" panose="02040503050406030204" pitchFamily="18" charset="0"/>
                <a:ea typeface="Cambria" panose="02040503050406030204" pitchFamily="18" charset="0"/>
              </a:rPr>
              <a:t>Nếu chúng mình có phép lạ</a:t>
            </a:r>
          </a:p>
          <a:p>
            <a:r>
              <a:rPr lang="vi-VN" sz="2800" b="1">
                <a:solidFill>
                  <a:srgbClr val="0070C0"/>
                </a:solidFill>
                <a:latin typeface="Cambria" panose="02040503050406030204" pitchFamily="18" charset="0"/>
                <a:ea typeface="Cambria" panose="02040503050406030204" pitchFamily="18" charset="0"/>
              </a:rPr>
              <a:t>Ngủ dậy thành người lớn ngay</a:t>
            </a:r>
          </a:p>
          <a:p>
            <a:r>
              <a:rPr lang="vi-VN" sz="2800" b="1">
                <a:solidFill>
                  <a:srgbClr val="0070C0"/>
                </a:solidFill>
                <a:latin typeface="Cambria" panose="02040503050406030204" pitchFamily="18" charset="0"/>
                <a:ea typeface="Cambria" panose="02040503050406030204" pitchFamily="18" charset="0"/>
              </a:rPr>
              <a:t>Đứa thì lặn xuống đáy biển </a:t>
            </a:r>
          </a:p>
          <a:p>
            <a:r>
              <a:rPr lang="vi-VN" sz="2800" b="1">
                <a:solidFill>
                  <a:srgbClr val="0070C0"/>
                </a:solidFill>
                <a:latin typeface="Cambria" panose="02040503050406030204" pitchFamily="18" charset="0"/>
                <a:ea typeface="Cambria" panose="02040503050406030204" pitchFamily="18" charset="0"/>
              </a:rPr>
              <a:t>Đứa thì ngồi lái máy bay.</a:t>
            </a:r>
          </a:p>
        </p:txBody>
      </p:sp>
      <p:sp>
        <p:nvSpPr>
          <p:cNvPr id="22" name="TextBox 21"/>
          <p:cNvSpPr txBox="1"/>
          <p:nvPr/>
        </p:nvSpPr>
        <p:spPr>
          <a:xfrm>
            <a:off x="596534" y="4493622"/>
            <a:ext cx="5094516" cy="1815882"/>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Nếu chúng mình có phép lạ </a:t>
            </a:r>
          </a:p>
          <a:p>
            <a:r>
              <a:rPr lang="en-US" sz="2800" b="1">
                <a:solidFill>
                  <a:srgbClr val="FF0066"/>
                </a:solidFill>
                <a:latin typeface="Cambria" panose="02040503050406030204" pitchFamily="18" charset="0"/>
                <a:ea typeface="Cambria" panose="02040503050406030204" pitchFamily="18" charset="0"/>
              </a:rPr>
              <a:t>Hái triệu vì sao xuống cùng </a:t>
            </a:r>
          </a:p>
          <a:p>
            <a:r>
              <a:rPr lang="en-US" sz="2800" b="1">
                <a:solidFill>
                  <a:srgbClr val="FF0066"/>
                </a:solidFill>
                <a:latin typeface="Cambria" panose="02040503050406030204" pitchFamily="18" charset="0"/>
                <a:ea typeface="Cambria" panose="02040503050406030204" pitchFamily="18" charset="0"/>
              </a:rPr>
              <a:t>Đúc thành ông mặt trời mới </a:t>
            </a:r>
          </a:p>
          <a:p>
            <a:r>
              <a:rPr lang="en-US" sz="2800" b="1">
                <a:solidFill>
                  <a:srgbClr val="FF0066"/>
                </a:solidFill>
                <a:latin typeface="Cambria" panose="02040503050406030204" pitchFamily="18" charset="0"/>
                <a:ea typeface="Cambria" panose="02040503050406030204" pitchFamily="18" charset="0"/>
              </a:rPr>
              <a:t>Mãi mãi không còn mùa đông.</a:t>
            </a:r>
          </a:p>
        </p:txBody>
      </p:sp>
      <p:sp>
        <p:nvSpPr>
          <p:cNvPr id="23" name="TextBox 22"/>
          <p:cNvSpPr txBox="1"/>
          <p:nvPr/>
        </p:nvSpPr>
        <p:spPr>
          <a:xfrm>
            <a:off x="6141820" y="862068"/>
            <a:ext cx="5281751" cy="1815882"/>
          </a:xfrm>
          <a:prstGeom prst="rect">
            <a:avLst/>
          </a:prstGeom>
          <a:noFill/>
        </p:spPr>
        <p:txBody>
          <a:bodyPr wrap="square" rtlCol="0">
            <a:spAutoFit/>
          </a:bodyPr>
          <a:lstStyle/>
          <a:p>
            <a:pPr algn="just"/>
            <a:r>
              <a:rPr lang="en-US" sz="2800" b="1">
                <a:solidFill>
                  <a:srgbClr val="BF139E"/>
                </a:solidFill>
                <a:latin typeface="Cambria" panose="02040503050406030204" pitchFamily="18" charset="0"/>
                <a:ea typeface="Cambria" panose="02040503050406030204" pitchFamily="18" charset="0"/>
              </a:rPr>
              <a:t>Nếu chúng mình có phép lạ</a:t>
            </a:r>
          </a:p>
          <a:p>
            <a:pPr algn="just"/>
            <a:r>
              <a:rPr lang="en-US" sz="2800" b="1">
                <a:solidFill>
                  <a:srgbClr val="BF139E"/>
                </a:solidFill>
                <a:latin typeface="Cambria" panose="02040503050406030204" pitchFamily="18" charset="0"/>
                <a:ea typeface="Cambria" panose="02040503050406030204" pitchFamily="18" charset="0"/>
              </a:rPr>
              <a:t>Hoá trái bom thành trái ngon </a:t>
            </a:r>
          </a:p>
          <a:p>
            <a:pPr algn="just"/>
            <a:r>
              <a:rPr lang="en-US" sz="2800" b="1">
                <a:solidFill>
                  <a:srgbClr val="BF139E"/>
                </a:solidFill>
                <a:latin typeface="Cambria" panose="02040503050406030204" pitchFamily="18" charset="0"/>
                <a:ea typeface="Cambria" panose="02040503050406030204" pitchFamily="18" charset="0"/>
              </a:rPr>
              <a:t>Trong ruột không còn thuốc nổ</a:t>
            </a:r>
          </a:p>
          <a:p>
            <a:pPr algn="just"/>
            <a:r>
              <a:rPr lang="en-US" sz="2800" b="1">
                <a:solidFill>
                  <a:srgbClr val="BF139E"/>
                </a:solidFill>
                <a:latin typeface="Cambria" panose="02040503050406030204" pitchFamily="18" charset="0"/>
                <a:ea typeface="Cambria" panose="02040503050406030204" pitchFamily="18" charset="0"/>
              </a:rPr>
              <a:t>Chỉ toàn kẹo với bi tròn.</a:t>
            </a:r>
          </a:p>
        </p:txBody>
      </p:sp>
      <p:sp>
        <p:nvSpPr>
          <p:cNvPr id="24" name="TextBox 23"/>
          <p:cNvSpPr txBox="1"/>
          <p:nvPr/>
        </p:nvSpPr>
        <p:spPr>
          <a:xfrm>
            <a:off x="6141819" y="2732624"/>
            <a:ext cx="5392689" cy="954107"/>
          </a:xfrm>
          <a:prstGeom prst="rect">
            <a:avLst/>
          </a:prstGeom>
          <a:noFill/>
        </p:spPr>
        <p:txBody>
          <a:bodyPr wrap="square" rtlCol="0">
            <a:spAutoFit/>
          </a:bodyPr>
          <a:lstStyle/>
          <a:p>
            <a:r>
              <a:rPr lang="en-US" sz="2800" b="1">
                <a:solidFill>
                  <a:srgbClr val="00B050"/>
                </a:solidFill>
                <a:latin typeface="Cambria" panose="02040503050406030204" pitchFamily="18" charset="0"/>
                <a:ea typeface="Cambria" panose="02040503050406030204" pitchFamily="18" charset="0"/>
              </a:rPr>
              <a:t>Nếu chúng mình có phép lạ! </a:t>
            </a:r>
          </a:p>
          <a:p>
            <a:r>
              <a:rPr lang="en-US" sz="2800" b="1">
                <a:solidFill>
                  <a:srgbClr val="00B050"/>
                </a:solidFill>
                <a:latin typeface="Cambria" panose="02040503050406030204" pitchFamily="18" charset="0"/>
                <a:ea typeface="Cambria" panose="02040503050406030204" pitchFamily="18" charset="0"/>
              </a:rPr>
              <a:t>Nếu chúng mình có phép lạ!</a:t>
            </a:r>
          </a:p>
        </p:txBody>
      </p:sp>
      <p:sp>
        <p:nvSpPr>
          <p:cNvPr id="25" name="TextBox 24"/>
          <p:cNvSpPr txBox="1"/>
          <p:nvPr/>
        </p:nvSpPr>
        <p:spPr>
          <a:xfrm>
            <a:off x="9359537" y="3743724"/>
            <a:ext cx="1933303" cy="523220"/>
          </a:xfrm>
          <a:prstGeom prst="rect">
            <a:avLst/>
          </a:prstGeom>
          <a:noFill/>
        </p:spPr>
        <p:txBody>
          <a:bodyPr wrap="square" rtlCol="0">
            <a:spAutoFit/>
          </a:bodyPr>
          <a:lstStyle/>
          <a:p>
            <a:pPr algn="r"/>
            <a:r>
              <a:rPr lang="en-US" sz="2800">
                <a:solidFill>
                  <a:srgbClr val="002060"/>
                </a:solidFill>
                <a:latin typeface="Cambria" panose="02040503050406030204" pitchFamily="18" charset="0"/>
                <a:ea typeface="Cambria" panose="02040503050406030204" pitchFamily="18" charset="0"/>
              </a:rPr>
              <a:t>(Định Hải)</a:t>
            </a:r>
            <a:endParaRPr lang="en-US" sz="4000" b="1">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EAA3EAE-9A31-9165-F0BC-00EC536FEB59}"/>
              </a:ext>
            </a:extLst>
          </p:cNvPr>
          <p:cNvPicPr>
            <a:picLocks noChangeAspect="1"/>
          </p:cNvPicPr>
          <p:nvPr/>
        </p:nvPicPr>
        <p:blipFill>
          <a:blip r:embed="rId4"/>
          <a:stretch>
            <a:fillRect/>
          </a:stretch>
        </p:blipFill>
        <p:spPr>
          <a:xfrm>
            <a:off x="3524316" y="1914210"/>
            <a:ext cx="8667684" cy="4943790"/>
          </a:xfrm>
          <a:prstGeom prst="rect">
            <a:avLst/>
          </a:prstGeom>
        </p:spPr>
      </p:pic>
      <p:pic>
        <p:nvPicPr>
          <p:cNvPr id="13" name="Picture 12">
            <a:extLst>
              <a:ext uri="{FF2B5EF4-FFF2-40B4-BE49-F238E27FC236}">
                <a16:creationId xmlns:a16="http://schemas.microsoft.com/office/drawing/2014/main" id="{CEAA3EAE-9A31-9165-F0BC-00EC536FEB59}"/>
              </a:ext>
            </a:extLst>
          </p:cNvPr>
          <p:cNvPicPr>
            <a:picLocks noChangeAspect="1"/>
          </p:cNvPicPr>
          <p:nvPr/>
        </p:nvPicPr>
        <p:blipFill>
          <a:blip r:embed="rId4"/>
          <a:stretch>
            <a:fillRect/>
          </a:stretch>
        </p:blipFill>
        <p:spPr>
          <a:xfrm>
            <a:off x="5900002" y="3932904"/>
            <a:ext cx="5128415" cy="2925096"/>
          </a:xfrm>
          <a:prstGeom prst="rect">
            <a:avLst/>
          </a:prstGeom>
        </p:spPr>
      </p:pic>
    </p:spTree>
    <p:extLst>
      <p:ext uri="{BB962C8B-B14F-4D97-AF65-F5344CB8AC3E}">
        <p14:creationId xmlns:p14="http://schemas.microsoft.com/office/powerpoint/2010/main" val="2568667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2"/>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2"/>
                                        </p:tgtEl>
                                      </p:cBhvr>
                                      <p:by x="25000" y="25000"/>
                                    </p:animScale>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682</Words>
  <Application>Microsoft Office PowerPoint</Application>
  <PresentationFormat>Widescreen</PresentationFormat>
  <Paragraphs>64</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等线</vt:lpstr>
      <vt:lpstr>#9Slide07 HoneyCream</vt:lpstr>
      <vt:lpstr>Arial</vt:lpstr>
      <vt:lpstr>Cambria</vt:lpstr>
      <vt:lpstr>SVN-Newton</vt:lpstr>
      <vt:lpstr>Times New Roman</vt:lpstr>
      <vt:lpstr>UTM Avo</vt:lpstr>
      <vt:lpstr>UTM Wedding K&amp;T</vt:lpstr>
      <vt:lpstr>字魂27号-布丁体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Quỳnh Chi Phan</cp:lastModifiedBy>
  <cp:revision>49</cp:revision>
  <dcterms:created xsi:type="dcterms:W3CDTF">2023-11-12T16:21:01Z</dcterms:created>
  <dcterms:modified xsi:type="dcterms:W3CDTF">2026-01-05T01:18:55Z</dcterms:modified>
</cp:coreProperties>
</file>