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63" r:id="rId7"/>
    <p:sldId id="264" r:id="rId8"/>
    <p:sldId id="265" r:id="rId9"/>
    <p:sldId id="266" r:id="rId10"/>
    <p:sldId id="267" r:id="rId11"/>
    <p:sldId id="268" r:id="rId12"/>
    <p:sldId id="269" r:id="rId13"/>
    <p:sldId id="271" r:id="rId14"/>
    <p:sldId id="272" r:id="rId15"/>
    <p:sldId id="270" r:id="rId16"/>
    <p:sldId id="274" r:id="rId17"/>
    <p:sldId id="262" r:id="rId18"/>
    <p:sldId id="277" r:id="rId19"/>
    <p:sldId id="278" r:id="rId20"/>
    <p:sldId id="279" r:id="rId21"/>
    <p:sldId id="280" r:id="rId22"/>
    <p:sldId id="281" r:id="rId23"/>
    <p:sldId id="275" r:id="rId24"/>
    <p:sldId id="283" r:id="rId25"/>
    <p:sldId id="284" r:id="rId26"/>
    <p:sldId id="285" r:id="rId27"/>
    <p:sldId id="286" r:id="rId28"/>
    <p:sldId id="287" r:id="rId29"/>
    <p:sldId id="288" r:id="rId30"/>
    <p:sldId id="289" r:id="rId31"/>
    <p:sldId id="290" r:id="rId32"/>
    <p:sldId id="273" r:id="rId33"/>
    <p:sldId id="291"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solidFill>
                  <a:srgbClr val="0070C0"/>
                </a:solidFill>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Tất nhiên là có chứ!</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hỏi tiếp: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Có.</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nói tiếp: </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Nhưng bạn ơi! Chúng ta lấy đâu ra tiền mà đi?</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a:solidFill>
                  <a:srgbClr val="002060"/>
                </a:solidFill>
                <a:latin typeface="Cambria" panose="02040503050406030204" pitchFamily="18" charset="0"/>
                <a:ea typeface="Cambria" panose="02040503050406030204" pitchFamily="18" charset="0"/>
              </a:rPr>
              <a:t> nước,</a:t>
            </a:r>
            <a:r>
              <a:rPr lang="vi-VN" sz="2900">
                <a:solidFill>
                  <a:srgbClr val="002060"/>
                </a:solidFill>
                <a:latin typeface="Cambria" panose="02040503050406030204" pitchFamily="18" charset="0"/>
                <a:ea typeface="Cambria" panose="02040503050406030204" pitchFamily="18" charset="0"/>
              </a:rPr>
              <a:t> cứu </a:t>
            </a:r>
            <a:r>
              <a:rPr lang="en-US" sz="2900">
                <a:solidFill>
                  <a:srgbClr val="002060"/>
                </a:solidFill>
                <a:latin typeface="Cambria" panose="02040503050406030204" pitchFamily="18" charset="0"/>
                <a:ea typeface="Cambria" panose="02040503050406030204" pitchFamily="18" charset="0"/>
              </a:rPr>
              <a:t>dân</a:t>
            </a:r>
            <a:r>
              <a:rPr lang="vi-VN" sz="2900">
                <a:solidFill>
                  <a:srgbClr val="002060"/>
                </a:solidFill>
                <a:latin typeface="Cambria" panose="02040503050406030204" pitchFamily="18" charset="0"/>
                <a:ea typeface="Cambria" panose="02040503050406030204" pitchFamily="18" charset="0"/>
              </a:rPr>
              <a:t>. Người thanh niên ấy chính là Bác Hồ của chúng ta. </a:t>
            </a:r>
            <a:r>
              <a:rPr lang="en-US" sz="2900">
                <a:solidFill>
                  <a:srgbClr val="002060"/>
                </a:solidFill>
                <a:latin typeface="Cambria" panose="02040503050406030204" pitchFamily="18" charset="0"/>
                <a:ea typeface="Cambria" panose="02040503050406030204" pitchFamily="18" charset="0"/>
              </a:rPr>
              <a:t> </a:t>
            </a:r>
          </a:p>
          <a:p>
            <a:pPr algn="r"/>
            <a:r>
              <a:rPr lang="en-US" sz="2900" i="1">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5" name="Picture 4"/>
          <p:cNvPicPr>
            <a:picLocks noChangeAspect="1"/>
          </p:cNvPicPr>
          <p:nvPr/>
        </p:nvPicPr>
        <p:blipFill>
          <a:blip r:embed="rId8"/>
          <a:stretch>
            <a:fillRect/>
          </a:stretch>
        </p:blipFill>
        <p:spPr>
          <a:xfrm>
            <a:off x="827207" y="1674056"/>
            <a:ext cx="5481078" cy="3454402"/>
          </a:xfrm>
          <a:prstGeom prst="rect">
            <a:avLst/>
          </a:prstGeom>
        </p:spPr>
      </p:pic>
      <p:sp>
        <p:nvSpPr>
          <p:cNvPr id="23" name="Google Shape;276;p7">
            <a:extLst>
              <a:ext uri="{FF2B5EF4-FFF2-40B4-BE49-F238E27FC236}">
                <a16:creationId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p:cNvPicPr>
            <a:picLocks noChangeAspect="1"/>
          </p:cNvPicPr>
          <p:nvPr/>
        </p:nvPicPr>
        <p:blipFill>
          <a:blip r:embed="rId8"/>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Thống trị, cai quản một nước phụ thuộc.</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Tôi 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343073" y="1242001"/>
            <a:ext cx="4590439"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1. Tìm các danh từ riêng trong bài đọc Anh Ba.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a:solidFill>
                  <a:srgbClr val="990033"/>
                </a:solidFill>
                <a:latin typeface="Cambria" panose="02040503050406030204" pitchFamily="18" charset="0"/>
                <a:ea typeface="Cambria" panose="02040503050406030204" pitchFamily="18" charset="0"/>
              </a:rPr>
              <a:t>2. </a:t>
            </a:r>
            <a:r>
              <a:rPr lang="vi-VN" sz="4400" b="1">
                <a:solidFill>
                  <a:srgbClr val="990033"/>
                </a:solidFill>
                <a:latin typeface="Cambria" panose="02040503050406030204" pitchFamily="18" charset="0"/>
                <a:ea typeface="Cambria" panose="02040503050406030204" pitchFamily="18" charset="0"/>
              </a:rPr>
              <a:t>Tìm từ có nghĩa giống với từ </a:t>
            </a:r>
            <a:r>
              <a:rPr lang="vi-VN" sz="4400" b="1" i="1">
                <a:solidFill>
                  <a:srgbClr val="CC3300"/>
                </a:solidFill>
                <a:latin typeface="Cambria" panose="02040503050406030204" pitchFamily="18" charset="0"/>
                <a:ea typeface="Cambria" panose="02040503050406030204" pitchFamily="18" charset="0"/>
              </a:rPr>
              <a:t>hăng hái, can đảm</a:t>
            </a:r>
            <a:r>
              <a:rPr lang="vi-VN" sz="4400" b="1">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200329"/>
          </a:xfrm>
          <a:prstGeom prst="rect">
            <a:avLst/>
          </a:prstGeom>
          <a:noFill/>
        </p:spPr>
        <p:txBody>
          <a:bodyPr wrap="square" rtlCol="0">
            <a:spAutoFit/>
          </a:bodyPr>
          <a:lstStyle/>
          <a:p>
            <a:pPr algn="ctr"/>
            <a:r>
              <a:rPr lang="en-US" sz="72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Đặt</a:t>
            </a:r>
            <a:r>
              <a:rPr lang="en-US" sz="7200" b="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câu</a:t>
            </a: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rất dũng cảm khi ra đi tìm đường cứu nước với hai bàn tay trắng.</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5157E-535C-33CE-CF7C-EE15AC096760}"/>
              </a:ext>
            </a:extLst>
          </p:cNvPr>
          <p:cNvSpPr txBox="1"/>
          <p:nvPr/>
        </p:nvSpPr>
        <p:spPr>
          <a:xfrm>
            <a:off x="0" y="412955"/>
            <a:ext cx="12191999" cy="6740307"/>
          </a:xfrm>
          <a:prstGeom prst="rect">
            <a:avLst/>
          </a:prstGeom>
          <a:noFill/>
        </p:spPr>
        <p:txBody>
          <a:bodyPr wrap="square" rtlCol="0">
            <a:spAutoFit/>
          </a:bodyPr>
          <a:lstStyle/>
          <a:p>
            <a:pPr algn="ctr"/>
            <a:r>
              <a:rPr lang="en-US" sz="7200" b="1" dirty="0">
                <a:solidFill>
                  <a:srgbClr val="002060"/>
                </a:solidFill>
                <a:latin typeface="Times New Roman" panose="02020603050405020304" pitchFamily="18" charset="0"/>
                <a:cs typeface="Times New Roman" panose="02020603050405020304" pitchFamily="18" charset="0"/>
              </a:rPr>
              <a:t>NỘI DUNG</a:t>
            </a:r>
          </a:p>
          <a:p>
            <a:r>
              <a:rPr lang="en-US" sz="7200" b="1" dirty="0" err="1">
                <a:solidFill>
                  <a:srgbClr val="002060"/>
                </a:solidFill>
                <a:latin typeface="Times New Roman" panose="02020603050405020304" pitchFamily="18" charset="0"/>
                <a:cs typeface="Times New Roman" panose="02020603050405020304" pitchFamily="18" charset="0"/>
              </a:rPr>
              <a:t>Nói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về</a:t>
            </a:r>
            <a:r>
              <a:rPr lang="en-US" sz="7200" b="1" dirty="0">
                <a:solidFill>
                  <a:srgbClr val="002060"/>
                </a:solidFill>
                <a:latin typeface="Times New Roman" panose="02020603050405020304" pitchFamily="18" charset="0"/>
                <a:cs typeface="Times New Roman" panose="02020603050405020304" pitchFamily="18" charset="0"/>
              </a:rPr>
              <a:t> ý </a:t>
            </a:r>
            <a:r>
              <a:rPr lang="en-US" sz="7200" b="1" dirty="0" err="1">
                <a:solidFill>
                  <a:srgbClr val="002060"/>
                </a:solidFill>
                <a:latin typeface="Times New Roman" panose="02020603050405020304" pitchFamily="18" charset="0"/>
                <a:cs typeface="Times New Roman" panose="02020603050405020304" pitchFamily="18" charset="0"/>
              </a:rPr>
              <a:t>chí</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kiên</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định</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dũng</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cảm</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và</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sáng</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suốt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của</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Bác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khi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quyết</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định</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rời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quê</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hương</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ra</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nước</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ngoài</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để</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tìm</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đường</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cứu</a:t>
            </a:r>
            <a:r>
              <a:rPr lang="en-US" sz="7200" b="1" dirty="0">
                <a:solidFill>
                  <a:srgbClr val="002060"/>
                </a:solidFill>
                <a:latin typeface="Times New Roman" panose="02020603050405020304" pitchFamily="18" charset="0"/>
                <a:cs typeface="Times New Roman" panose="02020603050405020304" pitchFamily="18" charset="0"/>
              </a:rPr>
              <a:t> </a:t>
            </a:r>
            <a:r>
              <a:rPr lang="en-US" sz="7200" b="1" dirty="0" err="1">
                <a:solidFill>
                  <a:srgbClr val="002060"/>
                </a:solidFill>
                <a:latin typeface="Times New Roman" panose="02020603050405020304" pitchFamily="18" charset="0"/>
                <a:cs typeface="Times New Roman" panose="02020603050405020304" pitchFamily="18" charset="0"/>
              </a:rPr>
              <a:t>nước</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40057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latin typeface="Cambria" panose="02040503050406030204" pitchFamily="18" charset="0"/>
              <a:ea typeface="Cambria" panose="02040503050406030204" pitchFamily="18" charset="0"/>
            </a:endParaRP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Tất nhiên là có chứ!</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hỏi tiếp: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Có.</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nói tiếp: </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22158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đáp:</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Nhưng bạn ơi! Chúng ta lấy đâu ra tiền mà đi?</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nước</a:t>
            </a:r>
            <a:r>
              <a:rPr lang="en-US" sz="2900" dirty="0">
                <a:latin typeface="Cambria" panose="02040503050406030204" pitchFamily="18" charset="0"/>
                <a:ea typeface="Cambria" panose="02040503050406030204" pitchFamily="18" charset="0"/>
              </a:rPr>
              <a:t>,</a:t>
            </a:r>
            <a:r>
              <a:rPr lang="vi-VN" sz="2900" dirty="0">
                <a:latin typeface="Cambria" panose="02040503050406030204" pitchFamily="18" charset="0"/>
                <a:ea typeface="Cambria" panose="02040503050406030204" pitchFamily="18" charset="0"/>
              </a:rPr>
              <a:t> cứu </a:t>
            </a:r>
            <a:r>
              <a:rPr lang="en-US" sz="2900" dirty="0" err="1">
                <a:latin typeface="Cambria" panose="02040503050406030204" pitchFamily="18" charset="0"/>
                <a:ea typeface="Cambria" panose="02040503050406030204" pitchFamily="18" charset="0"/>
              </a:rPr>
              <a:t>dân</a:t>
            </a:r>
            <a:r>
              <a:rPr lang="vi-VN" sz="2900" dirty="0">
                <a:latin typeface="Cambria" panose="02040503050406030204" pitchFamily="18" charset="0"/>
                <a:ea typeface="Cambria" panose="02040503050406030204" pitchFamily="18" charset="0"/>
              </a:rPr>
              <a:t>. Người thanh niên ấy chính là Bác Hồ của chúng ta. </a:t>
            </a:r>
            <a:r>
              <a:rPr lang="en-US" sz="2900" dirty="0">
                <a:latin typeface="Cambria" panose="02040503050406030204" pitchFamily="18" charset="0"/>
                <a:ea typeface="Cambria" panose="02040503050406030204" pitchFamily="18" charset="0"/>
              </a:rPr>
              <a:t> </a:t>
            </a:r>
          </a:p>
          <a:p>
            <a:pPr algn="r"/>
            <a:r>
              <a:rPr lang="en-US" sz="2900" i="1" dirty="0">
                <a:latin typeface="Cambria" panose="02040503050406030204" pitchFamily="18" charset="0"/>
                <a:ea typeface="Cambria" panose="02040503050406030204" pitchFamily="18" charset="0"/>
              </a:rPr>
              <a:t>(Theo </a:t>
            </a:r>
            <a:r>
              <a:rPr lang="en-US" sz="2900" i="1" dirty="0" err="1">
                <a:latin typeface="Cambria" panose="02040503050406030204" pitchFamily="18" charset="0"/>
                <a:ea typeface="Cambria" panose="02040503050406030204" pitchFamily="18" charset="0"/>
              </a:rPr>
              <a:t>Trần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Dân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Tiên</a:t>
            </a:r>
            <a:r>
              <a:rPr lang="en-US" sz="2900" i="1" dirty="0">
                <a:latin typeface="Cambria" panose="02040503050406030204" pitchFamily="18" charset="0"/>
                <a:ea typeface="Cambria" panose="02040503050406030204" pitchFamily="18" charset="0"/>
              </a:rPr>
              <a:t>)</a:t>
            </a:r>
            <a:endParaRPr lang="vi-VN" sz="2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800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p:cNvPicPr>
            <a:picLocks noChangeAspect="1"/>
          </p:cNvPicPr>
          <p:nvPr/>
        </p:nvPicPr>
        <p:blipFill>
          <a:blip r:embed="rId6"/>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1698</Words>
  <Application>Microsoft Office PowerPoint</Application>
  <PresentationFormat>Widescreen</PresentationFormat>
  <Paragraphs>110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#9Slide05 Pattaya</vt:lpstr>
      <vt:lpstr>#9Slide07 HoneyCream</vt:lpstr>
      <vt:lpstr>Arial</vt:lpstr>
      <vt:lpstr>Cambria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Administrator</cp:lastModifiedBy>
  <cp:revision>38</cp:revision>
  <dcterms:created xsi:type="dcterms:W3CDTF">2023-11-19T07:39:47Z</dcterms:created>
  <dcterms:modified xsi:type="dcterms:W3CDTF">2025-01-02T01:27:47Z</dcterms:modified>
</cp:coreProperties>
</file>